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9" r:id="rId1"/>
    <p:sldMasterId id="2147483666" r:id="rId2"/>
    <p:sldMasterId id="2147483675" r:id="rId3"/>
  </p:sldMasterIdLst>
  <p:notesMasterIdLst>
    <p:notesMasterId r:id="rId230"/>
  </p:notesMasterIdLst>
  <p:handoutMasterIdLst>
    <p:handoutMasterId r:id="rId231"/>
  </p:handoutMasterIdLst>
  <p:sldIdLst>
    <p:sldId id="675" r:id="rId4"/>
    <p:sldId id="676" r:id="rId5"/>
    <p:sldId id="376" r:id="rId6"/>
    <p:sldId id="516" r:id="rId7"/>
    <p:sldId id="347" r:id="rId8"/>
    <p:sldId id="535" r:id="rId9"/>
    <p:sldId id="351" r:id="rId10"/>
    <p:sldId id="536" r:id="rId11"/>
    <p:sldId id="537" r:id="rId12"/>
    <p:sldId id="538" r:id="rId13"/>
    <p:sldId id="539" r:id="rId14"/>
    <p:sldId id="540" r:id="rId15"/>
    <p:sldId id="541" r:id="rId16"/>
    <p:sldId id="542" r:id="rId17"/>
    <p:sldId id="543" r:id="rId18"/>
    <p:sldId id="544" r:id="rId19"/>
    <p:sldId id="488" r:id="rId20"/>
    <p:sldId id="489" r:id="rId21"/>
    <p:sldId id="490" r:id="rId22"/>
    <p:sldId id="491" r:id="rId23"/>
    <p:sldId id="492" r:id="rId24"/>
    <p:sldId id="493" r:id="rId25"/>
    <p:sldId id="500" r:id="rId26"/>
    <p:sldId id="501" r:id="rId27"/>
    <p:sldId id="545" r:id="rId28"/>
    <p:sldId id="546" r:id="rId29"/>
    <p:sldId id="439" r:id="rId30"/>
    <p:sldId id="440" r:id="rId31"/>
    <p:sldId id="547" r:id="rId32"/>
    <p:sldId id="548" r:id="rId33"/>
    <p:sldId id="549" r:id="rId34"/>
    <p:sldId id="550" r:id="rId35"/>
    <p:sldId id="451" r:id="rId36"/>
    <p:sldId id="452" r:id="rId37"/>
    <p:sldId id="518" r:id="rId38"/>
    <p:sldId id="551" r:id="rId39"/>
    <p:sldId id="394" r:id="rId40"/>
    <p:sldId id="461" r:id="rId41"/>
    <p:sldId id="462" r:id="rId42"/>
    <p:sldId id="469" r:id="rId43"/>
    <p:sldId id="470" r:id="rId44"/>
    <p:sldId id="476" r:id="rId45"/>
    <p:sldId id="552" r:id="rId46"/>
    <p:sldId id="346" r:id="rId47"/>
    <p:sldId id="411" r:id="rId48"/>
    <p:sldId id="553" r:id="rId49"/>
    <p:sldId id="554" r:id="rId50"/>
    <p:sldId id="555" r:id="rId51"/>
    <p:sldId id="556" r:id="rId52"/>
    <p:sldId id="377" r:id="rId53"/>
    <p:sldId id="557" r:id="rId54"/>
    <p:sldId id="558" r:id="rId55"/>
    <p:sldId id="559" r:id="rId56"/>
    <p:sldId id="367" r:id="rId57"/>
    <p:sldId id="560" r:id="rId58"/>
    <p:sldId id="561" r:id="rId59"/>
    <p:sldId id="562" r:id="rId60"/>
    <p:sldId id="517" r:id="rId61"/>
    <p:sldId id="563" r:id="rId62"/>
    <p:sldId id="564" r:id="rId63"/>
    <p:sldId id="353" r:id="rId64"/>
    <p:sldId id="391" r:id="rId65"/>
    <p:sldId id="565" r:id="rId66"/>
    <p:sldId id="566" r:id="rId67"/>
    <p:sldId id="567" r:id="rId68"/>
    <p:sldId id="568" r:id="rId69"/>
    <p:sldId id="569" r:id="rId70"/>
    <p:sldId id="570" r:id="rId71"/>
    <p:sldId id="463" r:id="rId72"/>
    <p:sldId id="464" r:id="rId73"/>
    <p:sldId id="465" r:id="rId74"/>
    <p:sldId id="466" r:id="rId75"/>
    <p:sldId id="477" r:id="rId76"/>
    <p:sldId id="571" r:id="rId77"/>
    <p:sldId id="478" r:id="rId78"/>
    <p:sldId id="479" r:id="rId79"/>
    <p:sldId id="480" r:id="rId80"/>
    <p:sldId id="481" r:id="rId81"/>
    <p:sldId id="572" r:id="rId82"/>
    <p:sldId id="573" r:id="rId83"/>
    <p:sldId id="348" r:id="rId84"/>
    <p:sldId id="412" r:id="rId85"/>
    <p:sldId id="574" r:id="rId86"/>
    <p:sldId id="575" r:id="rId87"/>
    <p:sldId id="576" r:id="rId88"/>
    <p:sldId id="577" r:id="rId89"/>
    <p:sldId id="431" r:id="rId90"/>
    <p:sldId id="432" r:id="rId91"/>
    <p:sldId id="349" r:id="rId92"/>
    <p:sldId id="578" r:id="rId93"/>
    <p:sldId id="502" r:id="rId94"/>
    <p:sldId id="503" r:id="rId95"/>
    <p:sldId id="504" r:id="rId96"/>
    <p:sldId id="505" r:id="rId97"/>
    <p:sldId id="579" r:id="rId98"/>
    <p:sldId id="580" r:id="rId99"/>
    <p:sldId id="581" r:id="rId100"/>
    <p:sldId id="345" r:id="rId101"/>
    <p:sldId id="582" r:id="rId102"/>
    <p:sldId id="583" r:id="rId103"/>
    <p:sldId id="584" r:id="rId104"/>
    <p:sldId id="585" r:id="rId105"/>
    <p:sldId id="586" r:id="rId106"/>
    <p:sldId id="587" r:id="rId107"/>
    <p:sldId id="588" r:id="rId108"/>
    <p:sldId id="467" r:id="rId109"/>
    <p:sldId id="589" r:id="rId110"/>
    <p:sldId id="471" r:id="rId111"/>
    <p:sldId id="333" r:id="rId112"/>
    <p:sldId id="472" r:id="rId113"/>
    <p:sldId id="473" r:id="rId114"/>
    <p:sldId id="474" r:id="rId115"/>
    <p:sldId id="475" r:id="rId116"/>
    <p:sldId id="403" r:id="rId117"/>
    <p:sldId id="590" r:id="rId118"/>
    <p:sldId id="409" r:id="rId119"/>
    <p:sldId id="410" r:id="rId120"/>
    <p:sldId id="591" r:id="rId121"/>
    <p:sldId id="592" r:id="rId122"/>
    <p:sldId id="413" r:id="rId123"/>
    <p:sldId id="414" r:id="rId124"/>
    <p:sldId id="352" r:id="rId125"/>
    <p:sldId id="593" r:id="rId126"/>
    <p:sldId id="594" r:id="rId127"/>
    <p:sldId id="595" r:id="rId128"/>
    <p:sldId id="596" r:id="rId129"/>
    <p:sldId id="597" r:id="rId130"/>
    <p:sldId id="598" r:id="rId131"/>
    <p:sldId id="599" r:id="rId132"/>
    <p:sldId id="600" r:id="rId133"/>
    <p:sldId id="426" r:id="rId134"/>
    <p:sldId id="601" r:id="rId135"/>
    <p:sldId id="602" r:id="rId136"/>
    <p:sldId id="360" r:id="rId137"/>
    <p:sldId id="341" r:id="rId138"/>
    <p:sldId id="361" r:id="rId139"/>
    <p:sldId id="603" r:id="rId140"/>
    <p:sldId id="363" r:id="rId141"/>
    <p:sldId id="364" r:id="rId142"/>
    <p:sldId id="486" r:id="rId143"/>
    <p:sldId id="487" r:id="rId144"/>
    <p:sldId id="494" r:id="rId145"/>
    <p:sldId id="495" r:id="rId146"/>
    <p:sldId id="496" r:id="rId147"/>
    <p:sldId id="497" r:id="rId148"/>
    <p:sldId id="498" r:id="rId149"/>
    <p:sldId id="499" r:id="rId150"/>
    <p:sldId id="506" r:id="rId151"/>
    <p:sldId id="507" r:id="rId152"/>
    <p:sldId id="508" r:id="rId153"/>
    <p:sldId id="509" r:id="rId154"/>
    <p:sldId id="510" r:id="rId155"/>
    <p:sldId id="511" r:id="rId156"/>
    <p:sldId id="512" r:id="rId157"/>
    <p:sldId id="513" r:id="rId158"/>
    <p:sldId id="514" r:id="rId159"/>
    <p:sldId id="515" r:id="rId160"/>
    <p:sldId id="435" r:id="rId161"/>
    <p:sldId id="436" r:id="rId162"/>
    <p:sldId id="604" r:id="rId163"/>
    <p:sldId id="605" r:id="rId164"/>
    <p:sldId id="606" r:id="rId165"/>
    <p:sldId id="607" r:id="rId166"/>
    <p:sldId id="447" r:id="rId167"/>
    <p:sldId id="448" r:id="rId168"/>
    <p:sldId id="608" r:id="rId169"/>
    <p:sldId id="609" r:id="rId170"/>
    <p:sldId id="455" r:id="rId171"/>
    <p:sldId id="456" r:id="rId172"/>
    <p:sldId id="457" r:id="rId173"/>
    <p:sldId id="458" r:id="rId174"/>
    <p:sldId id="459" r:id="rId175"/>
    <p:sldId id="460" r:id="rId176"/>
    <p:sldId id="468" r:id="rId177"/>
    <p:sldId id="520" r:id="rId178"/>
    <p:sldId id="399" r:id="rId179"/>
    <p:sldId id="400" r:id="rId180"/>
    <p:sldId id="401" r:id="rId181"/>
    <p:sldId id="402" r:id="rId182"/>
    <p:sldId id="521" r:id="rId183"/>
    <p:sldId id="397" r:id="rId184"/>
    <p:sldId id="398" r:id="rId185"/>
    <p:sldId id="443" r:id="rId186"/>
    <p:sldId id="444" r:id="rId187"/>
    <p:sldId id="445" r:id="rId188"/>
    <p:sldId id="446" r:id="rId189"/>
    <p:sldId id="449" r:id="rId190"/>
    <p:sldId id="450" r:id="rId191"/>
    <p:sldId id="453" r:id="rId192"/>
    <p:sldId id="454" r:id="rId193"/>
    <p:sldId id="392" r:id="rId194"/>
    <p:sldId id="355" r:id="rId195"/>
    <p:sldId id="395" r:id="rId196"/>
    <p:sldId id="396" r:id="rId197"/>
    <p:sldId id="368" r:id="rId198"/>
    <p:sldId id="369" r:id="rId199"/>
    <p:sldId id="370" r:id="rId200"/>
    <p:sldId id="371" r:id="rId201"/>
    <p:sldId id="372" r:id="rId202"/>
    <p:sldId id="373" r:id="rId203"/>
    <p:sldId id="356" r:id="rId204"/>
    <p:sldId id="357" r:id="rId205"/>
    <p:sldId id="358" r:id="rId206"/>
    <p:sldId id="359" r:id="rId207"/>
    <p:sldId id="378" r:id="rId208"/>
    <p:sldId id="338" r:id="rId209"/>
    <p:sldId id="350" r:id="rId210"/>
    <p:sldId id="379" r:id="rId211"/>
    <p:sldId id="335" r:id="rId212"/>
    <p:sldId id="336" r:id="rId213"/>
    <p:sldId id="380" r:id="rId214"/>
    <p:sldId id="381" r:id="rId215"/>
    <p:sldId id="415" r:id="rId216"/>
    <p:sldId id="416" r:id="rId217"/>
    <p:sldId id="419" r:id="rId218"/>
    <p:sldId id="420" r:id="rId219"/>
    <p:sldId id="427" r:id="rId220"/>
    <p:sldId id="428" r:id="rId221"/>
    <p:sldId id="429" r:id="rId222"/>
    <p:sldId id="430" r:id="rId223"/>
    <p:sldId id="433" r:id="rId224"/>
    <p:sldId id="434" r:id="rId225"/>
    <p:sldId id="437" r:id="rId226"/>
    <p:sldId id="438" r:id="rId227"/>
    <p:sldId id="441" r:id="rId228"/>
    <p:sldId id="442" r:id="rId2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8">
          <p15:clr>
            <a:srgbClr val="A4A3A4"/>
          </p15:clr>
        </p15:guide>
        <p15:guide id="2" pos="7015">
          <p15:clr>
            <a:srgbClr val="A4A3A4"/>
          </p15:clr>
        </p15:guide>
        <p15:guide id="3" pos="671">
          <p15:clr>
            <a:srgbClr val="A4A3A4"/>
          </p15:clr>
        </p15:guide>
        <p15:guide id="4" orient="horz" pos="1136">
          <p15:clr>
            <a:srgbClr val="A4A3A4"/>
          </p15:clr>
        </p15:guide>
        <p15:guide id="5" orient="horz" pos="3469">
          <p15:clr>
            <a:srgbClr val="A4A3A4"/>
          </p15:clr>
        </p15:guide>
        <p15:guide id="6" orient="horz" pos="2434">
          <p15:clr>
            <a:srgbClr val="A4A3A4"/>
          </p15:clr>
        </p15:guide>
        <p15:guide id="7" pos="4974">
          <p15:clr>
            <a:srgbClr val="A4A3A4"/>
          </p15:clr>
        </p15:guide>
        <p15:guide id="8" pos="2725">
          <p15:clr>
            <a:srgbClr val="A4A3A4"/>
          </p15:clr>
        </p15:guide>
        <p15:guide id="9" pos="5956">
          <p15:clr>
            <a:srgbClr val="A4A3A4"/>
          </p15:clr>
        </p15:guide>
        <p15:guide id="10" pos="171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7446"/>
    <a:srgbClr val="069244"/>
    <a:srgbClr val="000000"/>
    <a:srgbClr val="FFFFFF"/>
    <a:srgbClr val="088C60"/>
    <a:srgbClr val="FF9C25"/>
    <a:srgbClr val="FF7700"/>
    <a:srgbClr val="FF8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864" autoAdjust="0"/>
    <p:restoredTop sz="85959" autoAdjust="0"/>
  </p:normalViewPr>
  <p:slideViewPr>
    <p:cSldViewPr snapToGrid="0" showGuides="1">
      <p:cViewPr varScale="1">
        <p:scale>
          <a:sx n="115" d="100"/>
          <a:sy n="115" d="100"/>
        </p:scale>
        <p:origin x="400" y="184"/>
      </p:cViewPr>
      <p:guideLst>
        <p:guide pos="3838"/>
        <p:guide pos="7015"/>
        <p:guide pos="671"/>
        <p:guide orient="horz" pos="1136"/>
        <p:guide orient="horz" pos="3469"/>
        <p:guide orient="horz" pos="2434"/>
        <p:guide pos="4974"/>
        <p:guide pos="2725"/>
        <p:guide pos="5956"/>
        <p:guide pos="1718"/>
      </p:guideLst>
    </p:cSldViewPr>
  </p:slideViewPr>
  <p:notesTextViewPr>
    <p:cViewPr>
      <p:scale>
        <a:sx n="50" d="100"/>
        <a:sy n="50" d="100"/>
      </p:scale>
      <p:origin x="0" y="0"/>
    </p:cViewPr>
  </p:notesTextViewPr>
  <p:sorterViewPr>
    <p:cViewPr>
      <p:scale>
        <a:sx n="50" d="100"/>
        <a:sy n="50" d="100"/>
      </p:scale>
      <p:origin x="0" y="0"/>
    </p:cViewPr>
  </p:sorterViewPr>
  <p:notesViewPr>
    <p:cSldViewPr snapToGrid="0">
      <p:cViewPr varScale="1">
        <p:scale>
          <a:sx n="139" d="100"/>
          <a:sy n="139" d="100"/>
        </p:scale>
        <p:origin x="3792" y="184"/>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63" Type="http://schemas.openxmlformats.org/officeDocument/2006/relationships/slide" Target="slides/slide60.xml"/><Relationship Id="rId84" Type="http://schemas.openxmlformats.org/officeDocument/2006/relationships/slide" Target="slides/slide81.xml"/><Relationship Id="rId138" Type="http://schemas.openxmlformats.org/officeDocument/2006/relationships/slide" Target="slides/slide135.xml"/><Relationship Id="rId159" Type="http://schemas.openxmlformats.org/officeDocument/2006/relationships/slide" Target="slides/slide156.xml"/><Relationship Id="rId170" Type="http://schemas.openxmlformats.org/officeDocument/2006/relationships/slide" Target="slides/slide167.xml"/><Relationship Id="rId191" Type="http://schemas.openxmlformats.org/officeDocument/2006/relationships/slide" Target="slides/slide188.xml"/><Relationship Id="rId205" Type="http://schemas.openxmlformats.org/officeDocument/2006/relationships/slide" Target="slides/slide202.xml"/><Relationship Id="rId226" Type="http://schemas.openxmlformats.org/officeDocument/2006/relationships/slide" Target="slides/slide223.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53" Type="http://schemas.openxmlformats.org/officeDocument/2006/relationships/slide" Target="slides/slide50.xml"/><Relationship Id="rId74" Type="http://schemas.openxmlformats.org/officeDocument/2006/relationships/slide" Target="slides/slide71.xml"/><Relationship Id="rId128" Type="http://schemas.openxmlformats.org/officeDocument/2006/relationships/slide" Target="slides/slide125.xml"/><Relationship Id="rId149" Type="http://schemas.openxmlformats.org/officeDocument/2006/relationships/slide" Target="slides/slide146.xml"/><Relationship Id="rId5" Type="http://schemas.openxmlformats.org/officeDocument/2006/relationships/slide" Target="slides/slide2.xml"/><Relationship Id="rId95" Type="http://schemas.openxmlformats.org/officeDocument/2006/relationships/slide" Target="slides/slide92.xml"/><Relationship Id="rId160" Type="http://schemas.openxmlformats.org/officeDocument/2006/relationships/slide" Target="slides/slide157.xml"/><Relationship Id="rId181" Type="http://schemas.openxmlformats.org/officeDocument/2006/relationships/slide" Target="slides/slide178.xml"/><Relationship Id="rId216" Type="http://schemas.openxmlformats.org/officeDocument/2006/relationships/slide" Target="slides/slide213.xml"/><Relationship Id="rId22" Type="http://schemas.openxmlformats.org/officeDocument/2006/relationships/slide" Target="slides/slide19.xml"/><Relationship Id="rId43" Type="http://schemas.openxmlformats.org/officeDocument/2006/relationships/slide" Target="slides/slide40.xml"/><Relationship Id="rId64" Type="http://schemas.openxmlformats.org/officeDocument/2006/relationships/slide" Target="slides/slide61.xml"/><Relationship Id="rId118" Type="http://schemas.openxmlformats.org/officeDocument/2006/relationships/slide" Target="slides/slide115.xml"/><Relationship Id="rId139" Type="http://schemas.openxmlformats.org/officeDocument/2006/relationships/slide" Target="slides/slide136.xml"/><Relationship Id="rId85" Type="http://schemas.openxmlformats.org/officeDocument/2006/relationships/slide" Target="slides/slide82.xml"/><Relationship Id="rId150" Type="http://schemas.openxmlformats.org/officeDocument/2006/relationships/slide" Target="slides/slide147.xml"/><Relationship Id="rId171" Type="http://schemas.openxmlformats.org/officeDocument/2006/relationships/slide" Target="slides/slide168.xml"/><Relationship Id="rId192" Type="http://schemas.openxmlformats.org/officeDocument/2006/relationships/slide" Target="slides/slide189.xml"/><Relationship Id="rId206" Type="http://schemas.openxmlformats.org/officeDocument/2006/relationships/slide" Target="slides/slide203.xml"/><Relationship Id="rId227" Type="http://schemas.openxmlformats.org/officeDocument/2006/relationships/slide" Target="slides/slide224.xml"/><Relationship Id="rId12" Type="http://schemas.openxmlformats.org/officeDocument/2006/relationships/slide" Target="slides/slide9.xml"/><Relationship Id="rId33" Type="http://schemas.openxmlformats.org/officeDocument/2006/relationships/slide" Target="slides/slide30.xml"/><Relationship Id="rId108" Type="http://schemas.openxmlformats.org/officeDocument/2006/relationships/slide" Target="slides/slide105.xml"/><Relationship Id="rId129" Type="http://schemas.openxmlformats.org/officeDocument/2006/relationships/slide" Target="slides/slide126.xml"/><Relationship Id="rId54" Type="http://schemas.openxmlformats.org/officeDocument/2006/relationships/slide" Target="slides/slide51.xml"/><Relationship Id="rId75" Type="http://schemas.openxmlformats.org/officeDocument/2006/relationships/slide" Target="slides/slide72.xml"/><Relationship Id="rId96" Type="http://schemas.openxmlformats.org/officeDocument/2006/relationships/slide" Target="slides/slide93.xml"/><Relationship Id="rId140" Type="http://schemas.openxmlformats.org/officeDocument/2006/relationships/slide" Target="slides/slide137.xml"/><Relationship Id="rId161" Type="http://schemas.openxmlformats.org/officeDocument/2006/relationships/slide" Target="slides/slide158.xml"/><Relationship Id="rId182" Type="http://schemas.openxmlformats.org/officeDocument/2006/relationships/slide" Target="slides/slide179.xml"/><Relationship Id="rId217" Type="http://schemas.openxmlformats.org/officeDocument/2006/relationships/slide" Target="slides/slide214.xml"/><Relationship Id="rId6" Type="http://schemas.openxmlformats.org/officeDocument/2006/relationships/slide" Target="slides/slide3.xml"/><Relationship Id="rId23" Type="http://schemas.openxmlformats.org/officeDocument/2006/relationships/slide" Target="slides/slide20.xml"/><Relationship Id="rId119" Type="http://schemas.openxmlformats.org/officeDocument/2006/relationships/slide" Target="slides/slide116.xml"/><Relationship Id="rId44" Type="http://schemas.openxmlformats.org/officeDocument/2006/relationships/slide" Target="slides/slide41.xml"/><Relationship Id="rId65" Type="http://schemas.openxmlformats.org/officeDocument/2006/relationships/slide" Target="slides/slide62.xml"/><Relationship Id="rId86" Type="http://schemas.openxmlformats.org/officeDocument/2006/relationships/slide" Target="slides/slide83.xml"/><Relationship Id="rId130" Type="http://schemas.openxmlformats.org/officeDocument/2006/relationships/slide" Target="slides/slide127.xml"/><Relationship Id="rId151" Type="http://schemas.openxmlformats.org/officeDocument/2006/relationships/slide" Target="slides/slide148.xml"/><Relationship Id="rId172" Type="http://schemas.openxmlformats.org/officeDocument/2006/relationships/slide" Target="slides/slide169.xml"/><Relationship Id="rId193" Type="http://schemas.openxmlformats.org/officeDocument/2006/relationships/slide" Target="slides/slide190.xml"/><Relationship Id="rId207" Type="http://schemas.openxmlformats.org/officeDocument/2006/relationships/slide" Target="slides/slide204.xml"/><Relationship Id="rId228" Type="http://schemas.openxmlformats.org/officeDocument/2006/relationships/slide" Target="slides/slide225.xml"/><Relationship Id="rId13" Type="http://schemas.openxmlformats.org/officeDocument/2006/relationships/slide" Target="slides/slide10.xml"/><Relationship Id="rId109" Type="http://schemas.openxmlformats.org/officeDocument/2006/relationships/slide" Target="slides/slide106.xml"/><Relationship Id="rId34" Type="http://schemas.openxmlformats.org/officeDocument/2006/relationships/slide" Target="slides/slide31.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20" Type="http://schemas.openxmlformats.org/officeDocument/2006/relationships/slide" Target="slides/slide117.xml"/><Relationship Id="rId141" Type="http://schemas.openxmlformats.org/officeDocument/2006/relationships/slide" Target="slides/slide138.xml"/><Relationship Id="rId7" Type="http://schemas.openxmlformats.org/officeDocument/2006/relationships/slide" Target="slides/slide4.xml"/><Relationship Id="rId162" Type="http://schemas.openxmlformats.org/officeDocument/2006/relationships/slide" Target="slides/slide159.xml"/><Relationship Id="rId183" Type="http://schemas.openxmlformats.org/officeDocument/2006/relationships/slide" Target="slides/slide180.xml"/><Relationship Id="rId218" Type="http://schemas.openxmlformats.org/officeDocument/2006/relationships/slide" Target="slides/slide215.xml"/><Relationship Id="rId24" Type="http://schemas.openxmlformats.org/officeDocument/2006/relationships/slide" Target="slides/slide21.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31" Type="http://schemas.openxmlformats.org/officeDocument/2006/relationships/slide" Target="slides/slide128.xml"/><Relationship Id="rId152" Type="http://schemas.openxmlformats.org/officeDocument/2006/relationships/slide" Target="slides/slide149.xml"/><Relationship Id="rId173" Type="http://schemas.openxmlformats.org/officeDocument/2006/relationships/slide" Target="slides/slide170.xml"/><Relationship Id="rId194" Type="http://schemas.openxmlformats.org/officeDocument/2006/relationships/slide" Target="slides/slide191.xml"/><Relationship Id="rId208" Type="http://schemas.openxmlformats.org/officeDocument/2006/relationships/slide" Target="slides/slide205.xml"/><Relationship Id="rId229" Type="http://schemas.openxmlformats.org/officeDocument/2006/relationships/slide" Target="slides/slide226.xml"/><Relationship Id="rId14" Type="http://schemas.openxmlformats.org/officeDocument/2006/relationships/slide" Target="slides/slide11.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8" Type="http://schemas.openxmlformats.org/officeDocument/2006/relationships/slide" Target="slides/slide5.xml"/><Relationship Id="rId98" Type="http://schemas.openxmlformats.org/officeDocument/2006/relationships/slide" Target="slides/slide95.xml"/><Relationship Id="rId121" Type="http://schemas.openxmlformats.org/officeDocument/2006/relationships/slide" Target="slides/slide118.xml"/><Relationship Id="rId142" Type="http://schemas.openxmlformats.org/officeDocument/2006/relationships/slide" Target="slides/slide139.xml"/><Relationship Id="rId163" Type="http://schemas.openxmlformats.org/officeDocument/2006/relationships/slide" Target="slides/slide160.xml"/><Relationship Id="rId184" Type="http://schemas.openxmlformats.org/officeDocument/2006/relationships/slide" Target="slides/slide181.xml"/><Relationship Id="rId219" Type="http://schemas.openxmlformats.org/officeDocument/2006/relationships/slide" Target="slides/slide216.xml"/><Relationship Id="rId230" Type="http://schemas.openxmlformats.org/officeDocument/2006/relationships/notesMaster" Target="notesMasters/notesMaster1.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slide" Target="slides/slide108.xml"/><Relationship Id="rId132" Type="http://schemas.openxmlformats.org/officeDocument/2006/relationships/slide" Target="slides/slide129.xml"/><Relationship Id="rId153" Type="http://schemas.openxmlformats.org/officeDocument/2006/relationships/slide" Target="slides/slide150.xml"/><Relationship Id="rId174" Type="http://schemas.openxmlformats.org/officeDocument/2006/relationships/slide" Target="slides/slide171.xml"/><Relationship Id="rId179" Type="http://schemas.openxmlformats.org/officeDocument/2006/relationships/slide" Target="slides/slide176.xml"/><Relationship Id="rId195" Type="http://schemas.openxmlformats.org/officeDocument/2006/relationships/slide" Target="slides/slide192.xml"/><Relationship Id="rId209" Type="http://schemas.openxmlformats.org/officeDocument/2006/relationships/slide" Target="slides/slide206.xml"/><Relationship Id="rId190" Type="http://schemas.openxmlformats.org/officeDocument/2006/relationships/slide" Target="slides/slide187.xml"/><Relationship Id="rId204" Type="http://schemas.openxmlformats.org/officeDocument/2006/relationships/slide" Target="slides/slide201.xml"/><Relationship Id="rId220" Type="http://schemas.openxmlformats.org/officeDocument/2006/relationships/slide" Target="slides/slide217.xml"/><Relationship Id="rId225" Type="http://schemas.openxmlformats.org/officeDocument/2006/relationships/slide" Target="slides/slide222.xml"/><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 Id="rId127" Type="http://schemas.openxmlformats.org/officeDocument/2006/relationships/slide" Target="slides/slide124.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143" Type="http://schemas.openxmlformats.org/officeDocument/2006/relationships/slide" Target="slides/slide140.xml"/><Relationship Id="rId148" Type="http://schemas.openxmlformats.org/officeDocument/2006/relationships/slide" Target="slides/slide145.xml"/><Relationship Id="rId164" Type="http://schemas.openxmlformats.org/officeDocument/2006/relationships/slide" Target="slides/slide161.xml"/><Relationship Id="rId169" Type="http://schemas.openxmlformats.org/officeDocument/2006/relationships/slide" Target="slides/slide166.xml"/><Relationship Id="rId185" Type="http://schemas.openxmlformats.org/officeDocument/2006/relationships/slide" Target="slides/slide182.xml"/><Relationship Id="rId4" Type="http://schemas.openxmlformats.org/officeDocument/2006/relationships/slide" Target="slides/slide1.xml"/><Relationship Id="rId9" Type="http://schemas.openxmlformats.org/officeDocument/2006/relationships/slide" Target="slides/slide6.xml"/><Relationship Id="rId180" Type="http://schemas.openxmlformats.org/officeDocument/2006/relationships/slide" Target="slides/slide177.xml"/><Relationship Id="rId210" Type="http://schemas.openxmlformats.org/officeDocument/2006/relationships/slide" Target="slides/slide207.xml"/><Relationship Id="rId215" Type="http://schemas.openxmlformats.org/officeDocument/2006/relationships/slide" Target="slides/slide212.xml"/><Relationship Id="rId26" Type="http://schemas.openxmlformats.org/officeDocument/2006/relationships/slide" Target="slides/slide23.xml"/><Relationship Id="rId231" Type="http://schemas.openxmlformats.org/officeDocument/2006/relationships/handoutMaster" Target="handoutMasters/handoutMaster1.xml"/><Relationship Id="rId47" Type="http://schemas.openxmlformats.org/officeDocument/2006/relationships/slide" Target="slides/slide44.xml"/><Relationship Id="rId68" Type="http://schemas.openxmlformats.org/officeDocument/2006/relationships/slide" Target="slides/slide65.xml"/><Relationship Id="rId89" Type="http://schemas.openxmlformats.org/officeDocument/2006/relationships/slide" Target="slides/slide86.xml"/><Relationship Id="rId112" Type="http://schemas.openxmlformats.org/officeDocument/2006/relationships/slide" Target="slides/slide109.xml"/><Relationship Id="rId133" Type="http://schemas.openxmlformats.org/officeDocument/2006/relationships/slide" Target="slides/slide130.xml"/><Relationship Id="rId154" Type="http://schemas.openxmlformats.org/officeDocument/2006/relationships/slide" Target="slides/slide151.xml"/><Relationship Id="rId175" Type="http://schemas.openxmlformats.org/officeDocument/2006/relationships/slide" Target="slides/slide172.xml"/><Relationship Id="rId196" Type="http://schemas.openxmlformats.org/officeDocument/2006/relationships/slide" Target="slides/slide193.xml"/><Relationship Id="rId200" Type="http://schemas.openxmlformats.org/officeDocument/2006/relationships/slide" Target="slides/slide197.xml"/><Relationship Id="rId16" Type="http://schemas.openxmlformats.org/officeDocument/2006/relationships/slide" Target="slides/slide13.xml"/><Relationship Id="rId221" Type="http://schemas.openxmlformats.org/officeDocument/2006/relationships/slide" Target="slides/slide218.xml"/><Relationship Id="rId37" Type="http://schemas.openxmlformats.org/officeDocument/2006/relationships/slide" Target="slides/slide34.xml"/><Relationship Id="rId58" Type="http://schemas.openxmlformats.org/officeDocument/2006/relationships/slide" Target="slides/slide55.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44" Type="http://schemas.openxmlformats.org/officeDocument/2006/relationships/slide" Target="slides/slide141.xml"/><Relationship Id="rId90" Type="http://schemas.openxmlformats.org/officeDocument/2006/relationships/slide" Target="slides/slide87.xml"/><Relationship Id="rId165" Type="http://schemas.openxmlformats.org/officeDocument/2006/relationships/slide" Target="slides/slide162.xml"/><Relationship Id="rId186" Type="http://schemas.openxmlformats.org/officeDocument/2006/relationships/slide" Target="slides/slide183.xml"/><Relationship Id="rId211" Type="http://schemas.openxmlformats.org/officeDocument/2006/relationships/slide" Target="slides/slide208.xml"/><Relationship Id="rId232" Type="http://schemas.openxmlformats.org/officeDocument/2006/relationships/presProps" Target="presProps.xml"/><Relationship Id="rId27" Type="http://schemas.openxmlformats.org/officeDocument/2006/relationships/slide" Target="slides/slide24.xml"/><Relationship Id="rId48" Type="http://schemas.openxmlformats.org/officeDocument/2006/relationships/slide" Target="slides/slide45.xml"/><Relationship Id="rId69" Type="http://schemas.openxmlformats.org/officeDocument/2006/relationships/slide" Target="slides/slide66.xml"/><Relationship Id="rId113" Type="http://schemas.openxmlformats.org/officeDocument/2006/relationships/slide" Target="slides/slide110.xml"/><Relationship Id="rId134" Type="http://schemas.openxmlformats.org/officeDocument/2006/relationships/slide" Target="slides/slide131.xml"/><Relationship Id="rId80" Type="http://schemas.openxmlformats.org/officeDocument/2006/relationships/slide" Target="slides/slide77.xml"/><Relationship Id="rId155" Type="http://schemas.openxmlformats.org/officeDocument/2006/relationships/slide" Target="slides/slide152.xml"/><Relationship Id="rId176" Type="http://schemas.openxmlformats.org/officeDocument/2006/relationships/slide" Target="slides/slide173.xml"/><Relationship Id="rId197" Type="http://schemas.openxmlformats.org/officeDocument/2006/relationships/slide" Target="slides/slide194.xml"/><Relationship Id="rId201" Type="http://schemas.openxmlformats.org/officeDocument/2006/relationships/slide" Target="slides/slide198.xml"/><Relationship Id="rId222" Type="http://schemas.openxmlformats.org/officeDocument/2006/relationships/slide" Target="slides/slide219.xml"/><Relationship Id="rId17" Type="http://schemas.openxmlformats.org/officeDocument/2006/relationships/slide" Target="slides/slide14.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24" Type="http://schemas.openxmlformats.org/officeDocument/2006/relationships/slide" Target="slides/slide121.xml"/><Relationship Id="rId70" Type="http://schemas.openxmlformats.org/officeDocument/2006/relationships/slide" Target="slides/slide67.xml"/><Relationship Id="rId91" Type="http://schemas.openxmlformats.org/officeDocument/2006/relationships/slide" Target="slides/slide88.xml"/><Relationship Id="rId145" Type="http://schemas.openxmlformats.org/officeDocument/2006/relationships/slide" Target="slides/slide142.xml"/><Relationship Id="rId166" Type="http://schemas.openxmlformats.org/officeDocument/2006/relationships/slide" Target="slides/slide163.xml"/><Relationship Id="rId187" Type="http://schemas.openxmlformats.org/officeDocument/2006/relationships/slide" Target="slides/slide184.xml"/><Relationship Id="rId1" Type="http://schemas.openxmlformats.org/officeDocument/2006/relationships/slideMaster" Target="slideMasters/slideMaster1.xml"/><Relationship Id="rId212" Type="http://schemas.openxmlformats.org/officeDocument/2006/relationships/slide" Target="slides/slide209.xml"/><Relationship Id="rId233" Type="http://schemas.openxmlformats.org/officeDocument/2006/relationships/viewProps" Target="viewProps.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slide" Target="slides/slide111.xml"/><Relationship Id="rId60" Type="http://schemas.openxmlformats.org/officeDocument/2006/relationships/slide" Target="slides/slide57.xml"/><Relationship Id="rId81" Type="http://schemas.openxmlformats.org/officeDocument/2006/relationships/slide" Target="slides/slide78.xml"/><Relationship Id="rId135" Type="http://schemas.openxmlformats.org/officeDocument/2006/relationships/slide" Target="slides/slide132.xml"/><Relationship Id="rId156" Type="http://schemas.openxmlformats.org/officeDocument/2006/relationships/slide" Target="slides/slide153.xml"/><Relationship Id="rId177" Type="http://schemas.openxmlformats.org/officeDocument/2006/relationships/slide" Target="slides/slide174.xml"/><Relationship Id="rId198" Type="http://schemas.openxmlformats.org/officeDocument/2006/relationships/slide" Target="slides/slide195.xml"/><Relationship Id="rId202" Type="http://schemas.openxmlformats.org/officeDocument/2006/relationships/slide" Target="slides/slide199.xml"/><Relationship Id="rId223" Type="http://schemas.openxmlformats.org/officeDocument/2006/relationships/slide" Target="slides/slide220.xml"/><Relationship Id="rId18" Type="http://schemas.openxmlformats.org/officeDocument/2006/relationships/slide" Target="slides/slide15.xml"/><Relationship Id="rId39" Type="http://schemas.openxmlformats.org/officeDocument/2006/relationships/slide" Target="slides/slide36.xml"/><Relationship Id="rId50" Type="http://schemas.openxmlformats.org/officeDocument/2006/relationships/slide" Target="slides/slide47.xml"/><Relationship Id="rId104" Type="http://schemas.openxmlformats.org/officeDocument/2006/relationships/slide" Target="slides/slide101.xml"/><Relationship Id="rId125" Type="http://schemas.openxmlformats.org/officeDocument/2006/relationships/slide" Target="slides/slide122.xml"/><Relationship Id="rId146" Type="http://schemas.openxmlformats.org/officeDocument/2006/relationships/slide" Target="slides/slide143.xml"/><Relationship Id="rId167" Type="http://schemas.openxmlformats.org/officeDocument/2006/relationships/slide" Target="slides/slide164.xml"/><Relationship Id="rId188" Type="http://schemas.openxmlformats.org/officeDocument/2006/relationships/slide" Target="slides/slide185.xml"/><Relationship Id="rId71" Type="http://schemas.openxmlformats.org/officeDocument/2006/relationships/slide" Target="slides/slide68.xml"/><Relationship Id="rId92" Type="http://schemas.openxmlformats.org/officeDocument/2006/relationships/slide" Target="slides/slide89.xml"/><Relationship Id="rId213" Type="http://schemas.openxmlformats.org/officeDocument/2006/relationships/slide" Target="slides/slide210.xml"/><Relationship Id="rId234" Type="http://schemas.openxmlformats.org/officeDocument/2006/relationships/theme" Target="theme/theme1.xml"/><Relationship Id="rId2" Type="http://schemas.openxmlformats.org/officeDocument/2006/relationships/slideMaster" Target="slideMasters/slideMaster2.xml"/><Relationship Id="rId29" Type="http://schemas.openxmlformats.org/officeDocument/2006/relationships/slide" Target="slides/slide26.xml"/><Relationship Id="rId40" Type="http://schemas.openxmlformats.org/officeDocument/2006/relationships/slide" Target="slides/slide37.xml"/><Relationship Id="rId115" Type="http://schemas.openxmlformats.org/officeDocument/2006/relationships/slide" Target="slides/slide112.xml"/><Relationship Id="rId136" Type="http://schemas.openxmlformats.org/officeDocument/2006/relationships/slide" Target="slides/slide133.xml"/><Relationship Id="rId157" Type="http://schemas.openxmlformats.org/officeDocument/2006/relationships/slide" Target="slides/slide154.xml"/><Relationship Id="rId178" Type="http://schemas.openxmlformats.org/officeDocument/2006/relationships/slide" Target="slides/slide175.xml"/><Relationship Id="rId61" Type="http://schemas.openxmlformats.org/officeDocument/2006/relationships/slide" Target="slides/slide58.xml"/><Relationship Id="rId82" Type="http://schemas.openxmlformats.org/officeDocument/2006/relationships/slide" Target="slides/slide79.xml"/><Relationship Id="rId199" Type="http://schemas.openxmlformats.org/officeDocument/2006/relationships/slide" Target="slides/slide196.xml"/><Relationship Id="rId203" Type="http://schemas.openxmlformats.org/officeDocument/2006/relationships/slide" Target="slides/slide200.xml"/><Relationship Id="rId19" Type="http://schemas.openxmlformats.org/officeDocument/2006/relationships/slide" Target="slides/slide16.xml"/><Relationship Id="rId224" Type="http://schemas.openxmlformats.org/officeDocument/2006/relationships/slide" Target="slides/slide221.xml"/><Relationship Id="rId30" Type="http://schemas.openxmlformats.org/officeDocument/2006/relationships/slide" Target="slides/slide27.xml"/><Relationship Id="rId105" Type="http://schemas.openxmlformats.org/officeDocument/2006/relationships/slide" Target="slides/slide102.xml"/><Relationship Id="rId126" Type="http://schemas.openxmlformats.org/officeDocument/2006/relationships/slide" Target="slides/slide123.xml"/><Relationship Id="rId147" Type="http://schemas.openxmlformats.org/officeDocument/2006/relationships/slide" Target="slides/slide144.xml"/><Relationship Id="rId168" Type="http://schemas.openxmlformats.org/officeDocument/2006/relationships/slide" Target="slides/slide16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189" Type="http://schemas.openxmlformats.org/officeDocument/2006/relationships/slide" Target="slides/slide186.xml"/><Relationship Id="rId3" Type="http://schemas.openxmlformats.org/officeDocument/2006/relationships/slideMaster" Target="slideMasters/slideMaster3.xml"/><Relationship Id="rId214" Type="http://schemas.openxmlformats.org/officeDocument/2006/relationships/slide" Target="slides/slide211.xml"/><Relationship Id="rId235" Type="http://schemas.openxmlformats.org/officeDocument/2006/relationships/tableStyles" Target="tableStyles.xml"/><Relationship Id="rId116" Type="http://schemas.openxmlformats.org/officeDocument/2006/relationships/slide" Target="slides/slide113.xml"/><Relationship Id="rId137" Type="http://schemas.openxmlformats.org/officeDocument/2006/relationships/slide" Target="slides/slide134.xml"/><Relationship Id="rId158" Type="http://schemas.openxmlformats.org/officeDocument/2006/relationships/slide" Target="slides/slide15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4CF31C-699A-F24F-8E25-8797FAE7E5A0}" type="datetimeFigureOut">
              <a:rPr kumimoji="1" lang="zh-CN" altLang="en-US" smtClean="0"/>
              <a:t>2021/11/25</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62E89C4-841E-FA4D-8090-383D7BC1C016}" type="slidenum">
              <a:rPr kumimoji="1" lang="zh-CN" altLang="en-US" smtClean="0"/>
              <a:t>‹#›</a:t>
            </a:fld>
            <a:endParaRPr kumimoji="1" lang="zh-CN" altLang="en-US"/>
          </a:p>
        </p:txBody>
      </p:sp>
    </p:spTree>
    <p:extLst>
      <p:ext uri="{BB962C8B-B14F-4D97-AF65-F5344CB8AC3E}">
        <p14:creationId xmlns:p14="http://schemas.microsoft.com/office/powerpoint/2010/main" val="226133561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svg>
</file>

<file path=ppt/media/image2.png>
</file>

<file path=ppt/media/image3.png>
</file>

<file path=ppt/media/image4.png>
</file>

<file path=ppt/media/image5.png>
</file>

<file path=ppt/media/image6.png>
</file>

<file path=ppt/media/image7.svg>
</file>

<file path=ppt/media/image8.png>
</file>

<file path=ppt/media/image9.png>
</file>

<file path=ppt/media/media1.mp3>
</file>

<file path=ppt/media/media10.m4a>
</file>

<file path=ppt/media/media100.m4a>
</file>

<file path=ppt/media/media101.mp3>
</file>

<file path=ppt/media/media102.mp3>
</file>

<file path=ppt/media/media103.mp3>
</file>

<file path=ppt/media/media104.m4a>
</file>

<file path=ppt/media/media105.m4a>
</file>

<file path=ppt/media/media106.m4a>
</file>

<file path=ppt/media/media107.m4a>
</file>

<file path=ppt/media/media108.mp3>
</file>

<file path=ppt/media/media109.mp3>
</file>

<file path=ppt/media/media11.m4a>
</file>

<file path=ppt/media/media110.mp3>
</file>

<file path=ppt/media/media111.mp3>
</file>

<file path=ppt/media/media112.mp3>
</file>

<file path=ppt/media/media113.mp3>
</file>

<file path=ppt/media/media114.mp3>
</file>

<file path=ppt/media/media115.m4a>
</file>

<file path=ppt/media/media116.m4a>
</file>

<file path=ppt/media/media117.m4a>
</file>

<file path=ppt/media/media118.m4a>
</file>

<file path=ppt/media/media119.m4a>
</file>

<file path=ppt/media/media12.m4a>
</file>

<file path=ppt/media/media120.m4a>
</file>

<file path=ppt/media/media121.m4a>
</file>

<file path=ppt/media/media122.m4a>
</file>

<file path=ppt/media/media123.m4a>
</file>

<file path=ppt/media/media124.m4a>
</file>

<file path=ppt/media/media125.m4a>
</file>

<file path=ppt/media/media126.m4a>
</file>

<file path=ppt/media/media127.m4a>
</file>

<file path=ppt/media/media128.m4a>
</file>

<file path=ppt/media/media129.m4a>
</file>

<file path=ppt/media/media13.m4a>
</file>

<file path=ppt/media/media130.m4a>
</file>

<file path=ppt/media/media131.m4a>
</file>

<file path=ppt/media/media132.m4a>
</file>

<file path=ppt/media/media14.m4a>
</file>

<file path=ppt/media/media15.m4a>
</file>

<file path=ppt/media/media16.m4a>
</file>

<file path=ppt/media/media17.m4a>
</file>

<file path=ppt/media/media18.m4a>
</file>

<file path=ppt/media/media19.m4a>
</file>

<file path=ppt/media/media2.mp3>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p3>
</file>

<file path=ppt/media/media3.m4a>
</file>

<file path=ppt/media/media30.m4a>
</file>

<file path=ppt/media/media31.m4a>
</file>

<file path=ppt/media/media32.m4a>
</file>

<file path=ppt/media/media33.mp3>
</file>

<file path=ppt/media/media34.mp3>
</file>

<file path=ppt/media/media35.mp3>
</file>

<file path=ppt/media/media36.mp3>
</file>

<file path=ppt/media/media37.mp3>
</file>

<file path=ppt/media/media38.mp3>
</file>

<file path=ppt/media/media39.mp3>
</file>

<file path=ppt/media/media4.m4a>
</file>

<file path=ppt/media/media40.mp3>
</file>

<file path=ppt/media/media41.mp3>
</file>

<file path=ppt/media/media42.mp3>
</file>

<file path=ppt/media/media43.mp3>
</file>

<file path=ppt/media/media44.mp3>
</file>

<file path=ppt/media/media45.m4a>
</file>

<file path=ppt/media/media46.m4a>
</file>

<file path=ppt/media/media47.m4a>
</file>

<file path=ppt/media/media48.m4a>
</file>

<file path=ppt/media/media49.m4a>
</file>

<file path=ppt/media/media5.m4a>
</file>

<file path=ppt/media/media50.m4a>
</file>

<file path=ppt/media/media51.m4a>
</file>

<file path=ppt/media/media52.mp3>
</file>

<file path=ppt/media/media53.m4a>
</file>

<file path=ppt/media/media54.m4a>
</file>

<file path=ppt/media/media55.m4a>
</file>

<file path=ppt/media/media56.m4a>
</file>

<file path=ppt/media/media57.m4a>
</file>

<file path=ppt/media/media58.m4a>
</file>

<file path=ppt/media/media59.mp3>
</file>

<file path=ppt/media/media6.m4a>
</file>

<file path=ppt/media/media60.m4a>
</file>

<file path=ppt/media/media61.m4a>
</file>

<file path=ppt/media/media62.m4a>
</file>

<file path=ppt/media/media63.mp3>
</file>

<file path=ppt/media/media64.mp3>
</file>

<file path=ppt/media/media65.mp3>
</file>

<file path=ppt/media/media66.mp3>
</file>

<file path=ppt/media/media67.m4a>
</file>

<file path=ppt/media/media68.m4a>
</file>

<file path=ppt/media/media69.m4a>
</file>

<file path=ppt/media/media7.m4a>
</file>

<file path=ppt/media/media70.m4a>
</file>

<file path=ppt/media/media71.m4a>
</file>

<file path=ppt/media/media72.m4a>
</file>

<file path=ppt/media/media73.m4a>
</file>

<file path=ppt/media/media74.m4a>
</file>

<file path=ppt/media/media75.m4a>
</file>

<file path=ppt/media/media76.mp3>
</file>

<file path=ppt/media/media77.mp3>
</file>

<file path=ppt/media/media78.mp3>
</file>

<file path=ppt/media/media79.m4a>
</file>

<file path=ppt/media/media8.m4a>
</file>

<file path=ppt/media/media80.mp3>
</file>

<file path=ppt/media/media81.mp3>
</file>

<file path=ppt/media/media82.mp3>
</file>

<file path=ppt/media/media83.mp3>
</file>

<file path=ppt/media/media84.m4a>
</file>

<file path=ppt/media/media85.m4a>
</file>

<file path=ppt/media/media86.m4a>
</file>

<file path=ppt/media/media87.m4a>
</file>

<file path=ppt/media/media88.m4a>
</file>

<file path=ppt/media/media89.m4a>
</file>

<file path=ppt/media/media9.mp3>
</file>

<file path=ppt/media/media90.m4a>
</file>

<file path=ppt/media/media91.m4a>
</file>

<file path=ppt/media/media92.m4a>
</file>

<file path=ppt/media/media93.m4a>
</file>

<file path=ppt/media/media94.m4a>
</file>

<file path=ppt/media/media95.m4a>
</file>

<file path=ppt/media/media96.m4a>
</file>

<file path=ppt/media/media97.m4a>
</file>

<file path=ppt/media/media98.m4a>
</file>

<file path=ppt/media/media9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8DEFC0-500A-411F-99AB-58C42CE269E7}" type="datetimeFigureOut">
              <a:rPr lang="zh-CN" altLang="en-US" smtClean="0"/>
              <a:t>2021/11/25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07D0C9-73FA-49CD-A42F-C7E6961147C6}" type="slidenum">
              <a:rPr lang="zh-CN" altLang="en-US" smtClean="0"/>
              <a:t>‹#›</a:t>
            </a:fld>
            <a:endParaRPr lang="zh-CN" altLang="en-US"/>
          </a:p>
        </p:txBody>
      </p:sp>
    </p:spTree>
    <p:extLst>
      <p:ext uri="{BB962C8B-B14F-4D97-AF65-F5344CB8AC3E}">
        <p14:creationId xmlns:p14="http://schemas.microsoft.com/office/powerpoint/2010/main" val="6310840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8407D0C9-73FA-49CD-A42F-C7E6961147C6}" type="slidenum">
              <a:rPr lang="zh-CN" altLang="en-US" smtClean="0"/>
              <a:t>1</a:t>
            </a:fld>
            <a:endParaRPr lang="zh-CN" altLang="en-US"/>
          </a:p>
        </p:txBody>
      </p:sp>
    </p:spTree>
    <p:extLst>
      <p:ext uri="{BB962C8B-B14F-4D97-AF65-F5344CB8AC3E}">
        <p14:creationId xmlns:p14="http://schemas.microsoft.com/office/powerpoint/2010/main" val="1797043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8407D0C9-73FA-49CD-A42F-C7E6961147C6}" type="slidenum">
              <a:rPr lang="zh-CN" altLang="en-US" smtClean="0"/>
              <a:t>2</a:t>
            </a:fld>
            <a:endParaRPr lang="zh-CN" altLang="en-US"/>
          </a:p>
        </p:txBody>
      </p:sp>
    </p:spTree>
    <p:extLst>
      <p:ext uri="{BB962C8B-B14F-4D97-AF65-F5344CB8AC3E}">
        <p14:creationId xmlns:p14="http://schemas.microsoft.com/office/powerpoint/2010/main" val="29192868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8407D0C9-73FA-49CD-A42F-C7E6961147C6}" type="slidenum">
              <a:rPr lang="zh-CN" altLang="en-US" smtClean="0"/>
              <a:t>3</a:t>
            </a:fld>
            <a:endParaRPr lang="zh-CN" altLang="en-US"/>
          </a:p>
        </p:txBody>
      </p:sp>
    </p:spTree>
    <p:extLst>
      <p:ext uri="{BB962C8B-B14F-4D97-AF65-F5344CB8AC3E}">
        <p14:creationId xmlns:p14="http://schemas.microsoft.com/office/powerpoint/2010/main" val="2463520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8407D0C9-73FA-49CD-A42F-C7E6961147C6}" type="slidenum">
              <a:rPr lang="zh-CN" altLang="en-US" smtClean="0"/>
              <a:t>174</a:t>
            </a:fld>
            <a:endParaRPr lang="zh-CN" altLang="en-US"/>
          </a:p>
        </p:txBody>
      </p:sp>
    </p:spTree>
    <p:extLst>
      <p:ext uri="{BB962C8B-B14F-4D97-AF65-F5344CB8AC3E}">
        <p14:creationId xmlns:p14="http://schemas.microsoft.com/office/powerpoint/2010/main" val="7962723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2" name="图片 11" descr="雅思logo 白"/>
          <p:cNvPicPr>
            <a:picLocks noChangeAspect="1"/>
          </p:cNvPicPr>
          <p:nvPr/>
        </p:nvPicPr>
        <p:blipFill>
          <a:blip r:embed="rId2"/>
          <a:stretch>
            <a:fillRect/>
          </a:stretch>
        </p:blipFill>
        <p:spPr>
          <a:xfrm>
            <a:off x="9848215" y="186055"/>
            <a:ext cx="1990090" cy="475615"/>
          </a:xfrm>
          <a:prstGeom prst="rect">
            <a:avLst/>
          </a:prstGeom>
        </p:spPr>
      </p:pic>
      <p:sp>
        <p:nvSpPr>
          <p:cNvPr id="10" name="文本框 9"/>
          <p:cNvSpPr txBox="1"/>
          <p:nvPr/>
        </p:nvSpPr>
        <p:spPr>
          <a:xfrm>
            <a:off x="4769485" y="6072505"/>
            <a:ext cx="2509148" cy="400110"/>
          </a:xfrm>
          <a:prstGeom prst="rect">
            <a:avLst/>
          </a:prstGeom>
          <a:noFill/>
        </p:spPr>
        <p:txBody>
          <a:bodyPr wrap="none" rtlCol="0">
            <a:spAutoFit/>
          </a:bodyPr>
          <a:lstStyle/>
          <a:p>
            <a:r>
              <a:rPr lang="en-US" altLang="zh-CN" sz="2000" b="1">
                <a:solidFill>
                  <a:srgbClr val="F4A032"/>
                </a:solidFill>
                <a:latin typeface="+mn-lt"/>
                <a:ea typeface="微软雅黑" panose="020B0703020204020201" charset="-122"/>
              </a:rPr>
              <a:t>www.koolearn.com</a:t>
            </a:r>
            <a:endParaRPr lang="en-US" altLang="zh-CN" sz="2000" b="1" dirty="0">
              <a:solidFill>
                <a:srgbClr val="F4A032"/>
              </a:solidFill>
              <a:latin typeface="+mn-lt"/>
              <a:ea typeface="微软雅黑" panose="020B0703020204020201" charset="-122"/>
            </a:endParaRPr>
          </a:p>
        </p:txBody>
      </p:sp>
      <p:sp>
        <p:nvSpPr>
          <p:cNvPr id="3113" name="任意多边形 3112"/>
          <p:cNvSpPr/>
          <p:nvPr/>
        </p:nvSpPr>
        <p:spPr>
          <a:xfrm>
            <a:off x="4608830" y="3195955"/>
            <a:ext cx="316865" cy="320040"/>
          </a:xfrm>
          <a:custGeom>
            <a:avLst/>
            <a:gdLst/>
            <a:ahLst/>
            <a:cxnLst/>
            <a:rect l="0" t="0" r="0" b="0"/>
            <a:pathLst>
              <a:path w="505" h="510">
                <a:moveTo>
                  <a:pt x="252" y="0"/>
                </a:moveTo>
                <a:lnTo>
                  <a:pt x="252" y="0"/>
                </a:lnTo>
                <a:cubicBezTo>
                  <a:pt x="114" y="0"/>
                  <a:pt x="0" y="114"/>
                  <a:pt x="0" y="257"/>
                </a:cubicBezTo>
                <a:cubicBezTo>
                  <a:pt x="0" y="395"/>
                  <a:pt x="114" y="509"/>
                  <a:pt x="252" y="509"/>
                </a:cubicBezTo>
                <a:cubicBezTo>
                  <a:pt x="395" y="509"/>
                  <a:pt x="504" y="395"/>
                  <a:pt x="504" y="257"/>
                </a:cubicBezTo>
                <a:cubicBezTo>
                  <a:pt x="504" y="114"/>
                  <a:pt x="395" y="0"/>
                  <a:pt x="252" y="0"/>
                </a:cubicBezTo>
                <a:close/>
                <a:moveTo>
                  <a:pt x="352" y="266"/>
                </a:moveTo>
                <a:lnTo>
                  <a:pt x="352" y="266"/>
                </a:lnTo>
                <a:cubicBezTo>
                  <a:pt x="228" y="366"/>
                  <a:pt x="228" y="366"/>
                  <a:pt x="228" y="366"/>
                </a:cubicBezTo>
                <a:cubicBezTo>
                  <a:pt x="219" y="371"/>
                  <a:pt x="204" y="366"/>
                  <a:pt x="204" y="357"/>
                </a:cubicBezTo>
                <a:cubicBezTo>
                  <a:pt x="204" y="152"/>
                  <a:pt x="204" y="152"/>
                  <a:pt x="204" y="152"/>
                </a:cubicBezTo>
                <a:cubicBezTo>
                  <a:pt x="204" y="143"/>
                  <a:pt x="219" y="138"/>
                  <a:pt x="228" y="143"/>
                </a:cubicBezTo>
                <a:cubicBezTo>
                  <a:pt x="352" y="242"/>
                  <a:pt x="352" y="242"/>
                  <a:pt x="352" y="242"/>
                </a:cubicBezTo>
                <a:cubicBezTo>
                  <a:pt x="357" y="252"/>
                  <a:pt x="357" y="262"/>
                  <a:pt x="352" y="266"/>
                </a:cubicBezTo>
                <a:close/>
              </a:path>
            </a:pathLst>
          </a:custGeom>
          <a:solidFill>
            <a:srgbClr val="FFFFFF"/>
          </a:solidFill>
          <a:ln w="9525">
            <a:noFill/>
          </a:ln>
        </p:spPr>
        <p:txBody>
          <a:bodyPr/>
          <a:lstStyle/>
          <a:p>
            <a:endParaRPr lang="zh-CN" altLang="en-US"/>
          </a:p>
        </p:txBody>
      </p:sp>
      <p:sp>
        <p:nvSpPr>
          <p:cNvPr id="3" name="标题 2"/>
          <p:cNvSpPr>
            <a:spLocks noGrp="1"/>
          </p:cNvSpPr>
          <p:nvPr>
            <p:ph type="title" hasCustomPrompt="1"/>
          </p:nvPr>
        </p:nvSpPr>
        <p:spPr>
          <a:xfrm>
            <a:off x="3452161" y="2126640"/>
            <a:ext cx="7650480" cy="735965"/>
          </a:xfrm>
        </p:spPr>
        <p:txBody>
          <a:bodyPr/>
          <a:lstStyle>
            <a:lvl1pPr algn="l">
              <a:defRPr sz="4400" b="1">
                <a:solidFill>
                  <a:schemeClr val="bg1"/>
                </a:solidFill>
                <a:latin typeface="+mj-lt"/>
                <a:ea typeface="微软雅黑" panose="020B0703020204020201" charset="-122"/>
              </a:defRPr>
            </a:lvl1pPr>
          </a:lstStyle>
          <a:p>
            <a:r>
              <a:rPr lang="zh-CN" altLang="en-US" dirty="0"/>
              <a:t>单击此处添加课程标题</a:t>
            </a:r>
          </a:p>
        </p:txBody>
      </p:sp>
      <p:sp>
        <p:nvSpPr>
          <p:cNvPr id="18" name="文本占位符 17"/>
          <p:cNvSpPr>
            <a:spLocks noGrp="1"/>
          </p:cNvSpPr>
          <p:nvPr>
            <p:ph type="body" idx="13" hasCustomPrompt="1"/>
          </p:nvPr>
        </p:nvSpPr>
        <p:spPr>
          <a:xfrm>
            <a:off x="4986655" y="3140910"/>
            <a:ext cx="6269990" cy="594995"/>
          </a:xfrm>
          <a:prstGeom prst="rect">
            <a:avLst/>
          </a:prstGeom>
        </p:spPr>
        <p:txBody>
          <a:bodyPr vert="horz" lIns="91440" tIns="45720" rIns="91440" bIns="45720" rtlCol="0">
            <a:normAutofit/>
          </a:bodyPr>
          <a:lstStyle>
            <a:lvl1pPr marL="0" indent="0">
              <a:buNone/>
              <a:defRPr sz="2800" b="1">
                <a:solidFill>
                  <a:schemeClr val="bg1"/>
                </a:solidFill>
                <a:latin typeface="+mj-lt"/>
                <a:ea typeface="微软雅黑" panose="020B0703020204020201" charset="-122"/>
              </a:defRPr>
            </a:lvl1pPr>
          </a:lstStyle>
          <a:p>
            <a:pPr lvl="0"/>
            <a:r>
              <a:rPr lang="zh-CN" altLang="en-US" dirty="0"/>
              <a:t>单击此处添加 主讲老师</a:t>
            </a:r>
            <a:r>
              <a:rPr lang="zh-CN" altLang="en-US" dirty="0">
                <a:sym typeface="+mn-ea"/>
              </a:rPr>
              <a:t>：</a:t>
            </a:r>
            <a:r>
              <a:rPr lang="en-US" altLang="zh-CN" dirty="0"/>
              <a:t>xxx</a:t>
            </a:r>
          </a:p>
        </p:txBody>
      </p:sp>
    </p:spTree>
    <p:extLst>
      <p:ext uri="{BB962C8B-B14F-4D97-AF65-F5344CB8AC3E}">
        <p14:creationId xmlns:p14="http://schemas.microsoft.com/office/powerpoint/2010/main" val="42527184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2021/11/25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
        <p:nvSpPr>
          <p:cNvPr id="5" name="标题 4"/>
          <p:cNvSpPr>
            <a:spLocks noGrp="1"/>
          </p:cNvSpPr>
          <p:nvPr>
            <p:ph type="title" hasCustomPrompt="1"/>
          </p:nvPr>
        </p:nvSpPr>
        <p:spPr>
          <a:xfrm>
            <a:off x="838200" y="1386840"/>
            <a:ext cx="6320790" cy="539750"/>
          </a:xfrm>
        </p:spPr>
        <p:txBody>
          <a:bodyPr/>
          <a:lstStyle>
            <a:lvl1pPr>
              <a:defRPr sz="3200" b="1">
                <a:latin typeface="+mj-lt"/>
              </a:defRPr>
            </a:lvl1pPr>
          </a:lstStyle>
          <a:p>
            <a:r>
              <a:rPr lang="zh-CN" altLang="en-US" dirty="0"/>
              <a:t>单击此处添加标题</a:t>
            </a:r>
          </a:p>
        </p:txBody>
      </p:sp>
      <p:sp>
        <p:nvSpPr>
          <p:cNvPr id="10" name="内容占位符 9"/>
          <p:cNvSpPr>
            <a:spLocks noGrp="1"/>
          </p:cNvSpPr>
          <p:nvPr>
            <p:ph sz="half" idx="1" hasCustomPrompt="1"/>
          </p:nvPr>
        </p:nvSpPr>
        <p:spPr>
          <a:xfrm>
            <a:off x="838200" y="2272665"/>
            <a:ext cx="6320155" cy="3897630"/>
          </a:xfrm>
        </p:spPr>
        <p:txBody>
          <a:bodyPr/>
          <a:lstStyle>
            <a:lvl1pPr>
              <a:defRPr sz="2400">
                <a:latin typeface="+mn-lt"/>
              </a:defRPr>
            </a:lvl1pPr>
            <a:lvl2pPr>
              <a:defRPr sz="2000"/>
            </a:lvl2pPr>
          </a:lstStyle>
          <a:p>
            <a:pPr lvl="0"/>
            <a:r>
              <a:rPr lang="zh-CN" altLang="en-US" dirty="0"/>
              <a:t>单击此处添加文本</a:t>
            </a:r>
          </a:p>
        </p:txBody>
      </p:sp>
      <p:sp>
        <p:nvSpPr>
          <p:cNvPr id="6" name="内容占位符 5"/>
          <p:cNvSpPr>
            <a:spLocks noGrp="1"/>
          </p:cNvSpPr>
          <p:nvPr>
            <p:ph sz="half" idx="14" hasCustomPrompt="1"/>
          </p:nvPr>
        </p:nvSpPr>
        <p:spPr>
          <a:xfrm>
            <a:off x="7540625" y="1387475"/>
            <a:ext cx="3813175" cy="4782185"/>
          </a:xfrm>
        </p:spPr>
        <p:txBody>
          <a:bodyPr/>
          <a:lstStyle>
            <a:lvl1pPr>
              <a:defRPr sz="2400">
                <a:latin typeface="+mn-lt"/>
              </a:defRPr>
            </a:lvl1pPr>
            <a:lvl2pPr>
              <a:defRPr sz="2000"/>
            </a:lvl2pPr>
          </a:lstStyle>
          <a:p>
            <a:pPr lvl="0"/>
            <a:r>
              <a:rPr lang="zh-CN" altLang="en-US" dirty="0"/>
              <a:t>单击此处添加图表</a:t>
            </a:r>
          </a:p>
        </p:txBody>
      </p:sp>
    </p:spTree>
    <p:extLst>
      <p:ext uri="{BB962C8B-B14F-4D97-AF65-F5344CB8AC3E}">
        <p14:creationId xmlns:p14="http://schemas.microsoft.com/office/powerpoint/2010/main" val="928910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2F288E0-7875-42C4-84C8-98DBBD3BF4D2}" type="datetimeFigureOut">
              <a:rPr lang="zh-CN" altLang="en-US" smtClean="0"/>
              <a:t>2021/11/25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
        <p:nvSpPr>
          <p:cNvPr id="10" name="内容占位符 9"/>
          <p:cNvSpPr>
            <a:spLocks noGrp="1"/>
          </p:cNvSpPr>
          <p:nvPr>
            <p:ph sz="half" idx="1" hasCustomPrompt="1"/>
          </p:nvPr>
        </p:nvSpPr>
        <p:spPr>
          <a:xfrm>
            <a:off x="838200" y="1255395"/>
            <a:ext cx="10515600" cy="4914900"/>
          </a:xfrm>
        </p:spPr>
        <p:txBody>
          <a:bodyPr/>
          <a:lstStyle>
            <a:lvl1pPr>
              <a:defRPr sz="2400">
                <a:latin typeface="+mn-lt"/>
              </a:defRPr>
            </a:lvl1pPr>
            <a:lvl2pPr>
              <a:defRPr sz="2000"/>
            </a:lvl2pPr>
          </a:lstStyle>
          <a:p>
            <a:pPr lvl="0"/>
            <a:r>
              <a:rPr lang="zh-CN" altLang="en-US" dirty="0"/>
              <a:t>单击此处添加文本</a:t>
            </a:r>
            <a:endParaRPr lang="en-US" altLang="zh-CN" dirty="0"/>
          </a:p>
        </p:txBody>
      </p:sp>
    </p:spTree>
    <p:extLst>
      <p:ext uri="{BB962C8B-B14F-4D97-AF65-F5344CB8AC3E}">
        <p14:creationId xmlns:p14="http://schemas.microsoft.com/office/powerpoint/2010/main" val="22786117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0" y="1386840"/>
            <a:ext cx="10515600" cy="539750"/>
          </a:xfrm>
        </p:spPr>
        <p:txBody>
          <a:bodyPr/>
          <a:lstStyle>
            <a:lvl1pPr>
              <a:defRPr sz="3200" b="1">
                <a:latin typeface="+mj-lt"/>
              </a:defRPr>
            </a:lvl1pPr>
          </a:lstStyle>
          <a:p>
            <a:r>
              <a:rPr lang="zh-CN" altLang="en-US" dirty="0"/>
              <a:t>单击此处添加标题</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2021/11/25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
        <p:nvSpPr>
          <p:cNvPr id="10" name="内容占位符 9"/>
          <p:cNvSpPr>
            <a:spLocks noGrp="1"/>
          </p:cNvSpPr>
          <p:nvPr>
            <p:ph sz="half" idx="1" hasCustomPrompt="1"/>
          </p:nvPr>
        </p:nvSpPr>
        <p:spPr>
          <a:xfrm>
            <a:off x="838200" y="2272665"/>
            <a:ext cx="10515600" cy="3897630"/>
          </a:xfrm>
        </p:spPr>
        <p:txBody>
          <a:bodyPr/>
          <a:lstStyle>
            <a:lvl1pPr>
              <a:defRPr sz="2400">
                <a:latin typeface="+mn-lt"/>
              </a:defRPr>
            </a:lvl1pPr>
            <a:lvl2pPr>
              <a:defRPr sz="2000"/>
            </a:lvl2pPr>
          </a:lstStyle>
          <a:p>
            <a:pPr lvl="0"/>
            <a:r>
              <a:rPr lang="zh-CN" altLang="en-US" dirty="0"/>
              <a:t>单击此处添加文本</a:t>
            </a:r>
          </a:p>
        </p:txBody>
      </p:sp>
    </p:spTree>
    <p:extLst>
      <p:ext uri="{BB962C8B-B14F-4D97-AF65-F5344CB8AC3E}">
        <p14:creationId xmlns:p14="http://schemas.microsoft.com/office/powerpoint/2010/main" val="33845374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54954" y="1447800"/>
            <a:ext cx="9652745" cy="3329581"/>
          </a:xfrm>
          <a:prstGeom prst="rect">
            <a:avLst/>
          </a:prstGeom>
        </p:spPr>
        <p:txBody>
          <a:bodyPr anchor="b"/>
          <a:lstStyle>
            <a:lvl1pPr>
              <a:defRPr sz="7200"/>
            </a:lvl1pPr>
          </a:lstStyle>
          <a:p>
            <a:r>
              <a:rPr lang="zh-CN" altLang="en-US"/>
              <a:t>单击此处编辑母版标题样式</a:t>
            </a:r>
            <a:endParaRPr lang="en-US" dirty="0"/>
          </a:p>
        </p:txBody>
      </p:sp>
      <p:sp>
        <p:nvSpPr>
          <p:cNvPr id="3" name="Subtitle 2"/>
          <p:cNvSpPr>
            <a:spLocks noGrp="1"/>
          </p:cNvSpPr>
          <p:nvPr>
            <p:ph type="subTitle" idx="1"/>
          </p:nvPr>
        </p:nvSpPr>
        <p:spPr>
          <a:xfrm>
            <a:off x="1154955" y="4815480"/>
            <a:ext cx="9652744" cy="861420"/>
          </a:xfrm>
          <a:prstGeom prst="rect">
            <a:avLst/>
          </a:prstGeo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Tree>
    <p:extLst>
      <p:ext uri="{BB962C8B-B14F-4D97-AF65-F5344CB8AC3E}">
        <p14:creationId xmlns:p14="http://schemas.microsoft.com/office/powerpoint/2010/main" val="41586715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91D162-5CE8-46AE-8329-82B7EA1D14FD}" type="datetimeFigureOut">
              <a:rPr lang="zh-CN" altLang="en-US" smtClean="0"/>
              <a:t>2021/11/25</a:t>
            </a:fld>
            <a:endParaRPr lang="zh-CN" altLang="en-US"/>
          </a:p>
        </p:txBody>
      </p:sp>
      <p:sp>
        <p:nvSpPr>
          <p:cNvPr id="5" name="Footer Placeholder 2"/>
          <p:cNvSpPr>
            <a:spLocks noGrp="1"/>
          </p:cNvSpPr>
          <p:nvPr>
            <p:ph type="ftr" sz="quarter" idx="11"/>
          </p:nvPr>
        </p:nvSpPr>
        <p:spPr/>
        <p:txBody>
          <a:bodyPr/>
          <a:lstStyle/>
          <a:p>
            <a:endParaRPr lang="zh-CN" altLang="en-US"/>
          </a:p>
        </p:txBody>
      </p:sp>
      <p:sp>
        <p:nvSpPr>
          <p:cNvPr id="6" name="Slide Number Placeholder 3"/>
          <p:cNvSpPr>
            <a:spLocks noGrp="1"/>
          </p:cNvSpPr>
          <p:nvPr>
            <p:ph type="sldNum" sz="quarter" idx="12"/>
          </p:nvPr>
        </p:nvSpPr>
        <p:spPr/>
        <p:txBody>
          <a:bodyPr/>
          <a:lstStyle/>
          <a:p>
            <a:fld id="{AFAE5B16-0F33-4EE9-AE34-61D676368225}" type="slidenum">
              <a:rPr lang="zh-CN" altLang="en-US" smtClean="0"/>
              <a:t>‹#›</a:t>
            </a:fld>
            <a:endParaRPr lang="zh-CN" altLang="en-US"/>
          </a:p>
        </p:txBody>
      </p:sp>
    </p:spTree>
    <p:extLst>
      <p:ext uri="{BB962C8B-B14F-4D97-AF65-F5344CB8AC3E}">
        <p14:creationId xmlns:p14="http://schemas.microsoft.com/office/powerpoint/2010/main" val="42356420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51028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93125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48311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5" name="图片占位符 4"/>
          <p:cNvSpPr>
            <a:spLocks noGrp="1"/>
          </p:cNvSpPr>
          <p:nvPr>
            <p:ph type="pic" idx="1" hasCustomPrompt="1"/>
          </p:nvPr>
        </p:nvSpPr>
        <p:spPr>
          <a:xfrm>
            <a:off x="7740650" y="1524635"/>
            <a:ext cx="3131820" cy="4426585"/>
          </a:xfrm>
        </p:spPr>
        <p:txBody>
          <a:bodyPr/>
          <a:lstStyle>
            <a:lvl1pPr marL="0" indent="0">
              <a:buNone/>
              <a:defRPr sz="1200">
                <a:latin typeface="微软雅黑" panose="020B0703020204020201" charset="-122"/>
                <a:ea typeface="微软雅黑" panose="020B0703020204020201"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单击图标添加照片</a:t>
            </a:r>
          </a:p>
        </p:txBody>
      </p:sp>
      <p:sp>
        <p:nvSpPr>
          <p:cNvPr id="3" name="文本占位符 2"/>
          <p:cNvSpPr>
            <a:spLocks noGrp="1"/>
          </p:cNvSpPr>
          <p:nvPr>
            <p:ph type="body" idx="13" hasCustomPrompt="1"/>
          </p:nvPr>
        </p:nvSpPr>
        <p:spPr>
          <a:xfrm>
            <a:off x="1782445" y="2412365"/>
            <a:ext cx="5900420" cy="3279775"/>
          </a:xfrm>
          <a:prstGeom prst="rect">
            <a:avLst/>
          </a:prstGeom>
        </p:spPr>
        <p:txBody>
          <a:bodyPr vert="horz" lIns="91440" tIns="45720" rIns="91440" bIns="45720" rtlCol="0">
            <a:normAutofit/>
          </a:bodyPr>
          <a:lstStyle>
            <a:lvl1pPr>
              <a:defRPr sz="2400">
                <a:latin typeface="+mn-lt"/>
                <a:ea typeface="微软雅黑" panose="020B0703020204020201" charset="-122"/>
              </a:defRPr>
            </a:lvl1pPr>
          </a:lstStyle>
          <a:p>
            <a:pPr lvl="0"/>
            <a:r>
              <a:rPr lang="zh-CN" altLang="en-US" dirty="0"/>
              <a:t>单击此处添加文本</a:t>
            </a:r>
          </a:p>
        </p:txBody>
      </p:sp>
      <p:sp>
        <p:nvSpPr>
          <p:cNvPr id="4" name="标题 3"/>
          <p:cNvSpPr>
            <a:spLocks noGrp="1"/>
          </p:cNvSpPr>
          <p:nvPr>
            <p:ph type="title" hasCustomPrompt="1"/>
          </p:nvPr>
        </p:nvSpPr>
        <p:spPr>
          <a:xfrm>
            <a:off x="1809750" y="1777365"/>
            <a:ext cx="8237220" cy="539750"/>
          </a:xfrm>
        </p:spPr>
        <p:txBody>
          <a:bodyPr/>
          <a:lstStyle>
            <a:lvl1pPr>
              <a:defRPr sz="2800" b="1">
                <a:latin typeface="+mj-lt"/>
              </a:defRPr>
            </a:lvl1pPr>
          </a:lstStyle>
          <a:p>
            <a:r>
              <a:rPr lang="zh-CN" altLang="en-US" dirty="0"/>
              <a:t>单击此处添加标题</a:t>
            </a:r>
          </a:p>
        </p:txBody>
      </p:sp>
    </p:spTree>
    <p:extLst>
      <p:ext uri="{BB962C8B-B14F-4D97-AF65-F5344CB8AC3E}">
        <p14:creationId xmlns:p14="http://schemas.microsoft.com/office/powerpoint/2010/main" val="9895544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8332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54954" y="1447800"/>
            <a:ext cx="9652745" cy="3329581"/>
          </a:xfrm>
          <a:prstGeom prst="rect">
            <a:avLst/>
          </a:prstGeom>
        </p:spPr>
        <p:txBody>
          <a:bodyPr anchor="b"/>
          <a:lstStyle>
            <a:lvl1pPr>
              <a:defRPr sz="7200"/>
            </a:lvl1pPr>
          </a:lstStyle>
          <a:p>
            <a:r>
              <a:rPr lang="zh-CN" altLang="en-US"/>
              <a:t>单击此处编辑母版标题样式</a:t>
            </a:r>
            <a:endParaRPr lang="en-US" dirty="0"/>
          </a:p>
        </p:txBody>
      </p:sp>
      <p:sp>
        <p:nvSpPr>
          <p:cNvPr id="3" name="Subtitle 2"/>
          <p:cNvSpPr>
            <a:spLocks noGrp="1"/>
          </p:cNvSpPr>
          <p:nvPr>
            <p:ph type="subTitle" idx="1"/>
          </p:nvPr>
        </p:nvSpPr>
        <p:spPr>
          <a:xfrm>
            <a:off x="1154955" y="4815480"/>
            <a:ext cx="9652744" cy="861420"/>
          </a:xfrm>
          <a:prstGeom prst="rect">
            <a:avLst/>
          </a:prstGeo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Tree>
    <p:extLst>
      <p:ext uri="{BB962C8B-B14F-4D97-AF65-F5344CB8AC3E}">
        <p14:creationId xmlns:p14="http://schemas.microsoft.com/office/powerpoint/2010/main" val="36224934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93791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91D162-5CE8-46AE-8329-82B7EA1D14FD}" type="datetimeFigureOut">
              <a:rPr lang="zh-CN" altLang="en-US" smtClean="0"/>
              <a:t>2021/11/25</a:t>
            </a:fld>
            <a:endParaRPr lang="zh-CN" altLang="en-US"/>
          </a:p>
        </p:txBody>
      </p:sp>
      <p:sp>
        <p:nvSpPr>
          <p:cNvPr id="5" name="Footer Placeholder 2"/>
          <p:cNvSpPr>
            <a:spLocks noGrp="1"/>
          </p:cNvSpPr>
          <p:nvPr>
            <p:ph type="ftr" sz="quarter" idx="11"/>
          </p:nvPr>
        </p:nvSpPr>
        <p:spPr/>
        <p:txBody>
          <a:bodyPr/>
          <a:lstStyle/>
          <a:p>
            <a:endParaRPr lang="zh-CN" altLang="en-US"/>
          </a:p>
        </p:txBody>
      </p:sp>
      <p:sp>
        <p:nvSpPr>
          <p:cNvPr id="6" name="Slide Number Placeholder 3"/>
          <p:cNvSpPr>
            <a:spLocks noGrp="1"/>
          </p:cNvSpPr>
          <p:nvPr>
            <p:ph type="sldNum" sz="quarter" idx="12"/>
          </p:nvPr>
        </p:nvSpPr>
        <p:spPr/>
        <p:txBody>
          <a:bodyPr/>
          <a:lstStyle/>
          <a:p>
            <a:fld id="{AFAE5B16-0F33-4EE9-AE34-61D676368225}" type="slidenum">
              <a:rPr lang="zh-CN" altLang="en-US" smtClean="0"/>
              <a:t>‹#›</a:t>
            </a:fld>
            <a:endParaRPr lang="zh-CN" altLang="en-US"/>
          </a:p>
        </p:txBody>
      </p:sp>
    </p:spTree>
    <p:extLst>
      <p:ext uri="{BB962C8B-B14F-4D97-AF65-F5344CB8AC3E}">
        <p14:creationId xmlns:p14="http://schemas.microsoft.com/office/powerpoint/2010/main" val="3048123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323C806-5F8B-474F-B06E-9128B0A2BF41}" type="datetimeFigureOut">
              <a:rPr lang="zh-CN" altLang="en-US" smtClean="0"/>
              <a:t>2021/11/25</a:t>
            </a:fld>
            <a:endParaRPr lang="zh-CN" altLang="en-US"/>
          </a:p>
        </p:txBody>
      </p:sp>
      <p:sp>
        <p:nvSpPr>
          <p:cNvPr id="5" name="Footer Placeholder 2"/>
          <p:cNvSpPr>
            <a:spLocks noGrp="1"/>
          </p:cNvSpPr>
          <p:nvPr>
            <p:ph type="ftr" sz="quarter" idx="11"/>
          </p:nvPr>
        </p:nvSpPr>
        <p:spPr/>
        <p:txBody>
          <a:bodyPr/>
          <a:lstStyle/>
          <a:p>
            <a:endParaRPr lang="zh-CN" altLang="en-US"/>
          </a:p>
        </p:txBody>
      </p:sp>
      <p:sp>
        <p:nvSpPr>
          <p:cNvPr id="6" name="Slide Number Placeholder 3"/>
          <p:cNvSpPr>
            <a:spLocks noGrp="1"/>
          </p:cNvSpPr>
          <p:nvPr>
            <p:ph type="sldNum" sz="quarter" idx="12"/>
          </p:nvPr>
        </p:nvSpPr>
        <p:spPr/>
        <p:txBody>
          <a:bodyPr/>
          <a:lstStyle/>
          <a:p>
            <a:fld id="{53A8A3BE-D51B-4E4D-B8FC-DA9C921810AC}" type="slidenum">
              <a:rPr lang="zh-CN" altLang="en-US" smtClean="0"/>
              <a:t>‹#›</a:t>
            </a:fld>
            <a:endParaRPr lang="zh-CN" altLang="en-US"/>
          </a:p>
        </p:txBody>
      </p:sp>
    </p:spTree>
    <p:extLst>
      <p:ext uri="{BB962C8B-B14F-4D97-AF65-F5344CB8AC3E}">
        <p14:creationId xmlns:p14="http://schemas.microsoft.com/office/powerpoint/2010/main" val="18093320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1103311" y="1041400"/>
            <a:ext cx="9404723" cy="926148"/>
          </a:xfrm>
          <a:prstGeom prst="rect">
            <a:avLst/>
          </a:prstGeo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1103312" y="2052918"/>
            <a:ext cx="9404722" cy="4195481"/>
          </a:xfrm>
          <a:prstGeom prst="rect">
            <a:avLst/>
          </a:prstGeom>
        </p:spPr>
        <p:txBody>
          <a:bodyPr/>
          <a:lstStyle>
            <a:lvl1pPr>
              <a:defRPr sz="2800"/>
            </a:lvl1pPr>
            <a:lvl2pPr>
              <a:defRPr sz="2400"/>
            </a:lvl2pPr>
            <a:lvl3pPr>
              <a:defRPr sz="2000"/>
            </a:lvl3pPr>
            <a:lvl4pPr>
              <a:defRPr sz="1800"/>
            </a:lvl4pPr>
            <a:lvl5pPr>
              <a:defRPr sz="1800"/>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Tree>
    <p:extLst>
      <p:ext uri="{BB962C8B-B14F-4D97-AF65-F5344CB8AC3E}">
        <p14:creationId xmlns:p14="http://schemas.microsoft.com/office/powerpoint/2010/main" val="399279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6901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5782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10" name="图片占位符 9"/>
          <p:cNvSpPr>
            <a:spLocks noGrp="1"/>
          </p:cNvSpPr>
          <p:nvPr>
            <p:ph type="pic" sz="quarter" idx="10"/>
          </p:nvPr>
        </p:nvSpPr>
        <p:spPr>
          <a:xfrm>
            <a:off x="2063750" y="1990725"/>
            <a:ext cx="1327150" cy="1238250"/>
          </a:xfrm>
          <a:prstGeom prst="rect">
            <a:avLst/>
          </a:prstGeom>
          <a:solidFill>
            <a:schemeClr val="bg1">
              <a:lumMod val="95000"/>
            </a:schemeClr>
          </a:solidFill>
        </p:spPr>
        <p:txBody>
          <a:bodyPr>
            <a:normAutofit/>
          </a:bodyPr>
          <a:lstStyle>
            <a:lvl1pPr>
              <a:defRPr sz="1000">
                <a:latin typeface="微软雅黑" panose="020B0503020204020204" pitchFamily="34" charset="-122"/>
                <a:ea typeface="微软雅黑" panose="020B0503020204020204" pitchFamily="34" charset="-122"/>
              </a:defRPr>
            </a:lvl1pPr>
          </a:lstStyle>
          <a:p>
            <a:endParaRPr lang="zh-CN" altLang="en-US"/>
          </a:p>
        </p:txBody>
      </p:sp>
      <p:sp>
        <p:nvSpPr>
          <p:cNvPr id="11" name="图片占位符 9"/>
          <p:cNvSpPr>
            <a:spLocks noGrp="1"/>
          </p:cNvSpPr>
          <p:nvPr>
            <p:ph type="pic" sz="quarter" idx="11"/>
          </p:nvPr>
        </p:nvSpPr>
        <p:spPr>
          <a:xfrm>
            <a:off x="2063750" y="3568672"/>
            <a:ext cx="1327150" cy="1238250"/>
          </a:xfrm>
          <a:prstGeom prst="rect">
            <a:avLst/>
          </a:prstGeom>
          <a:solidFill>
            <a:schemeClr val="bg1">
              <a:lumMod val="95000"/>
            </a:schemeClr>
          </a:solidFill>
        </p:spPr>
        <p:txBody>
          <a:bodyPr>
            <a:normAutofit/>
          </a:bodyPr>
          <a:lstStyle>
            <a:lvl1pPr>
              <a:defRPr sz="1000">
                <a:latin typeface="微软雅黑" panose="020B0503020204020204" pitchFamily="34" charset="-122"/>
                <a:ea typeface="微软雅黑" panose="020B0503020204020204" pitchFamily="34" charset="-122"/>
              </a:defRPr>
            </a:lvl1pPr>
          </a:lstStyle>
          <a:p>
            <a:endParaRPr lang="zh-CN" altLang="en-US"/>
          </a:p>
        </p:txBody>
      </p:sp>
      <p:sp>
        <p:nvSpPr>
          <p:cNvPr id="12" name="图片占位符 9"/>
          <p:cNvSpPr>
            <a:spLocks noGrp="1"/>
          </p:cNvSpPr>
          <p:nvPr>
            <p:ph type="pic" sz="quarter" idx="12"/>
          </p:nvPr>
        </p:nvSpPr>
        <p:spPr>
          <a:xfrm>
            <a:off x="3876366" y="1990725"/>
            <a:ext cx="1327150" cy="1238250"/>
          </a:xfrm>
          <a:prstGeom prst="rect">
            <a:avLst/>
          </a:prstGeom>
          <a:solidFill>
            <a:schemeClr val="bg1">
              <a:lumMod val="95000"/>
            </a:schemeClr>
          </a:solidFill>
        </p:spPr>
        <p:txBody>
          <a:bodyPr>
            <a:normAutofit/>
          </a:bodyPr>
          <a:lstStyle>
            <a:lvl1pPr>
              <a:defRPr sz="1000">
                <a:latin typeface="微软雅黑" panose="020B0503020204020204" pitchFamily="34" charset="-122"/>
                <a:ea typeface="微软雅黑" panose="020B0503020204020204" pitchFamily="34" charset="-122"/>
              </a:defRPr>
            </a:lvl1pPr>
          </a:lstStyle>
          <a:p>
            <a:endParaRPr lang="zh-CN" altLang="en-US"/>
          </a:p>
        </p:txBody>
      </p:sp>
      <p:sp>
        <p:nvSpPr>
          <p:cNvPr id="13" name="图片占位符 9"/>
          <p:cNvSpPr>
            <a:spLocks noGrp="1"/>
          </p:cNvSpPr>
          <p:nvPr>
            <p:ph type="pic" sz="quarter" idx="13"/>
          </p:nvPr>
        </p:nvSpPr>
        <p:spPr>
          <a:xfrm>
            <a:off x="3876366" y="3568672"/>
            <a:ext cx="1327150" cy="1238250"/>
          </a:xfrm>
          <a:prstGeom prst="rect">
            <a:avLst/>
          </a:prstGeom>
          <a:solidFill>
            <a:schemeClr val="bg1">
              <a:lumMod val="95000"/>
            </a:schemeClr>
          </a:solidFill>
        </p:spPr>
        <p:txBody>
          <a:bodyPr>
            <a:normAutofit/>
          </a:bodyPr>
          <a:lstStyle>
            <a:lvl1pPr>
              <a:defRPr sz="1000">
                <a:latin typeface="微软雅黑" panose="020B0503020204020204" pitchFamily="34" charset="-122"/>
                <a:ea typeface="微软雅黑" panose="020B0503020204020204" pitchFamily="34" charset="-122"/>
              </a:defRPr>
            </a:lvl1pPr>
          </a:lstStyle>
          <a:p>
            <a:endParaRPr lang="zh-CN" altLang="en-US"/>
          </a:p>
        </p:txBody>
      </p:sp>
      <p:sp>
        <p:nvSpPr>
          <p:cNvPr id="14" name="图片占位符 9"/>
          <p:cNvSpPr>
            <a:spLocks noGrp="1"/>
          </p:cNvSpPr>
          <p:nvPr>
            <p:ph type="pic" sz="quarter" idx="14"/>
          </p:nvPr>
        </p:nvSpPr>
        <p:spPr>
          <a:xfrm>
            <a:off x="5688982" y="1990725"/>
            <a:ext cx="1327150" cy="1238250"/>
          </a:xfrm>
          <a:prstGeom prst="rect">
            <a:avLst/>
          </a:prstGeom>
          <a:solidFill>
            <a:schemeClr val="bg1">
              <a:lumMod val="95000"/>
            </a:schemeClr>
          </a:solidFill>
        </p:spPr>
        <p:txBody>
          <a:bodyPr>
            <a:normAutofit/>
          </a:bodyPr>
          <a:lstStyle>
            <a:lvl1pPr>
              <a:defRPr sz="1000">
                <a:latin typeface="微软雅黑" panose="020B0503020204020204" pitchFamily="34" charset="-122"/>
                <a:ea typeface="微软雅黑" panose="020B0503020204020204" pitchFamily="34" charset="-122"/>
              </a:defRPr>
            </a:lvl1pPr>
          </a:lstStyle>
          <a:p>
            <a:endParaRPr lang="zh-CN" altLang="en-US"/>
          </a:p>
        </p:txBody>
      </p:sp>
      <p:sp>
        <p:nvSpPr>
          <p:cNvPr id="15" name="图片占位符 9"/>
          <p:cNvSpPr>
            <a:spLocks noGrp="1"/>
          </p:cNvSpPr>
          <p:nvPr>
            <p:ph type="pic" sz="quarter" idx="15"/>
          </p:nvPr>
        </p:nvSpPr>
        <p:spPr>
          <a:xfrm>
            <a:off x="5688982" y="3568672"/>
            <a:ext cx="1327150" cy="1238250"/>
          </a:xfrm>
          <a:prstGeom prst="rect">
            <a:avLst/>
          </a:prstGeom>
          <a:solidFill>
            <a:schemeClr val="bg1">
              <a:lumMod val="95000"/>
            </a:schemeClr>
          </a:solidFill>
        </p:spPr>
        <p:txBody>
          <a:bodyPr>
            <a:normAutofit/>
          </a:bodyPr>
          <a:lstStyle>
            <a:lvl1pPr>
              <a:defRPr sz="1000">
                <a:latin typeface="微软雅黑" panose="020B0503020204020204" pitchFamily="34" charset="-122"/>
                <a:ea typeface="微软雅黑" panose="020B0503020204020204" pitchFamily="34" charset="-122"/>
              </a:defRPr>
            </a:lvl1pPr>
          </a:lstStyle>
          <a:p>
            <a:endParaRPr lang="zh-CN" altLang="en-US"/>
          </a:p>
        </p:txBody>
      </p:sp>
      <p:sp>
        <p:nvSpPr>
          <p:cNvPr id="16" name="图片占位符 9"/>
          <p:cNvSpPr>
            <a:spLocks noGrp="1"/>
          </p:cNvSpPr>
          <p:nvPr>
            <p:ph type="pic" sz="quarter" idx="16"/>
          </p:nvPr>
        </p:nvSpPr>
        <p:spPr>
          <a:xfrm>
            <a:off x="7501598" y="1990725"/>
            <a:ext cx="1327150" cy="1238250"/>
          </a:xfrm>
          <a:prstGeom prst="rect">
            <a:avLst/>
          </a:prstGeom>
          <a:solidFill>
            <a:schemeClr val="bg1">
              <a:lumMod val="95000"/>
            </a:schemeClr>
          </a:solidFill>
        </p:spPr>
        <p:txBody>
          <a:bodyPr>
            <a:normAutofit/>
          </a:bodyPr>
          <a:lstStyle>
            <a:lvl1pPr>
              <a:defRPr sz="1000">
                <a:latin typeface="微软雅黑" panose="020B0503020204020204" pitchFamily="34" charset="-122"/>
                <a:ea typeface="微软雅黑" panose="020B0503020204020204" pitchFamily="34" charset="-122"/>
              </a:defRPr>
            </a:lvl1pPr>
          </a:lstStyle>
          <a:p>
            <a:endParaRPr lang="zh-CN" altLang="en-US"/>
          </a:p>
        </p:txBody>
      </p:sp>
      <p:sp>
        <p:nvSpPr>
          <p:cNvPr id="17" name="图片占位符 9"/>
          <p:cNvSpPr>
            <a:spLocks noGrp="1"/>
          </p:cNvSpPr>
          <p:nvPr>
            <p:ph type="pic" sz="quarter" idx="17"/>
          </p:nvPr>
        </p:nvSpPr>
        <p:spPr>
          <a:xfrm>
            <a:off x="7501598" y="3568672"/>
            <a:ext cx="1327150" cy="1238250"/>
          </a:xfrm>
          <a:prstGeom prst="rect">
            <a:avLst/>
          </a:prstGeom>
          <a:solidFill>
            <a:schemeClr val="bg1">
              <a:lumMod val="95000"/>
            </a:schemeClr>
          </a:solidFill>
        </p:spPr>
        <p:txBody>
          <a:bodyPr>
            <a:normAutofit/>
          </a:bodyPr>
          <a:lstStyle>
            <a:lvl1pPr>
              <a:defRPr sz="1000">
                <a:latin typeface="微软雅黑" panose="020B0503020204020204" pitchFamily="34" charset="-122"/>
                <a:ea typeface="微软雅黑" panose="020B0503020204020204" pitchFamily="34" charset="-122"/>
              </a:defRPr>
            </a:lvl1pPr>
          </a:lstStyle>
          <a:p>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image" Target="../media/image5.png"/><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4.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10" Type="http://schemas.openxmlformats.org/officeDocument/2006/relationships/image" Target="../media/image1.png"/><Relationship Id="rId4" Type="http://schemas.openxmlformats.org/officeDocument/2006/relationships/slideLayout" Target="../slideLayouts/slideLayout13.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image" Target="../media/image1.png"/><Relationship Id="rId5" Type="http://schemas.openxmlformats.org/officeDocument/2006/relationships/theme" Target="../theme/theme3.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任意多边形 1"/>
          <p:cNvSpPr/>
          <p:nvPr/>
        </p:nvSpPr>
        <p:spPr>
          <a:xfrm>
            <a:off x="60960" y="-15875"/>
            <a:ext cx="12129770" cy="5683250"/>
          </a:xfrm>
          <a:custGeom>
            <a:avLst/>
            <a:gdLst/>
            <a:ahLst/>
            <a:cxnLst/>
            <a:rect l="0" t="0" r="0" b="0"/>
            <a:pathLst>
              <a:path w="15833" h="7385">
                <a:moveTo>
                  <a:pt x="15832" y="0"/>
                </a:moveTo>
                <a:lnTo>
                  <a:pt x="0" y="0"/>
                </a:lnTo>
                <a:lnTo>
                  <a:pt x="5487" y="7384"/>
                </a:lnTo>
                <a:lnTo>
                  <a:pt x="15832" y="7384"/>
                </a:lnTo>
                <a:lnTo>
                  <a:pt x="15832" y="0"/>
                </a:lnTo>
              </a:path>
            </a:pathLst>
          </a:custGeom>
          <a:solidFill>
            <a:srgbClr val="089C8B"/>
          </a:solidFill>
          <a:ln w="9525">
            <a:noFill/>
          </a:ln>
        </p:spPr>
        <p:txBody>
          <a:bodyPr/>
          <a:lstStyle/>
          <a:p>
            <a:endParaRPr lang="zh-CN" altLang="en-US"/>
          </a:p>
        </p:txBody>
      </p:sp>
      <p:sp>
        <p:nvSpPr>
          <p:cNvPr id="3" name="任意多边形 2"/>
          <p:cNvSpPr/>
          <p:nvPr/>
        </p:nvSpPr>
        <p:spPr>
          <a:xfrm>
            <a:off x="8255" y="-15875"/>
            <a:ext cx="10767695" cy="5682615"/>
          </a:xfrm>
          <a:custGeom>
            <a:avLst/>
            <a:gdLst/>
            <a:ahLst/>
            <a:cxnLst/>
            <a:rect l="0" t="0" r="0" b="0"/>
            <a:pathLst>
              <a:path w="13998" h="7385">
                <a:moveTo>
                  <a:pt x="13540" y="6732"/>
                </a:moveTo>
                <a:lnTo>
                  <a:pt x="5088" y="6732"/>
                </a:lnTo>
                <a:lnTo>
                  <a:pt x="86" y="0"/>
                </a:lnTo>
                <a:lnTo>
                  <a:pt x="0" y="0"/>
                </a:lnTo>
                <a:lnTo>
                  <a:pt x="0" y="7384"/>
                </a:lnTo>
                <a:lnTo>
                  <a:pt x="3462" y="7384"/>
                </a:lnTo>
                <a:lnTo>
                  <a:pt x="5573" y="7384"/>
                </a:lnTo>
                <a:lnTo>
                  <a:pt x="13997" y="7384"/>
                </a:lnTo>
                <a:lnTo>
                  <a:pt x="13540" y="6732"/>
                </a:lnTo>
              </a:path>
            </a:pathLst>
          </a:custGeom>
          <a:solidFill>
            <a:srgbClr val="F4A032"/>
          </a:solidFill>
          <a:ln w="9525">
            <a:noFill/>
          </a:ln>
        </p:spPr>
        <p:txBody>
          <a:bodyPr/>
          <a:lstStyle/>
          <a:p>
            <a:endParaRPr lang="zh-CN" altLang="en-US"/>
          </a:p>
        </p:txBody>
      </p:sp>
      <p:pic>
        <p:nvPicPr>
          <p:cNvPr id="4" name="图片 3" descr="雅思logo 白"/>
          <p:cNvPicPr>
            <a:picLocks noChangeAspect="1"/>
          </p:cNvPicPr>
          <p:nvPr/>
        </p:nvPicPr>
        <p:blipFill>
          <a:blip r:embed="rId11"/>
          <a:stretch>
            <a:fillRect/>
          </a:stretch>
        </p:blipFill>
        <p:spPr>
          <a:xfrm>
            <a:off x="9848215" y="186055"/>
            <a:ext cx="1990090" cy="475615"/>
          </a:xfrm>
          <a:prstGeom prst="rect">
            <a:avLst/>
          </a:prstGeom>
        </p:spPr>
      </p:pic>
      <p:pic>
        <p:nvPicPr>
          <p:cNvPr id="5" name="图片 4">
            <a:extLst>
              <a:ext uri="{FF2B5EF4-FFF2-40B4-BE49-F238E27FC236}">
                <a16:creationId xmlns:a16="http://schemas.microsoft.com/office/drawing/2014/main" id="{29302B85-6FCD-A241-97D8-E060657B8A6D}"/>
              </a:ext>
            </a:extLst>
          </p:cNvPr>
          <p:cNvPicPr>
            <a:picLocks noChangeAspect="1"/>
          </p:cNvPicPr>
          <p:nvPr userDrawn="1"/>
        </p:nvPicPr>
        <p:blipFill rotWithShape="1">
          <a:blip r:embed="rId12" cstate="print">
            <a:alphaModFix amt="30000"/>
          </a:blip>
          <a:srcRect/>
          <a:stretch>
            <a:fillRect/>
          </a:stretch>
        </p:blipFill>
        <p:spPr>
          <a:xfrm>
            <a:off x="0" y="887747"/>
            <a:ext cx="12192000" cy="5970253"/>
          </a:xfrm>
          <a:prstGeom prst="rect">
            <a:avLst/>
          </a:prstGeom>
        </p:spPr>
      </p:pic>
      <p:pic>
        <p:nvPicPr>
          <p:cNvPr id="6" name="图片 5">
            <a:extLst>
              <a:ext uri="{FF2B5EF4-FFF2-40B4-BE49-F238E27FC236}">
                <a16:creationId xmlns:a16="http://schemas.microsoft.com/office/drawing/2014/main" id="{D6F02A75-2E34-A743-9EED-0680B572BEDD}"/>
              </a:ext>
            </a:extLst>
          </p:cNvPr>
          <p:cNvPicPr>
            <a:picLocks noChangeAspect="1"/>
          </p:cNvPicPr>
          <p:nvPr userDrawn="1"/>
        </p:nvPicPr>
        <p:blipFill>
          <a:blip r:embed="rId13" cstate="print"/>
          <a:stretch>
            <a:fillRect/>
          </a:stretch>
        </p:blipFill>
        <p:spPr>
          <a:xfrm>
            <a:off x="9629321" y="6346971"/>
            <a:ext cx="2181679" cy="373256"/>
          </a:xfrm>
          <a:prstGeom prst="rect">
            <a:avLst/>
          </a:prstGeom>
        </p:spPr>
      </p:pic>
      <p:pic>
        <p:nvPicPr>
          <p:cNvPr id="7" name="图片 6">
            <a:extLst>
              <a:ext uri="{FF2B5EF4-FFF2-40B4-BE49-F238E27FC236}">
                <a16:creationId xmlns:a16="http://schemas.microsoft.com/office/drawing/2014/main" id="{B5DDDE62-A71B-DD4D-B721-5FA9F9D7AC7C}"/>
              </a:ext>
            </a:extLst>
          </p:cNvPr>
          <p:cNvPicPr>
            <a:picLocks noChangeAspect="1"/>
          </p:cNvPicPr>
          <p:nvPr userDrawn="1"/>
        </p:nvPicPr>
        <p:blipFill>
          <a:blip r:embed="rId14" cstate="print"/>
          <a:stretch>
            <a:fillRect/>
          </a:stretch>
        </p:blipFill>
        <p:spPr>
          <a:xfrm>
            <a:off x="2709" y="0"/>
            <a:ext cx="12189291" cy="6858000"/>
          </a:xfrm>
          <a:prstGeom prst="rect">
            <a:avLst/>
          </a:prstGeom>
        </p:spPr>
      </p:pic>
      <p:pic>
        <p:nvPicPr>
          <p:cNvPr id="8" name="图片 7">
            <a:extLst>
              <a:ext uri="{FF2B5EF4-FFF2-40B4-BE49-F238E27FC236}">
                <a16:creationId xmlns:a16="http://schemas.microsoft.com/office/drawing/2014/main" id="{AF8A5E74-8CE4-6B4E-A76B-65B52040CCD3}"/>
              </a:ext>
            </a:extLst>
          </p:cNvPr>
          <p:cNvPicPr>
            <a:picLocks noChangeAspect="1"/>
          </p:cNvPicPr>
          <p:nvPr userDrawn="1"/>
        </p:nvPicPr>
        <p:blipFill>
          <a:blip r:embed="rId15" cstate="print"/>
          <a:stretch>
            <a:fillRect/>
          </a:stretch>
        </p:blipFill>
        <p:spPr>
          <a:xfrm>
            <a:off x="846816" y="6335668"/>
            <a:ext cx="1710680" cy="240786"/>
          </a:xfrm>
          <a:prstGeom prst="rect">
            <a:avLst/>
          </a:prstGeom>
        </p:spPr>
      </p:pic>
    </p:spTree>
    <p:extLst>
      <p:ext uri="{BB962C8B-B14F-4D97-AF65-F5344CB8AC3E}">
        <p14:creationId xmlns:p14="http://schemas.microsoft.com/office/powerpoint/2010/main" val="1270410509"/>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49" r:id="rId7"/>
    <p:sldLayoutId id="2147483650" r:id="rId8"/>
    <p:sldLayoutId id="2147483651"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组合 13"/>
          <p:cNvGrpSpPr/>
          <p:nvPr/>
        </p:nvGrpSpPr>
        <p:grpSpPr>
          <a:xfrm>
            <a:off x="-13970" y="-13335"/>
            <a:ext cx="12218035" cy="857250"/>
            <a:chOff x="29" y="-21"/>
            <a:chExt cx="19190" cy="1350"/>
          </a:xfrm>
        </p:grpSpPr>
        <p:sp>
          <p:nvSpPr>
            <p:cNvPr id="7" name="任意多边形 6"/>
            <p:cNvSpPr/>
            <p:nvPr userDrawn="1"/>
          </p:nvSpPr>
          <p:spPr>
            <a:xfrm>
              <a:off x="3450" y="-21"/>
              <a:ext cx="15765" cy="1351"/>
            </a:xfrm>
            <a:custGeom>
              <a:avLst/>
              <a:gdLst/>
              <a:ahLst/>
              <a:cxnLst/>
              <a:rect l="0" t="0" r="0" b="0"/>
              <a:pathLst>
                <a:path w="13332" h="1142">
                  <a:moveTo>
                    <a:pt x="0" y="0"/>
                  </a:moveTo>
                  <a:lnTo>
                    <a:pt x="803" y="1141"/>
                  </a:lnTo>
                  <a:lnTo>
                    <a:pt x="13331" y="1141"/>
                  </a:lnTo>
                  <a:lnTo>
                    <a:pt x="13331" y="0"/>
                  </a:lnTo>
                  <a:lnTo>
                    <a:pt x="0" y="0"/>
                  </a:lnTo>
                </a:path>
              </a:pathLst>
            </a:custGeom>
            <a:solidFill>
              <a:srgbClr val="089C8B"/>
            </a:solidFill>
            <a:ln w="9525">
              <a:noFill/>
            </a:ln>
          </p:spPr>
          <p:txBody>
            <a:bodyPr/>
            <a:lstStyle/>
            <a:p>
              <a:endParaRPr lang="zh-CN" altLang="en-US"/>
            </a:p>
          </p:txBody>
        </p:sp>
        <p:sp>
          <p:nvSpPr>
            <p:cNvPr id="8" name="任意多边形 7"/>
            <p:cNvSpPr/>
            <p:nvPr userDrawn="1"/>
          </p:nvSpPr>
          <p:spPr>
            <a:xfrm>
              <a:off x="29" y="-21"/>
              <a:ext cx="19191" cy="1351"/>
            </a:xfrm>
            <a:custGeom>
              <a:avLst/>
              <a:gdLst/>
              <a:ahLst/>
              <a:cxnLst/>
              <a:rect l="0" t="0" r="0" b="0"/>
              <a:pathLst>
                <a:path w="16228" h="1142">
                  <a:moveTo>
                    <a:pt x="16227" y="1141"/>
                  </a:moveTo>
                  <a:lnTo>
                    <a:pt x="16227" y="1037"/>
                  </a:lnTo>
                  <a:lnTo>
                    <a:pt x="3390" y="1037"/>
                  </a:lnTo>
                  <a:lnTo>
                    <a:pt x="2658" y="0"/>
                  </a:lnTo>
                  <a:lnTo>
                    <a:pt x="0" y="0"/>
                  </a:lnTo>
                  <a:lnTo>
                    <a:pt x="0" y="1141"/>
                  </a:lnTo>
                  <a:lnTo>
                    <a:pt x="3462" y="1141"/>
                  </a:lnTo>
                  <a:lnTo>
                    <a:pt x="3462" y="1141"/>
                  </a:lnTo>
                  <a:lnTo>
                    <a:pt x="3462" y="1141"/>
                  </a:lnTo>
                  <a:lnTo>
                    <a:pt x="16227" y="1141"/>
                  </a:lnTo>
                </a:path>
              </a:pathLst>
            </a:custGeom>
            <a:solidFill>
              <a:srgbClr val="F4A032"/>
            </a:solidFill>
            <a:ln w="9525">
              <a:noFill/>
            </a:ln>
          </p:spPr>
          <p:txBody>
            <a:bodyPr/>
            <a:lstStyle/>
            <a:p>
              <a:endParaRPr lang="zh-CN" altLang="en-US"/>
            </a:p>
          </p:txBody>
        </p:sp>
      </p:grpSp>
      <p:sp>
        <p:nvSpPr>
          <p:cNvPr id="9" name="任意多边形 8"/>
          <p:cNvSpPr/>
          <p:nvPr/>
        </p:nvSpPr>
        <p:spPr>
          <a:xfrm>
            <a:off x="-13970" y="6493510"/>
            <a:ext cx="9112250" cy="364490"/>
          </a:xfrm>
          <a:custGeom>
            <a:avLst/>
            <a:gdLst/>
            <a:ahLst/>
            <a:cxnLst/>
            <a:rect l="0" t="0" r="0" b="0"/>
            <a:pathLst>
              <a:path w="12091" h="486">
                <a:moveTo>
                  <a:pt x="0" y="0"/>
                </a:moveTo>
                <a:lnTo>
                  <a:pt x="0" y="485"/>
                </a:lnTo>
                <a:lnTo>
                  <a:pt x="12090" y="485"/>
                </a:lnTo>
                <a:lnTo>
                  <a:pt x="11729" y="0"/>
                </a:lnTo>
                <a:lnTo>
                  <a:pt x="0" y="0"/>
                </a:lnTo>
              </a:path>
            </a:pathLst>
          </a:custGeom>
          <a:solidFill>
            <a:srgbClr val="089C8B"/>
          </a:solidFill>
          <a:ln w="9525">
            <a:noFill/>
          </a:ln>
        </p:spPr>
        <p:txBody>
          <a:bodyPr/>
          <a:lstStyle/>
          <a:p>
            <a:endParaRPr lang="zh-CN" altLang="en-US"/>
          </a:p>
        </p:txBody>
      </p:sp>
      <p:sp>
        <p:nvSpPr>
          <p:cNvPr id="11" name="任意多边形 10"/>
          <p:cNvSpPr/>
          <p:nvPr/>
        </p:nvSpPr>
        <p:spPr>
          <a:xfrm>
            <a:off x="8898890" y="6487795"/>
            <a:ext cx="3297555" cy="370205"/>
          </a:xfrm>
          <a:custGeom>
            <a:avLst/>
            <a:gdLst>
              <a:gd name="connsiteX0" fmla="*/ 5184 w 5193"/>
              <a:gd name="connsiteY0" fmla="*/ 0 h 583"/>
              <a:gd name="connsiteX1" fmla="*/ 5193 w 5193"/>
              <a:gd name="connsiteY1" fmla="*/ 570 h 583"/>
              <a:gd name="connsiteX2" fmla="*/ 428 w 5193"/>
              <a:gd name="connsiteY2" fmla="*/ 583 h 583"/>
              <a:gd name="connsiteX3" fmla="*/ 0 w 5193"/>
              <a:gd name="connsiteY3" fmla="*/ 9 h 583"/>
              <a:gd name="connsiteX4" fmla="*/ 5184 w 5193"/>
              <a:gd name="connsiteY4" fmla="*/ 0 h 583"/>
            </a:gdLst>
            <a:ahLst/>
            <a:cxnLst>
              <a:cxn ang="0">
                <a:pos x="connsiteX0" y="connsiteY0"/>
              </a:cxn>
              <a:cxn ang="0">
                <a:pos x="connsiteX1" y="connsiteY1"/>
              </a:cxn>
              <a:cxn ang="0">
                <a:pos x="connsiteX2" y="connsiteY2"/>
              </a:cxn>
              <a:cxn ang="0">
                <a:pos x="connsiteX3" y="connsiteY3"/>
              </a:cxn>
              <a:cxn ang="0">
                <a:pos x="connsiteX4" y="connsiteY4"/>
              </a:cxn>
            </a:cxnLst>
            <a:rect l="0" t="0" r="0" b="0"/>
            <a:pathLst>
              <a:path w="5193" h="583">
                <a:moveTo>
                  <a:pt x="5184" y="0"/>
                </a:moveTo>
                <a:lnTo>
                  <a:pt x="5193" y="570"/>
                </a:lnTo>
                <a:lnTo>
                  <a:pt x="428" y="583"/>
                </a:lnTo>
                <a:lnTo>
                  <a:pt x="0" y="9"/>
                </a:lnTo>
                <a:lnTo>
                  <a:pt x="5184" y="0"/>
                </a:lnTo>
              </a:path>
            </a:pathLst>
          </a:custGeom>
          <a:solidFill>
            <a:srgbClr val="F4A032"/>
          </a:solidFill>
          <a:ln w="9525">
            <a:noFill/>
          </a:ln>
        </p:spPr>
        <p:txBody>
          <a:bodyPr/>
          <a:lstStyle/>
          <a:p>
            <a:endParaRPr lang="zh-CN" altLang="en-US"/>
          </a:p>
        </p:txBody>
      </p:sp>
      <p:pic>
        <p:nvPicPr>
          <p:cNvPr id="12" name="图片 11" descr="雅思logo 白"/>
          <p:cNvPicPr>
            <a:picLocks noChangeAspect="1"/>
          </p:cNvPicPr>
          <p:nvPr/>
        </p:nvPicPr>
        <p:blipFill>
          <a:blip r:embed="rId10"/>
          <a:stretch>
            <a:fillRect/>
          </a:stretch>
        </p:blipFill>
        <p:spPr>
          <a:xfrm>
            <a:off x="9848215" y="186055"/>
            <a:ext cx="1990090" cy="475615"/>
          </a:xfrm>
          <a:prstGeom prst="rect">
            <a:avLst/>
          </a:prstGeom>
        </p:spPr>
      </p:pic>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n-lt"/>
              </a:defRPr>
            </a:lvl1pPr>
          </a:lstStyle>
          <a:p>
            <a:fld id="{82F288E0-7875-42C4-84C8-98DBBD3BF4D2}" type="datetimeFigureOut">
              <a:rPr lang="zh-CN" altLang="en-US" smtClean="0"/>
              <a:t>2021/11/25</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t>‹#›</a:t>
            </a:fld>
            <a:endParaRPr lang="zh-CN" altLang="en-US"/>
          </a:p>
        </p:txBody>
      </p:sp>
      <p:sp>
        <p:nvSpPr>
          <p:cNvPr id="2" name="文本框 1"/>
          <p:cNvSpPr txBox="1"/>
          <p:nvPr/>
        </p:nvSpPr>
        <p:spPr>
          <a:xfrm>
            <a:off x="2410614" y="1322172"/>
            <a:ext cx="4263081" cy="369332"/>
          </a:xfrm>
          <a:prstGeom prst="rect">
            <a:avLst/>
          </a:prstGeom>
          <a:noFill/>
        </p:spPr>
        <p:txBody>
          <a:bodyPr wrap="square" rtlCol="0">
            <a:spAutoFit/>
          </a:bodyPr>
          <a:lstStyle/>
          <a:p>
            <a:r>
              <a:rPr kumimoji="1" lang="zh-CN" altLang="en-US">
                <a:latin typeface="微软雅黑" panose="020B0703020204020201" charset="-122"/>
                <a:ea typeface="微软雅黑" panose="020B0703020204020201" charset="-122"/>
                <a:cs typeface="微软雅黑" panose="020B0703020204020201" charset="-122"/>
              </a:rPr>
              <a:t>   </a:t>
            </a:r>
          </a:p>
        </p:txBody>
      </p:sp>
      <p:sp>
        <p:nvSpPr>
          <p:cNvPr id="15" name="文本框 14"/>
          <p:cNvSpPr txBox="1"/>
          <p:nvPr/>
        </p:nvSpPr>
        <p:spPr>
          <a:xfrm>
            <a:off x="9811990" y="6464300"/>
            <a:ext cx="2279278" cy="369332"/>
          </a:xfrm>
          <a:prstGeom prst="rect">
            <a:avLst/>
          </a:prstGeom>
          <a:noFill/>
        </p:spPr>
        <p:txBody>
          <a:bodyPr wrap="none" rtlCol="0">
            <a:spAutoFit/>
          </a:bodyPr>
          <a:lstStyle/>
          <a:p>
            <a:pPr algn="l"/>
            <a:r>
              <a:rPr lang="en-US" altLang="x-none" b="1" dirty="0" err="1">
                <a:solidFill>
                  <a:schemeClr val="bg1"/>
                </a:solidFill>
                <a:cs typeface="Arial" panose="020B0604020202090204" pitchFamily="34" charset="0"/>
                <a:sym typeface="+mn-ea"/>
              </a:rPr>
              <a:t>www.koolearn.com</a:t>
            </a:r>
          </a:p>
        </p:txBody>
      </p:sp>
    </p:spTree>
    <p:extLst>
      <p:ext uri="{BB962C8B-B14F-4D97-AF65-F5344CB8AC3E}">
        <p14:creationId xmlns:p14="http://schemas.microsoft.com/office/powerpoint/2010/main" val="2951081874"/>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Lst>
  <p:txStyles>
    <p:titleStyle>
      <a:lvl1pPr algn="l" defTabSz="914400" rtl="0" eaLnBrk="1" latinLnBrk="0" hangingPunct="1">
        <a:lnSpc>
          <a:spcPct val="90000"/>
        </a:lnSpc>
        <a:spcBef>
          <a:spcPct val="0"/>
        </a:spcBef>
        <a:buNone/>
        <a:defRPr sz="3200" kern="1200">
          <a:solidFill>
            <a:schemeClr val="tx1"/>
          </a:solidFill>
          <a:latin typeface="微软雅黑" panose="020B0703020204020201" charset="-122"/>
          <a:ea typeface="微软雅黑" panose="020B0703020204020201" charset="-122"/>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000" kern="1200">
          <a:solidFill>
            <a:schemeClr val="tx1"/>
          </a:solidFill>
          <a:latin typeface="微软雅黑" panose="020B0703020204020201" charset="-122"/>
          <a:ea typeface="微软雅黑" panose="020B0703020204020201" charset="-122"/>
          <a:cs typeface="+mn-cs"/>
        </a:defRPr>
      </a:lvl1pPr>
      <a:lvl2pPr marL="457200" indent="0" algn="l"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组合 13"/>
          <p:cNvGrpSpPr/>
          <p:nvPr/>
        </p:nvGrpSpPr>
        <p:grpSpPr>
          <a:xfrm>
            <a:off x="-13970" y="-13335"/>
            <a:ext cx="12218035" cy="857250"/>
            <a:chOff x="29" y="-21"/>
            <a:chExt cx="19190" cy="1350"/>
          </a:xfrm>
        </p:grpSpPr>
        <p:sp>
          <p:nvSpPr>
            <p:cNvPr id="13" name="任意多边形 12"/>
            <p:cNvSpPr/>
            <p:nvPr userDrawn="1"/>
          </p:nvSpPr>
          <p:spPr>
            <a:xfrm>
              <a:off x="3450" y="-21"/>
              <a:ext cx="15765" cy="1351"/>
            </a:xfrm>
            <a:custGeom>
              <a:avLst/>
              <a:gdLst/>
              <a:ahLst/>
              <a:cxnLst/>
              <a:rect l="0" t="0" r="0" b="0"/>
              <a:pathLst>
                <a:path w="13332" h="1142">
                  <a:moveTo>
                    <a:pt x="0" y="0"/>
                  </a:moveTo>
                  <a:lnTo>
                    <a:pt x="803" y="1141"/>
                  </a:lnTo>
                  <a:lnTo>
                    <a:pt x="13331" y="1141"/>
                  </a:lnTo>
                  <a:lnTo>
                    <a:pt x="13331" y="0"/>
                  </a:lnTo>
                  <a:lnTo>
                    <a:pt x="0" y="0"/>
                  </a:lnTo>
                </a:path>
              </a:pathLst>
            </a:custGeom>
            <a:solidFill>
              <a:srgbClr val="089C8B"/>
            </a:solidFill>
            <a:ln w="9525">
              <a:noFill/>
            </a:ln>
          </p:spPr>
          <p:txBody>
            <a:bodyPr/>
            <a:lstStyle/>
            <a:p>
              <a:endParaRPr lang="zh-CN" altLang="en-US"/>
            </a:p>
          </p:txBody>
        </p:sp>
        <p:sp>
          <p:nvSpPr>
            <p:cNvPr id="15" name="任意多边形 14"/>
            <p:cNvSpPr/>
            <p:nvPr userDrawn="1"/>
          </p:nvSpPr>
          <p:spPr>
            <a:xfrm>
              <a:off x="29" y="-21"/>
              <a:ext cx="19191" cy="1351"/>
            </a:xfrm>
            <a:custGeom>
              <a:avLst/>
              <a:gdLst/>
              <a:ahLst/>
              <a:cxnLst/>
              <a:rect l="0" t="0" r="0" b="0"/>
              <a:pathLst>
                <a:path w="16228" h="1142">
                  <a:moveTo>
                    <a:pt x="16227" y="1141"/>
                  </a:moveTo>
                  <a:lnTo>
                    <a:pt x="16227" y="1037"/>
                  </a:lnTo>
                  <a:lnTo>
                    <a:pt x="3390" y="1037"/>
                  </a:lnTo>
                  <a:lnTo>
                    <a:pt x="2658" y="0"/>
                  </a:lnTo>
                  <a:lnTo>
                    <a:pt x="0" y="0"/>
                  </a:lnTo>
                  <a:lnTo>
                    <a:pt x="0" y="1141"/>
                  </a:lnTo>
                  <a:lnTo>
                    <a:pt x="3462" y="1141"/>
                  </a:lnTo>
                  <a:lnTo>
                    <a:pt x="3462" y="1141"/>
                  </a:lnTo>
                  <a:lnTo>
                    <a:pt x="3462" y="1141"/>
                  </a:lnTo>
                  <a:lnTo>
                    <a:pt x="16227" y="1141"/>
                  </a:lnTo>
                </a:path>
              </a:pathLst>
            </a:custGeom>
            <a:solidFill>
              <a:srgbClr val="F4A032"/>
            </a:solidFill>
            <a:ln w="9525">
              <a:noFill/>
            </a:ln>
          </p:spPr>
          <p:txBody>
            <a:bodyPr/>
            <a:lstStyle/>
            <a:p>
              <a:endParaRPr lang="zh-CN" altLang="en-US"/>
            </a:p>
          </p:txBody>
        </p:sp>
      </p:grpSp>
      <p:sp>
        <p:nvSpPr>
          <p:cNvPr id="16" name="任意多边形 15"/>
          <p:cNvSpPr/>
          <p:nvPr/>
        </p:nvSpPr>
        <p:spPr>
          <a:xfrm>
            <a:off x="-13970" y="6493510"/>
            <a:ext cx="9112250" cy="364490"/>
          </a:xfrm>
          <a:custGeom>
            <a:avLst/>
            <a:gdLst/>
            <a:ahLst/>
            <a:cxnLst/>
            <a:rect l="0" t="0" r="0" b="0"/>
            <a:pathLst>
              <a:path w="12091" h="486">
                <a:moveTo>
                  <a:pt x="0" y="0"/>
                </a:moveTo>
                <a:lnTo>
                  <a:pt x="0" y="485"/>
                </a:lnTo>
                <a:lnTo>
                  <a:pt x="12090" y="485"/>
                </a:lnTo>
                <a:lnTo>
                  <a:pt x="11729" y="0"/>
                </a:lnTo>
                <a:lnTo>
                  <a:pt x="0" y="0"/>
                </a:lnTo>
              </a:path>
            </a:pathLst>
          </a:custGeom>
          <a:solidFill>
            <a:srgbClr val="089C8B"/>
          </a:solidFill>
          <a:ln w="9525">
            <a:noFill/>
          </a:ln>
        </p:spPr>
        <p:txBody>
          <a:bodyPr/>
          <a:lstStyle/>
          <a:p>
            <a:endParaRPr lang="zh-CN" altLang="en-US"/>
          </a:p>
        </p:txBody>
      </p:sp>
      <p:sp>
        <p:nvSpPr>
          <p:cNvPr id="17" name="任意多边形 16"/>
          <p:cNvSpPr/>
          <p:nvPr/>
        </p:nvSpPr>
        <p:spPr>
          <a:xfrm>
            <a:off x="8898890" y="6487795"/>
            <a:ext cx="3297555" cy="370205"/>
          </a:xfrm>
          <a:custGeom>
            <a:avLst/>
            <a:gdLst>
              <a:gd name="connsiteX0" fmla="*/ 5184 w 5193"/>
              <a:gd name="connsiteY0" fmla="*/ 0 h 583"/>
              <a:gd name="connsiteX1" fmla="*/ 5193 w 5193"/>
              <a:gd name="connsiteY1" fmla="*/ 570 h 583"/>
              <a:gd name="connsiteX2" fmla="*/ 428 w 5193"/>
              <a:gd name="connsiteY2" fmla="*/ 583 h 583"/>
              <a:gd name="connsiteX3" fmla="*/ 0 w 5193"/>
              <a:gd name="connsiteY3" fmla="*/ 9 h 583"/>
              <a:gd name="connsiteX4" fmla="*/ 5184 w 5193"/>
              <a:gd name="connsiteY4" fmla="*/ 0 h 583"/>
            </a:gdLst>
            <a:ahLst/>
            <a:cxnLst>
              <a:cxn ang="0">
                <a:pos x="connsiteX0" y="connsiteY0"/>
              </a:cxn>
              <a:cxn ang="0">
                <a:pos x="connsiteX1" y="connsiteY1"/>
              </a:cxn>
              <a:cxn ang="0">
                <a:pos x="connsiteX2" y="connsiteY2"/>
              </a:cxn>
              <a:cxn ang="0">
                <a:pos x="connsiteX3" y="connsiteY3"/>
              </a:cxn>
              <a:cxn ang="0">
                <a:pos x="connsiteX4" y="connsiteY4"/>
              </a:cxn>
            </a:cxnLst>
            <a:rect l="0" t="0" r="0" b="0"/>
            <a:pathLst>
              <a:path w="5193" h="583">
                <a:moveTo>
                  <a:pt x="5184" y="0"/>
                </a:moveTo>
                <a:lnTo>
                  <a:pt x="5193" y="570"/>
                </a:lnTo>
                <a:lnTo>
                  <a:pt x="428" y="583"/>
                </a:lnTo>
                <a:lnTo>
                  <a:pt x="0" y="9"/>
                </a:lnTo>
                <a:lnTo>
                  <a:pt x="5184" y="0"/>
                </a:lnTo>
              </a:path>
            </a:pathLst>
          </a:custGeom>
          <a:solidFill>
            <a:srgbClr val="F4A032"/>
          </a:solidFill>
          <a:ln w="9525">
            <a:noFill/>
          </a:ln>
        </p:spPr>
        <p:txBody>
          <a:bodyPr/>
          <a:lstStyle/>
          <a:p>
            <a:endParaRPr lang="zh-CN" altLang="en-US"/>
          </a:p>
        </p:txBody>
      </p:sp>
      <p:pic>
        <p:nvPicPr>
          <p:cNvPr id="18" name="图片 17" descr="雅思logo 白"/>
          <p:cNvPicPr>
            <a:picLocks noChangeAspect="1"/>
          </p:cNvPicPr>
          <p:nvPr/>
        </p:nvPicPr>
        <p:blipFill>
          <a:blip r:embed="rId6"/>
          <a:stretch>
            <a:fillRect/>
          </a:stretch>
        </p:blipFill>
        <p:spPr>
          <a:xfrm>
            <a:off x="9848215" y="186055"/>
            <a:ext cx="1990090" cy="475615"/>
          </a:xfrm>
          <a:prstGeom prst="rect">
            <a:avLst/>
          </a:prstGeom>
        </p:spPr>
      </p:pic>
      <p:sp>
        <p:nvSpPr>
          <p:cNvPr id="20" name="日期占位符 19"/>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t>2021/11/25</a:t>
            </a:fld>
            <a:endParaRPr lang="zh-CN" altLang="en-US"/>
          </a:p>
        </p:txBody>
      </p:sp>
      <p:sp>
        <p:nvSpPr>
          <p:cNvPr id="21" name="页脚占位符 20"/>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22" name="灯片编号占位符 21"/>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t>‹#›</a:t>
            </a:fld>
            <a:endParaRPr lang="zh-CN" altLang="en-US"/>
          </a:p>
        </p:txBody>
      </p:sp>
      <p:sp>
        <p:nvSpPr>
          <p:cNvPr id="25" name="圆角矩形 24"/>
          <p:cNvSpPr/>
          <p:nvPr/>
        </p:nvSpPr>
        <p:spPr>
          <a:xfrm>
            <a:off x="1221740" y="1522095"/>
            <a:ext cx="9650730" cy="4432300"/>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离页连接符 25"/>
          <p:cNvSpPr/>
          <p:nvPr/>
        </p:nvSpPr>
        <p:spPr>
          <a:xfrm>
            <a:off x="1324610" y="1529080"/>
            <a:ext cx="283210" cy="443230"/>
          </a:xfrm>
          <a:prstGeom prst="flowChartOffpageConnector">
            <a:avLst/>
          </a:prstGeom>
          <a:solidFill>
            <a:srgbClr val="109A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五角星 26"/>
          <p:cNvSpPr/>
          <p:nvPr/>
        </p:nvSpPr>
        <p:spPr>
          <a:xfrm>
            <a:off x="1359535" y="1593215"/>
            <a:ext cx="213360" cy="213360"/>
          </a:xfrm>
          <a:prstGeom prst="star5">
            <a:avLst>
              <a:gd name="adj" fmla="val 20532"/>
              <a:gd name="hf" fmla="val 105146"/>
              <a:gd name="vf" fmla="val 11055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2164138" y="1014333"/>
            <a:ext cx="4263081" cy="369332"/>
          </a:xfrm>
          <a:prstGeom prst="rect">
            <a:avLst/>
          </a:prstGeom>
          <a:noFill/>
        </p:spPr>
        <p:txBody>
          <a:bodyPr wrap="square" rtlCol="0">
            <a:spAutoFit/>
          </a:bodyPr>
          <a:lstStyle/>
          <a:p>
            <a:r>
              <a:rPr kumimoji="1" lang="zh-CN" altLang="en-US">
                <a:latin typeface="微软雅黑" panose="020B0703020204020201" charset="-122"/>
                <a:ea typeface="微软雅黑" panose="020B0703020204020201" charset="-122"/>
                <a:cs typeface="微软雅黑" panose="020B0703020204020201" charset="-122"/>
              </a:rPr>
              <a:t>   </a:t>
            </a:r>
          </a:p>
        </p:txBody>
      </p:sp>
      <p:sp>
        <p:nvSpPr>
          <p:cNvPr id="19" name="文本框 18"/>
          <p:cNvSpPr txBox="1"/>
          <p:nvPr/>
        </p:nvSpPr>
        <p:spPr>
          <a:xfrm>
            <a:off x="9811990" y="6464300"/>
            <a:ext cx="2279278" cy="369332"/>
          </a:xfrm>
          <a:prstGeom prst="rect">
            <a:avLst/>
          </a:prstGeom>
          <a:noFill/>
        </p:spPr>
        <p:txBody>
          <a:bodyPr wrap="none" rtlCol="0">
            <a:spAutoFit/>
          </a:bodyPr>
          <a:lstStyle/>
          <a:p>
            <a:pPr algn="l"/>
            <a:r>
              <a:rPr lang="en-US" altLang="x-none" b="1" dirty="0" err="1">
                <a:solidFill>
                  <a:schemeClr val="bg1"/>
                </a:solidFill>
                <a:cs typeface="Arial" panose="020B0604020202090204" pitchFamily="34" charset="0"/>
                <a:sym typeface="+mn-ea"/>
              </a:rPr>
              <a:t>www.koolearn.com</a:t>
            </a:r>
          </a:p>
        </p:txBody>
      </p:sp>
      <p:sp>
        <p:nvSpPr>
          <p:cNvPr id="4" name="文本占位符 3"/>
          <p:cNvSpPr>
            <a:spLocks noGrp="1"/>
          </p:cNvSpPr>
          <p:nvPr>
            <p:ph type="body" idx="13" hasCustomPrompt="1"/>
          </p:nvPr>
        </p:nvSpPr>
        <p:spPr>
          <a:xfrm>
            <a:off x="1782445" y="2412365"/>
            <a:ext cx="5900420" cy="3279775"/>
          </a:xfrm>
          <a:prstGeom prst="rect">
            <a:avLst/>
          </a:prstGeom>
        </p:spPr>
        <p:txBody>
          <a:bodyPr vert="horz" lIns="91440" tIns="45720" rIns="91440" bIns="45720" rtlCol="0">
            <a:normAutofit/>
          </a:bodyPr>
          <a:lstStyle>
            <a:lvl1pPr>
              <a:defRPr sz="2400">
                <a:latin typeface="+mn-lt"/>
                <a:ea typeface="微软雅黑" panose="020B0703020204020201" charset="-122"/>
              </a:defRPr>
            </a:lvl1pPr>
          </a:lstStyle>
          <a:p>
            <a:pPr lvl="0"/>
            <a:r>
              <a:rPr lang="zh-CN" altLang="en-US" dirty="0"/>
              <a:t>单击此处添加文本</a:t>
            </a:r>
          </a:p>
        </p:txBody>
      </p:sp>
      <p:sp>
        <p:nvSpPr>
          <p:cNvPr id="5" name="标题 4"/>
          <p:cNvSpPr>
            <a:spLocks noGrp="1"/>
          </p:cNvSpPr>
          <p:nvPr>
            <p:ph type="title" hasCustomPrompt="1"/>
          </p:nvPr>
        </p:nvSpPr>
        <p:spPr>
          <a:xfrm>
            <a:off x="1809750" y="1777365"/>
            <a:ext cx="8237220" cy="539750"/>
          </a:xfrm>
        </p:spPr>
        <p:txBody>
          <a:bodyPr/>
          <a:lstStyle>
            <a:lvl1pPr>
              <a:defRPr sz="2800" b="1">
                <a:latin typeface="+mj-lt"/>
              </a:defRPr>
            </a:lvl1pPr>
          </a:lstStyle>
          <a:p>
            <a:r>
              <a:rPr lang="zh-CN" altLang="en-US" dirty="0"/>
              <a:t>单击此处添加标题</a:t>
            </a:r>
          </a:p>
        </p:txBody>
      </p:sp>
    </p:spTree>
    <p:extLst>
      <p:ext uri="{BB962C8B-B14F-4D97-AF65-F5344CB8AC3E}">
        <p14:creationId xmlns:p14="http://schemas.microsoft.com/office/powerpoint/2010/main" val="3868012482"/>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8.png"/></Relationships>
</file>

<file path=ppt/slides/_rels/slide100.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64.mp3"/><Relationship Id="rId1" Type="http://schemas.microsoft.com/office/2007/relationships/media" Target="../media/media64.mp3"/><Relationship Id="rId5" Type="http://schemas.openxmlformats.org/officeDocument/2006/relationships/image" Target="../media/image7.svg"/><Relationship Id="rId4" Type="http://schemas.openxmlformats.org/officeDocument/2006/relationships/image" Target="../media/image6.png"/></Relationships>
</file>

<file path=ppt/slides/_rels/slide101.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64.mp3"/><Relationship Id="rId1" Type="http://schemas.microsoft.com/office/2007/relationships/media" Target="../media/media64.mp3"/><Relationship Id="rId5" Type="http://schemas.openxmlformats.org/officeDocument/2006/relationships/image" Target="../media/image7.svg"/><Relationship Id="rId4" Type="http://schemas.openxmlformats.org/officeDocument/2006/relationships/image" Target="../media/image6.png"/></Relationships>
</file>

<file path=ppt/slides/_rels/slide10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65.mp3"/><Relationship Id="rId1" Type="http://schemas.microsoft.com/office/2007/relationships/media" Target="../media/media65.mp3"/><Relationship Id="rId5" Type="http://schemas.openxmlformats.org/officeDocument/2006/relationships/image" Target="../media/image7.svg"/><Relationship Id="rId4" Type="http://schemas.openxmlformats.org/officeDocument/2006/relationships/image" Target="../media/image6.png"/></Relationships>
</file>

<file path=ppt/slides/_rels/slide10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65.mp3"/><Relationship Id="rId1" Type="http://schemas.microsoft.com/office/2007/relationships/media" Target="../media/media65.mp3"/><Relationship Id="rId5" Type="http://schemas.openxmlformats.org/officeDocument/2006/relationships/image" Target="../media/image7.svg"/><Relationship Id="rId4" Type="http://schemas.openxmlformats.org/officeDocument/2006/relationships/image" Target="../media/image6.png"/></Relationships>
</file>

<file path=ppt/slides/_rels/slide104.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66.mp3"/><Relationship Id="rId1" Type="http://schemas.microsoft.com/office/2007/relationships/media" Target="../media/media66.mp3"/><Relationship Id="rId5" Type="http://schemas.openxmlformats.org/officeDocument/2006/relationships/image" Target="../media/image7.svg"/><Relationship Id="rId4" Type="http://schemas.openxmlformats.org/officeDocument/2006/relationships/image" Target="../media/image6.png"/></Relationships>
</file>

<file path=ppt/slides/_rels/slide105.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66.mp3"/><Relationship Id="rId1" Type="http://schemas.microsoft.com/office/2007/relationships/media" Target="../media/media66.mp3"/><Relationship Id="rId5" Type="http://schemas.openxmlformats.org/officeDocument/2006/relationships/image" Target="../media/image7.svg"/><Relationship Id="rId4" Type="http://schemas.openxmlformats.org/officeDocument/2006/relationships/image" Target="../media/image6.png"/></Relationships>
</file>

<file path=ppt/slides/_rels/slide10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7.m4a"/><Relationship Id="rId1" Type="http://schemas.microsoft.com/office/2007/relationships/media" Target="../media/media67.m4a"/><Relationship Id="rId4" Type="http://schemas.openxmlformats.org/officeDocument/2006/relationships/image" Target="../media/image10.png"/></Relationships>
</file>

<file path=ppt/slides/_rels/slide10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7.m4a"/><Relationship Id="rId1" Type="http://schemas.microsoft.com/office/2007/relationships/media" Target="../media/media67.m4a"/><Relationship Id="rId4" Type="http://schemas.openxmlformats.org/officeDocument/2006/relationships/image" Target="../media/image10.png"/></Relationships>
</file>

<file path=ppt/slides/_rels/slide10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8.m4a"/><Relationship Id="rId1" Type="http://schemas.microsoft.com/office/2007/relationships/media" Target="../media/media68.m4a"/><Relationship Id="rId4" Type="http://schemas.openxmlformats.org/officeDocument/2006/relationships/image" Target="../media/image9.png"/></Relationships>
</file>

<file path=ppt/slides/_rels/slide10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8.m4a"/><Relationship Id="rId1" Type="http://schemas.microsoft.com/office/2007/relationships/media" Target="../media/media68.m4a"/><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8.png"/></Relationships>
</file>

<file path=ppt/slides/_rels/slide11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9.m4a"/><Relationship Id="rId1" Type="http://schemas.microsoft.com/office/2007/relationships/media" Target="../media/media69.m4a"/><Relationship Id="rId4" Type="http://schemas.openxmlformats.org/officeDocument/2006/relationships/image" Target="../media/image9.png"/></Relationships>
</file>

<file path=ppt/slides/_rels/slide11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9.m4a"/><Relationship Id="rId1" Type="http://schemas.microsoft.com/office/2007/relationships/media" Target="../media/media69.m4a"/><Relationship Id="rId4" Type="http://schemas.openxmlformats.org/officeDocument/2006/relationships/image" Target="../media/image9.png"/></Relationships>
</file>

<file path=ppt/slides/_rels/slide11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0.m4a"/><Relationship Id="rId1" Type="http://schemas.microsoft.com/office/2007/relationships/media" Target="../media/media70.m4a"/><Relationship Id="rId4" Type="http://schemas.openxmlformats.org/officeDocument/2006/relationships/image" Target="../media/image9.png"/></Relationships>
</file>

<file path=ppt/slides/_rels/slide11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0.m4a"/><Relationship Id="rId1" Type="http://schemas.microsoft.com/office/2007/relationships/media" Target="../media/media70.m4a"/><Relationship Id="rId4" Type="http://schemas.openxmlformats.org/officeDocument/2006/relationships/image" Target="../media/image9.png"/></Relationships>
</file>

<file path=ppt/slides/_rels/slide11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1.m4a"/><Relationship Id="rId1" Type="http://schemas.microsoft.com/office/2007/relationships/media" Target="../media/media71.m4a"/><Relationship Id="rId4" Type="http://schemas.openxmlformats.org/officeDocument/2006/relationships/image" Target="../media/image8.png"/></Relationships>
</file>

<file path=ppt/slides/_rels/slide11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1.m4a"/><Relationship Id="rId1" Type="http://schemas.microsoft.com/office/2007/relationships/media" Target="../media/media71.m4a"/><Relationship Id="rId4" Type="http://schemas.openxmlformats.org/officeDocument/2006/relationships/image" Target="../media/image8.png"/></Relationships>
</file>

<file path=ppt/slides/_rels/slide11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2.m4a"/><Relationship Id="rId1" Type="http://schemas.microsoft.com/office/2007/relationships/media" Target="../media/media72.m4a"/><Relationship Id="rId4" Type="http://schemas.openxmlformats.org/officeDocument/2006/relationships/image" Target="../media/image8.png"/></Relationships>
</file>

<file path=ppt/slides/_rels/slide11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2.m4a"/><Relationship Id="rId1" Type="http://schemas.microsoft.com/office/2007/relationships/media" Target="../media/media72.m4a"/><Relationship Id="rId4" Type="http://schemas.openxmlformats.org/officeDocument/2006/relationships/image" Target="../media/image8.png"/></Relationships>
</file>

<file path=ppt/slides/_rels/slide11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3.m4a"/><Relationship Id="rId1" Type="http://schemas.microsoft.com/office/2007/relationships/media" Target="../media/media73.m4a"/><Relationship Id="rId4" Type="http://schemas.openxmlformats.org/officeDocument/2006/relationships/image" Target="../media/image8.png"/></Relationships>
</file>

<file path=ppt/slides/_rels/slide11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3.m4a"/><Relationship Id="rId1" Type="http://schemas.microsoft.com/office/2007/relationships/media" Target="../media/media73.m4a"/><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8.png"/></Relationships>
</file>

<file path=ppt/slides/_rels/slide12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4.m4a"/><Relationship Id="rId1" Type="http://schemas.microsoft.com/office/2007/relationships/media" Target="../media/media74.m4a"/><Relationship Id="rId4" Type="http://schemas.openxmlformats.org/officeDocument/2006/relationships/image" Target="../media/image13.png"/></Relationships>
</file>

<file path=ppt/slides/_rels/slide12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4.m4a"/><Relationship Id="rId1" Type="http://schemas.microsoft.com/office/2007/relationships/media" Target="../media/media74.m4a"/><Relationship Id="rId4" Type="http://schemas.openxmlformats.org/officeDocument/2006/relationships/image" Target="../media/image13.png"/></Relationships>
</file>

<file path=ppt/slides/_rels/slide12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5.m4a"/><Relationship Id="rId1" Type="http://schemas.microsoft.com/office/2007/relationships/media" Target="../media/media75.m4a"/><Relationship Id="rId4" Type="http://schemas.openxmlformats.org/officeDocument/2006/relationships/image" Target="../media/image10.png"/></Relationships>
</file>

<file path=ppt/slides/_rels/slide12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5.m4a"/><Relationship Id="rId1" Type="http://schemas.microsoft.com/office/2007/relationships/media" Target="../media/media75.m4a"/><Relationship Id="rId4" Type="http://schemas.openxmlformats.org/officeDocument/2006/relationships/image" Target="../media/image10.png"/></Relationships>
</file>

<file path=ppt/slides/_rels/slide12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6.mp3"/><Relationship Id="rId1" Type="http://schemas.microsoft.com/office/2007/relationships/media" Target="../media/media76.mp3"/><Relationship Id="rId4" Type="http://schemas.openxmlformats.org/officeDocument/2006/relationships/image" Target="../media/image10.png"/></Relationships>
</file>

<file path=ppt/slides/_rels/slide12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6.mp3"/><Relationship Id="rId1" Type="http://schemas.microsoft.com/office/2007/relationships/media" Target="../media/media76.mp3"/><Relationship Id="rId4" Type="http://schemas.openxmlformats.org/officeDocument/2006/relationships/image" Target="../media/image10.png"/></Relationships>
</file>

<file path=ppt/slides/_rels/slide12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7.mp3"/><Relationship Id="rId1" Type="http://schemas.microsoft.com/office/2007/relationships/media" Target="../media/media77.mp3"/><Relationship Id="rId4" Type="http://schemas.openxmlformats.org/officeDocument/2006/relationships/image" Target="../media/image10.png"/></Relationships>
</file>

<file path=ppt/slides/_rels/slide12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7.mp3"/><Relationship Id="rId1" Type="http://schemas.microsoft.com/office/2007/relationships/media" Target="../media/media77.mp3"/><Relationship Id="rId4" Type="http://schemas.openxmlformats.org/officeDocument/2006/relationships/image" Target="../media/image10.png"/></Relationships>
</file>

<file path=ppt/slides/_rels/slide12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8.mp3"/><Relationship Id="rId1" Type="http://schemas.microsoft.com/office/2007/relationships/media" Target="../media/media78.mp3"/><Relationship Id="rId4" Type="http://schemas.openxmlformats.org/officeDocument/2006/relationships/image" Target="../media/image10.png"/></Relationships>
</file>

<file path=ppt/slides/_rels/slide12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8.mp3"/><Relationship Id="rId1" Type="http://schemas.microsoft.com/office/2007/relationships/media" Target="../media/media78.mp3"/><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9.png"/></Relationships>
</file>

<file path=ppt/slides/_rels/slide13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9.m4a"/><Relationship Id="rId1" Type="http://schemas.microsoft.com/office/2007/relationships/media" Target="../media/media79.m4a"/><Relationship Id="rId4" Type="http://schemas.openxmlformats.org/officeDocument/2006/relationships/image" Target="../media/image10.png"/></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79.m4a"/><Relationship Id="rId1" Type="http://schemas.microsoft.com/office/2007/relationships/media" Target="../media/media79.m4a"/><Relationship Id="rId4" Type="http://schemas.openxmlformats.org/officeDocument/2006/relationships/image" Target="../media/image10.png"/></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0.mp3"/><Relationship Id="rId1" Type="http://schemas.microsoft.com/office/2007/relationships/media" Target="../media/media80.mp3"/><Relationship Id="rId4" Type="http://schemas.openxmlformats.org/officeDocument/2006/relationships/image" Target="../media/image9.png"/></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0.mp3"/><Relationship Id="rId1" Type="http://schemas.microsoft.com/office/2007/relationships/media" Target="../media/media80.mp3"/><Relationship Id="rId4" Type="http://schemas.openxmlformats.org/officeDocument/2006/relationships/image" Target="../media/image9.png"/></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1.mp3"/><Relationship Id="rId1" Type="http://schemas.microsoft.com/office/2007/relationships/media" Target="../media/media81.mp3"/><Relationship Id="rId4" Type="http://schemas.openxmlformats.org/officeDocument/2006/relationships/image" Target="../media/image10.png"/></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1.mp3"/><Relationship Id="rId1" Type="http://schemas.microsoft.com/office/2007/relationships/media" Target="../media/media81.mp3"/><Relationship Id="rId4" Type="http://schemas.openxmlformats.org/officeDocument/2006/relationships/image" Target="../media/image10.png"/></Relationships>
</file>

<file path=ppt/slides/_rels/slide13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2.mp3"/><Relationship Id="rId1" Type="http://schemas.microsoft.com/office/2007/relationships/media" Target="../media/media82.mp3"/><Relationship Id="rId4" Type="http://schemas.openxmlformats.org/officeDocument/2006/relationships/image" Target="../media/image9.png"/></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2.mp3"/><Relationship Id="rId1" Type="http://schemas.microsoft.com/office/2007/relationships/media" Target="../media/media82.mp3"/><Relationship Id="rId4" Type="http://schemas.openxmlformats.org/officeDocument/2006/relationships/image" Target="../media/image9.png"/></Relationships>
</file>

<file path=ppt/slides/_rels/slide13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3.mp3"/><Relationship Id="rId1" Type="http://schemas.microsoft.com/office/2007/relationships/media" Target="../media/media83.mp3"/><Relationship Id="rId4" Type="http://schemas.openxmlformats.org/officeDocument/2006/relationships/image" Target="../media/image9.png"/></Relationships>
</file>

<file path=ppt/slides/_rels/slide13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3.mp3"/><Relationship Id="rId1" Type="http://schemas.microsoft.com/office/2007/relationships/media" Target="../media/media83.mp3"/><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9.png"/></Relationships>
</file>

<file path=ppt/slides/_rels/slide14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4.m4a"/><Relationship Id="rId1" Type="http://schemas.microsoft.com/office/2007/relationships/media" Target="../media/media84.m4a"/><Relationship Id="rId4" Type="http://schemas.openxmlformats.org/officeDocument/2006/relationships/image" Target="../media/image9.png"/></Relationships>
</file>

<file path=ppt/slides/_rels/slide14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4.m4a"/><Relationship Id="rId1" Type="http://schemas.microsoft.com/office/2007/relationships/media" Target="../media/media84.m4a"/><Relationship Id="rId4" Type="http://schemas.openxmlformats.org/officeDocument/2006/relationships/image" Target="../media/image9.png"/></Relationships>
</file>

<file path=ppt/slides/_rels/slide14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5.m4a"/><Relationship Id="rId1" Type="http://schemas.microsoft.com/office/2007/relationships/media" Target="../media/media85.m4a"/><Relationship Id="rId4" Type="http://schemas.openxmlformats.org/officeDocument/2006/relationships/image" Target="../media/image11.png"/></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5.m4a"/><Relationship Id="rId1" Type="http://schemas.microsoft.com/office/2007/relationships/media" Target="../media/media85.m4a"/><Relationship Id="rId4" Type="http://schemas.openxmlformats.org/officeDocument/2006/relationships/image" Target="../media/image11.png"/></Relationships>
</file>

<file path=ppt/slides/_rels/slide14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6.m4a"/><Relationship Id="rId1" Type="http://schemas.microsoft.com/office/2007/relationships/media" Target="../media/media86.m4a"/><Relationship Id="rId4" Type="http://schemas.openxmlformats.org/officeDocument/2006/relationships/image" Target="../media/image11.png"/></Relationships>
</file>

<file path=ppt/slides/_rels/slide14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6.m4a"/><Relationship Id="rId1" Type="http://schemas.microsoft.com/office/2007/relationships/media" Target="../media/media86.m4a"/><Relationship Id="rId4" Type="http://schemas.openxmlformats.org/officeDocument/2006/relationships/image" Target="../media/image11.png"/></Relationships>
</file>

<file path=ppt/slides/_rels/slide14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7.m4a"/><Relationship Id="rId1" Type="http://schemas.microsoft.com/office/2007/relationships/media" Target="../media/media87.m4a"/><Relationship Id="rId4" Type="http://schemas.openxmlformats.org/officeDocument/2006/relationships/image" Target="../media/image11.png"/></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7.m4a"/><Relationship Id="rId1" Type="http://schemas.microsoft.com/office/2007/relationships/media" Target="../media/media87.m4a"/><Relationship Id="rId4" Type="http://schemas.openxmlformats.org/officeDocument/2006/relationships/image" Target="../media/image11.png"/></Relationships>
</file>

<file path=ppt/slides/_rels/slide14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8.m4a"/><Relationship Id="rId1" Type="http://schemas.microsoft.com/office/2007/relationships/media" Target="../media/media88.m4a"/><Relationship Id="rId4" Type="http://schemas.openxmlformats.org/officeDocument/2006/relationships/image" Target="../media/image11.png"/></Relationships>
</file>

<file path=ppt/slides/_rels/slide14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8.m4a"/><Relationship Id="rId1" Type="http://schemas.microsoft.com/office/2007/relationships/media" Target="../media/media88.m4a"/><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microsoft.com/office/2007/relationships/media" Target="../media/media9.mp3"/><Relationship Id="rId1" Type="http://schemas.openxmlformats.org/officeDocument/2006/relationships/audio" Target="NULL" TargetMode="External"/><Relationship Id="rId4" Type="http://schemas.openxmlformats.org/officeDocument/2006/relationships/image" Target="../media/image10.png"/></Relationships>
</file>

<file path=ppt/slides/_rels/slide15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9.m4a"/><Relationship Id="rId1" Type="http://schemas.microsoft.com/office/2007/relationships/media" Target="../media/media89.m4a"/><Relationship Id="rId4" Type="http://schemas.openxmlformats.org/officeDocument/2006/relationships/image" Target="../media/image11.png"/></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89.m4a"/><Relationship Id="rId1" Type="http://schemas.microsoft.com/office/2007/relationships/media" Target="../media/media89.m4a"/><Relationship Id="rId4" Type="http://schemas.openxmlformats.org/officeDocument/2006/relationships/image" Target="../media/image11.png"/></Relationships>
</file>

<file path=ppt/slides/_rels/slide15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0.m4a"/><Relationship Id="rId1" Type="http://schemas.microsoft.com/office/2007/relationships/media" Target="../media/media90.m4a"/><Relationship Id="rId4" Type="http://schemas.openxmlformats.org/officeDocument/2006/relationships/image" Target="../media/image11.png"/></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0.m4a"/><Relationship Id="rId1" Type="http://schemas.microsoft.com/office/2007/relationships/media" Target="../media/media90.m4a"/><Relationship Id="rId4" Type="http://schemas.openxmlformats.org/officeDocument/2006/relationships/image" Target="../media/image11.png"/></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1.m4a"/><Relationship Id="rId1" Type="http://schemas.microsoft.com/office/2007/relationships/media" Target="../media/media91.m4a"/><Relationship Id="rId4" Type="http://schemas.openxmlformats.org/officeDocument/2006/relationships/image" Target="../media/image11.png"/></Relationships>
</file>

<file path=ppt/slides/_rels/slide15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1.m4a"/><Relationship Id="rId1" Type="http://schemas.microsoft.com/office/2007/relationships/media" Target="../media/media91.m4a"/><Relationship Id="rId4" Type="http://schemas.openxmlformats.org/officeDocument/2006/relationships/image" Target="../media/image11.png"/></Relationships>
</file>

<file path=ppt/slides/_rels/slide15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2.m4a"/><Relationship Id="rId1" Type="http://schemas.microsoft.com/office/2007/relationships/media" Target="../media/media92.m4a"/><Relationship Id="rId4" Type="http://schemas.openxmlformats.org/officeDocument/2006/relationships/image" Target="../media/image11.png"/></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2.m4a"/><Relationship Id="rId1" Type="http://schemas.microsoft.com/office/2007/relationships/media" Target="../media/media92.m4a"/><Relationship Id="rId4" Type="http://schemas.openxmlformats.org/officeDocument/2006/relationships/image" Target="../media/image11.png"/></Relationships>
</file>

<file path=ppt/slides/_rels/slide15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3.m4a"/><Relationship Id="rId1" Type="http://schemas.microsoft.com/office/2007/relationships/media" Target="../media/media93.m4a"/><Relationship Id="rId4" Type="http://schemas.openxmlformats.org/officeDocument/2006/relationships/image" Target="../media/image10.png"/></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3.m4a"/><Relationship Id="rId1" Type="http://schemas.microsoft.com/office/2007/relationships/media" Target="../media/media93.m4a"/><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microsoft.com/office/2007/relationships/media" Target="../media/media9.mp3"/><Relationship Id="rId1" Type="http://schemas.openxmlformats.org/officeDocument/2006/relationships/audio" Target="NULL" TargetMode="External"/><Relationship Id="rId4" Type="http://schemas.openxmlformats.org/officeDocument/2006/relationships/image" Target="../media/image10.png"/></Relationships>
</file>

<file path=ppt/slides/_rels/slide16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4.m4a"/><Relationship Id="rId1" Type="http://schemas.microsoft.com/office/2007/relationships/media" Target="../media/media94.m4a"/><Relationship Id="rId4" Type="http://schemas.openxmlformats.org/officeDocument/2006/relationships/image" Target="../media/image10.png"/></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4.m4a"/><Relationship Id="rId1" Type="http://schemas.microsoft.com/office/2007/relationships/media" Target="../media/media94.m4a"/><Relationship Id="rId4" Type="http://schemas.openxmlformats.org/officeDocument/2006/relationships/image" Target="../media/image10.png"/></Relationships>
</file>

<file path=ppt/slides/_rels/slide16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5.m4a"/><Relationship Id="rId1" Type="http://schemas.microsoft.com/office/2007/relationships/media" Target="../media/media95.m4a"/><Relationship Id="rId4" Type="http://schemas.openxmlformats.org/officeDocument/2006/relationships/image" Target="../media/image10.png"/></Relationships>
</file>

<file path=ppt/slides/_rels/slide16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5.m4a"/><Relationship Id="rId1" Type="http://schemas.microsoft.com/office/2007/relationships/media" Target="../media/media95.m4a"/><Relationship Id="rId4" Type="http://schemas.openxmlformats.org/officeDocument/2006/relationships/image" Target="../media/image10.png"/></Relationships>
</file>

<file path=ppt/slides/_rels/slide16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6.m4a"/><Relationship Id="rId1" Type="http://schemas.microsoft.com/office/2007/relationships/media" Target="../media/media96.m4a"/><Relationship Id="rId4" Type="http://schemas.openxmlformats.org/officeDocument/2006/relationships/image" Target="../media/image10.png"/></Relationships>
</file>

<file path=ppt/slides/_rels/slide16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6.m4a"/><Relationship Id="rId1" Type="http://schemas.microsoft.com/office/2007/relationships/media" Target="../media/media96.m4a"/><Relationship Id="rId4" Type="http://schemas.openxmlformats.org/officeDocument/2006/relationships/image" Target="../media/image10.png"/></Relationships>
</file>

<file path=ppt/slides/_rels/slide16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97.m4a"/><Relationship Id="rId1" Type="http://schemas.microsoft.com/office/2007/relationships/media" Target="../media/media97.m4a"/><Relationship Id="rId4" Type="http://schemas.openxmlformats.org/officeDocument/2006/relationships/image" Target="../media/image9.png"/></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97.m4a"/><Relationship Id="rId1" Type="http://schemas.microsoft.com/office/2007/relationships/media" Target="../media/media97.m4a"/><Relationship Id="rId4" Type="http://schemas.openxmlformats.org/officeDocument/2006/relationships/image" Target="../media/image9.png"/></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8.m4a"/><Relationship Id="rId1" Type="http://schemas.microsoft.com/office/2007/relationships/media" Target="../media/media98.m4a"/><Relationship Id="rId4" Type="http://schemas.openxmlformats.org/officeDocument/2006/relationships/image" Target="../media/image10.png"/></Relationships>
</file>

<file path=ppt/slides/_rels/slide16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8.m4a"/><Relationship Id="rId1" Type="http://schemas.microsoft.com/office/2007/relationships/media" Target="../media/media98.m4a"/><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9.png"/></Relationships>
</file>

<file path=ppt/slides/_rels/slide17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9.m4a"/><Relationship Id="rId1" Type="http://schemas.microsoft.com/office/2007/relationships/media" Target="../media/media99.m4a"/><Relationship Id="rId4" Type="http://schemas.openxmlformats.org/officeDocument/2006/relationships/image" Target="../media/image10.png"/></Relationships>
</file>

<file path=ppt/slides/_rels/slide17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9.m4a"/><Relationship Id="rId1" Type="http://schemas.microsoft.com/office/2007/relationships/media" Target="../media/media99.m4a"/><Relationship Id="rId4" Type="http://schemas.openxmlformats.org/officeDocument/2006/relationships/image" Target="../media/image10.png"/></Relationships>
</file>

<file path=ppt/slides/_rels/slide17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0.m4a"/><Relationship Id="rId1" Type="http://schemas.microsoft.com/office/2007/relationships/media" Target="../media/media100.m4a"/><Relationship Id="rId4" Type="http://schemas.openxmlformats.org/officeDocument/2006/relationships/image" Target="../media/image10.png"/></Relationships>
</file>

<file path=ppt/slides/_rels/slide17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0.m4a"/><Relationship Id="rId1" Type="http://schemas.microsoft.com/office/2007/relationships/media" Target="../media/media100.m4a"/><Relationship Id="rId4" Type="http://schemas.openxmlformats.org/officeDocument/2006/relationships/image" Target="../media/image10.png"/></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6.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01.mp3"/><Relationship Id="rId1" Type="http://schemas.microsoft.com/office/2007/relationships/media" Target="../media/media101.mp3"/><Relationship Id="rId5" Type="http://schemas.openxmlformats.org/officeDocument/2006/relationships/image" Target="../media/image7.svg"/><Relationship Id="rId4" Type="http://schemas.openxmlformats.org/officeDocument/2006/relationships/image" Target="../media/image6.png"/></Relationships>
</file>

<file path=ppt/slides/_rels/slide177.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01.mp3"/><Relationship Id="rId1" Type="http://schemas.microsoft.com/office/2007/relationships/media" Target="../media/media101.mp3"/><Relationship Id="rId5" Type="http://schemas.openxmlformats.org/officeDocument/2006/relationships/image" Target="../media/image7.svg"/><Relationship Id="rId4" Type="http://schemas.openxmlformats.org/officeDocument/2006/relationships/image" Target="../media/image6.png"/></Relationships>
</file>

<file path=ppt/slides/_rels/slide178.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02.mp3"/><Relationship Id="rId1" Type="http://schemas.microsoft.com/office/2007/relationships/media" Target="../media/media102.mp3"/><Relationship Id="rId5" Type="http://schemas.openxmlformats.org/officeDocument/2006/relationships/image" Target="../media/image7.svg"/><Relationship Id="rId4" Type="http://schemas.openxmlformats.org/officeDocument/2006/relationships/image" Target="../media/image6.png"/></Relationships>
</file>

<file path=ppt/slides/_rels/slide179.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02.mp3"/><Relationship Id="rId1" Type="http://schemas.microsoft.com/office/2007/relationships/media" Target="../media/media102.mp3"/><Relationship Id="rId5" Type="http://schemas.openxmlformats.org/officeDocument/2006/relationships/image" Target="../media/image7.sv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9.png"/></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1.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03.mp3"/><Relationship Id="rId1" Type="http://schemas.microsoft.com/office/2007/relationships/media" Target="../media/media103.mp3"/><Relationship Id="rId5" Type="http://schemas.openxmlformats.org/officeDocument/2006/relationships/image" Target="../media/image15.svg"/><Relationship Id="rId4" Type="http://schemas.openxmlformats.org/officeDocument/2006/relationships/image" Target="../media/image14.png"/></Relationships>
</file>

<file path=ppt/slides/_rels/slide18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03.mp3"/><Relationship Id="rId1" Type="http://schemas.microsoft.com/office/2007/relationships/media" Target="../media/media103.mp3"/><Relationship Id="rId5" Type="http://schemas.openxmlformats.org/officeDocument/2006/relationships/image" Target="../media/image7.svg"/><Relationship Id="rId4" Type="http://schemas.openxmlformats.org/officeDocument/2006/relationships/image" Target="../media/image6.png"/></Relationships>
</file>

<file path=ppt/slides/_rels/slide18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4.m4a"/><Relationship Id="rId1" Type="http://schemas.microsoft.com/office/2007/relationships/media" Target="../media/media104.m4a"/><Relationship Id="rId4" Type="http://schemas.openxmlformats.org/officeDocument/2006/relationships/image" Target="../media/image10.png"/></Relationships>
</file>

<file path=ppt/slides/_rels/slide18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4.m4a"/><Relationship Id="rId1" Type="http://schemas.microsoft.com/office/2007/relationships/media" Target="../media/media104.m4a"/><Relationship Id="rId4" Type="http://schemas.openxmlformats.org/officeDocument/2006/relationships/image" Target="../media/image10.png"/></Relationships>
</file>

<file path=ppt/slides/_rels/slide18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5.m4a"/><Relationship Id="rId1" Type="http://schemas.microsoft.com/office/2007/relationships/media" Target="../media/media105.m4a"/><Relationship Id="rId4" Type="http://schemas.openxmlformats.org/officeDocument/2006/relationships/image" Target="../media/image10.png"/></Relationships>
</file>

<file path=ppt/slides/_rels/slide18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5.m4a"/><Relationship Id="rId1" Type="http://schemas.microsoft.com/office/2007/relationships/media" Target="../media/media105.m4a"/><Relationship Id="rId4" Type="http://schemas.openxmlformats.org/officeDocument/2006/relationships/image" Target="../media/image10.png"/></Relationships>
</file>

<file path=ppt/slides/_rels/slide18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6.m4a"/><Relationship Id="rId1" Type="http://schemas.microsoft.com/office/2007/relationships/media" Target="../media/media106.m4a"/><Relationship Id="rId4" Type="http://schemas.openxmlformats.org/officeDocument/2006/relationships/image" Target="../media/image10.png"/></Relationships>
</file>

<file path=ppt/slides/_rels/slide18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6.m4a"/><Relationship Id="rId1" Type="http://schemas.microsoft.com/office/2007/relationships/media" Target="../media/media106.m4a"/><Relationship Id="rId4" Type="http://schemas.openxmlformats.org/officeDocument/2006/relationships/image" Target="../media/image10.png"/></Relationships>
</file>

<file path=ppt/slides/_rels/slide18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7.m4a"/><Relationship Id="rId1" Type="http://schemas.microsoft.com/office/2007/relationships/media" Target="../media/media107.m4a"/><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9.png"/></Relationships>
</file>

<file path=ppt/slides/_rels/slide19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7.m4a"/><Relationship Id="rId1" Type="http://schemas.microsoft.com/office/2007/relationships/media" Target="../media/media107.m4a"/><Relationship Id="rId4" Type="http://schemas.openxmlformats.org/officeDocument/2006/relationships/image" Target="../media/image10.png"/></Relationships>
</file>

<file path=ppt/slides/_rels/slide19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8.mp3"/><Relationship Id="rId1" Type="http://schemas.microsoft.com/office/2007/relationships/media" Target="../media/media108.mp3"/><Relationship Id="rId4" Type="http://schemas.openxmlformats.org/officeDocument/2006/relationships/image" Target="../media/image9.png"/></Relationships>
</file>

<file path=ppt/slides/_rels/slide19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8.mp3"/><Relationship Id="rId1" Type="http://schemas.microsoft.com/office/2007/relationships/media" Target="../media/media108.mp3"/><Relationship Id="rId4" Type="http://schemas.openxmlformats.org/officeDocument/2006/relationships/image" Target="../media/image9.png"/></Relationships>
</file>

<file path=ppt/slides/_rels/slide19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9.mp3"/><Relationship Id="rId1" Type="http://schemas.microsoft.com/office/2007/relationships/media" Target="../media/media109.mp3"/><Relationship Id="rId4" Type="http://schemas.openxmlformats.org/officeDocument/2006/relationships/image" Target="../media/image9.png"/></Relationships>
</file>

<file path=ppt/slides/_rels/slide19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9.mp3"/><Relationship Id="rId1" Type="http://schemas.microsoft.com/office/2007/relationships/media" Target="../media/media109.mp3"/><Relationship Id="rId4" Type="http://schemas.openxmlformats.org/officeDocument/2006/relationships/image" Target="../media/image9.png"/></Relationships>
</file>

<file path=ppt/slides/_rels/slide19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0.mp3"/><Relationship Id="rId1" Type="http://schemas.microsoft.com/office/2007/relationships/media" Target="../media/media110.mp3"/><Relationship Id="rId4" Type="http://schemas.openxmlformats.org/officeDocument/2006/relationships/image" Target="../media/image9.png"/></Relationships>
</file>

<file path=ppt/slides/_rels/slide19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0.mp3"/><Relationship Id="rId1" Type="http://schemas.microsoft.com/office/2007/relationships/media" Target="../media/media110.mp3"/><Relationship Id="rId4" Type="http://schemas.openxmlformats.org/officeDocument/2006/relationships/image" Target="../media/image9.png"/></Relationships>
</file>

<file path=ppt/slides/_rels/slide19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1.mp3"/><Relationship Id="rId1" Type="http://schemas.microsoft.com/office/2007/relationships/media" Target="../media/media111.mp3"/><Relationship Id="rId4" Type="http://schemas.openxmlformats.org/officeDocument/2006/relationships/image" Target="../media/image9.png"/></Relationships>
</file>

<file path=ppt/slides/_rels/slide19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1.mp3"/><Relationship Id="rId1" Type="http://schemas.microsoft.com/office/2007/relationships/media" Target="../media/media111.mp3"/><Relationship Id="rId4" Type="http://schemas.openxmlformats.org/officeDocument/2006/relationships/image" Target="../media/image9.png"/></Relationships>
</file>

<file path=ppt/slides/_rels/slide19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2.mp3"/><Relationship Id="rId1" Type="http://schemas.microsoft.com/office/2007/relationships/media" Target="../media/media112.mp3"/><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9.png"/></Relationships>
</file>

<file path=ppt/slides/_rels/slide20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2.mp3"/><Relationship Id="rId1" Type="http://schemas.microsoft.com/office/2007/relationships/media" Target="../media/media112.mp3"/><Relationship Id="rId4" Type="http://schemas.openxmlformats.org/officeDocument/2006/relationships/image" Target="../media/image9.png"/></Relationships>
</file>

<file path=ppt/slides/_rels/slide20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3.mp3"/><Relationship Id="rId1" Type="http://schemas.microsoft.com/office/2007/relationships/media" Target="../media/media113.mp3"/><Relationship Id="rId4" Type="http://schemas.openxmlformats.org/officeDocument/2006/relationships/image" Target="../media/image10.png"/></Relationships>
</file>

<file path=ppt/slides/_rels/slide20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3.mp3"/><Relationship Id="rId1" Type="http://schemas.microsoft.com/office/2007/relationships/media" Target="../media/media113.mp3"/><Relationship Id="rId4" Type="http://schemas.openxmlformats.org/officeDocument/2006/relationships/image" Target="../media/image10.png"/></Relationships>
</file>

<file path=ppt/slides/_rels/slide20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4.mp3"/><Relationship Id="rId1" Type="http://schemas.microsoft.com/office/2007/relationships/media" Target="../media/media114.mp3"/><Relationship Id="rId4" Type="http://schemas.openxmlformats.org/officeDocument/2006/relationships/image" Target="../media/image10.png"/></Relationships>
</file>

<file path=ppt/slides/_rels/slide20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4.mp3"/><Relationship Id="rId1" Type="http://schemas.microsoft.com/office/2007/relationships/media" Target="../media/media114.mp3"/><Relationship Id="rId4" Type="http://schemas.openxmlformats.org/officeDocument/2006/relationships/image" Target="../media/image10.png"/></Relationships>
</file>

<file path=ppt/slides/_rels/slide20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5.m4a"/><Relationship Id="rId1" Type="http://schemas.microsoft.com/office/2007/relationships/media" Target="../media/media115.m4a"/><Relationship Id="rId4" Type="http://schemas.openxmlformats.org/officeDocument/2006/relationships/image" Target="../media/image9.png"/></Relationships>
</file>

<file path=ppt/slides/_rels/slide20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6.m4a"/><Relationship Id="rId1" Type="http://schemas.microsoft.com/office/2007/relationships/media" Target="../media/media116.m4a"/><Relationship Id="rId4" Type="http://schemas.openxmlformats.org/officeDocument/2006/relationships/image" Target="../media/image9.png"/></Relationships>
</file>

<file path=ppt/slides/_rels/slide20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7.m4a"/><Relationship Id="rId1" Type="http://schemas.microsoft.com/office/2007/relationships/media" Target="../media/media117.m4a"/><Relationship Id="rId4" Type="http://schemas.openxmlformats.org/officeDocument/2006/relationships/image" Target="../media/image9.png"/></Relationships>
</file>

<file path=ppt/slides/_rels/slide20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7.m4a"/><Relationship Id="rId1" Type="http://schemas.microsoft.com/office/2007/relationships/media" Target="../media/media117.m4a"/><Relationship Id="rId4" Type="http://schemas.openxmlformats.org/officeDocument/2006/relationships/image" Target="../media/image9.png"/></Relationships>
</file>

<file path=ppt/slides/_rels/slide20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8.m4a"/><Relationship Id="rId1" Type="http://schemas.microsoft.com/office/2007/relationships/media" Target="../media/media118.m4a"/><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9.png"/></Relationships>
</file>

<file path=ppt/slides/_rels/slide21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19.m4a"/><Relationship Id="rId1" Type="http://schemas.microsoft.com/office/2007/relationships/media" Target="../media/media119.m4a"/><Relationship Id="rId4" Type="http://schemas.openxmlformats.org/officeDocument/2006/relationships/image" Target="../media/image9.png"/></Relationships>
</file>

<file path=ppt/slides/_rels/slide21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20.m4a"/><Relationship Id="rId1" Type="http://schemas.microsoft.com/office/2007/relationships/media" Target="../media/media120.m4a"/><Relationship Id="rId4" Type="http://schemas.openxmlformats.org/officeDocument/2006/relationships/image" Target="../media/image9.png"/></Relationships>
</file>

<file path=ppt/slides/_rels/slide21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21.m4a"/><Relationship Id="rId1" Type="http://schemas.microsoft.com/office/2007/relationships/media" Target="../media/media121.m4a"/><Relationship Id="rId4" Type="http://schemas.openxmlformats.org/officeDocument/2006/relationships/image" Target="../media/image9.png"/></Relationships>
</file>

<file path=ppt/slides/_rels/slide21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22.m4a"/><Relationship Id="rId1" Type="http://schemas.microsoft.com/office/2007/relationships/media" Target="../media/media122.m4a"/><Relationship Id="rId4" Type="http://schemas.openxmlformats.org/officeDocument/2006/relationships/image" Target="../media/image9.png"/></Relationships>
</file>

<file path=ppt/slides/_rels/slide21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23.m4a"/><Relationship Id="rId1" Type="http://schemas.microsoft.com/office/2007/relationships/media" Target="../media/media123.m4a"/><Relationship Id="rId4" Type="http://schemas.openxmlformats.org/officeDocument/2006/relationships/image" Target="../media/image9.png"/></Relationships>
</file>

<file path=ppt/slides/_rels/slide21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24.m4a"/><Relationship Id="rId1" Type="http://schemas.microsoft.com/office/2007/relationships/media" Target="../media/media124.m4a"/><Relationship Id="rId4" Type="http://schemas.openxmlformats.org/officeDocument/2006/relationships/image" Target="../media/image9.png"/></Relationships>
</file>

<file path=ppt/slides/_rels/slide21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24.m4a"/><Relationship Id="rId1" Type="http://schemas.microsoft.com/office/2007/relationships/media" Target="../media/media124.m4a"/><Relationship Id="rId4" Type="http://schemas.openxmlformats.org/officeDocument/2006/relationships/image" Target="../media/image9.png"/></Relationships>
</file>

<file path=ppt/slides/_rels/slide21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25.m4a"/><Relationship Id="rId1" Type="http://schemas.microsoft.com/office/2007/relationships/media" Target="../media/media125.m4a"/><Relationship Id="rId4" Type="http://schemas.openxmlformats.org/officeDocument/2006/relationships/image" Target="../media/image9.png"/></Relationships>
</file>

<file path=ppt/slides/_rels/slide21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25.m4a"/><Relationship Id="rId1" Type="http://schemas.microsoft.com/office/2007/relationships/media" Target="../media/media125.m4a"/><Relationship Id="rId4" Type="http://schemas.openxmlformats.org/officeDocument/2006/relationships/image" Target="../media/image9.png"/></Relationships>
</file>

<file path=ppt/slides/_rels/slide21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26.m4a"/><Relationship Id="rId1" Type="http://schemas.microsoft.com/office/2007/relationships/media" Target="../media/media126.m4a"/><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9.png"/></Relationships>
</file>

<file path=ppt/slides/_rels/slide22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26.m4a"/><Relationship Id="rId1" Type="http://schemas.microsoft.com/office/2007/relationships/media" Target="../media/media126.m4a"/><Relationship Id="rId4" Type="http://schemas.openxmlformats.org/officeDocument/2006/relationships/image" Target="../media/image9.png"/></Relationships>
</file>

<file path=ppt/slides/_rels/slide22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27.m4a"/><Relationship Id="rId1" Type="http://schemas.microsoft.com/office/2007/relationships/media" Target="../media/media127.m4a"/><Relationship Id="rId4" Type="http://schemas.openxmlformats.org/officeDocument/2006/relationships/image" Target="../media/image9.png"/></Relationships>
</file>

<file path=ppt/slides/_rels/slide22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28.m4a"/><Relationship Id="rId1" Type="http://schemas.microsoft.com/office/2007/relationships/media" Target="../media/media128.m4a"/><Relationship Id="rId4" Type="http://schemas.openxmlformats.org/officeDocument/2006/relationships/image" Target="../media/image9.png"/></Relationships>
</file>

<file path=ppt/slides/_rels/slide22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29.m4a"/><Relationship Id="rId1" Type="http://schemas.microsoft.com/office/2007/relationships/media" Target="../media/media129.m4a"/><Relationship Id="rId4" Type="http://schemas.openxmlformats.org/officeDocument/2006/relationships/image" Target="../media/image10.png"/></Relationships>
</file>

<file path=ppt/slides/_rels/slide22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30.m4a"/><Relationship Id="rId1" Type="http://schemas.microsoft.com/office/2007/relationships/media" Target="../media/media130.m4a"/><Relationship Id="rId4" Type="http://schemas.openxmlformats.org/officeDocument/2006/relationships/image" Target="../media/image10.png"/></Relationships>
</file>

<file path=ppt/slides/_rels/slide22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31.m4a"/><Relationship Id="rId1" Type="http://schemas.microsoft.com/office/2007/relationships/media" Target="../media/media131.m4a"/><Relationship Id="rId4" Type="http://schemas.openxmlformats.org/officeDocument/2006/relationships/image" Target="../media/image10.png"/></Relationships>
</file>

<file path=ppt/slides/_rels/slide22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32.m4a"/><Relationship Id="rId1" Type="http://schemas.microsoft.com/office/2007/relationships/media" Target="../media/media132.m4a"/><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9.png"/></Relationships>
</file>

<file path=ppt/slides/_rels/slide33.xml.rels><?xml version="1.0" encoding="UTF-8" standalone="yes"?>
<Relationships xmlns="http://schemas.openxmlformats.org/package/2006/relationships"><Relationship Id="rId3" Type="http://schemas.microsoft.com/office/2007/relationships/media" Target="../media/media26.m4a"/><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9.png"/><Relationship Id="rId5" Type="http://schemas.openxmlformats.org/officeDocument/2006/relationships/slideLayout" Target="../slideLayouts/slideLayout14.xml"/><Relationship Id="rId4" Type="http://schemas.openxmlformats.org/officeDocument/2006/relationships/audio" Target="../media/media26.m4a"/></Relationships>
</file>

<file path=ppt/slides/_rels/slide34.xml.rels><?xml version="1.0" encoding="UTF-8" standalone="yes"?>
<Relationships xmlns="http://schemas.openxmlformats.org/package/2006/relationships"><Relationship Id="rId3" Type="http://schemas.microsoft.com/office/2007/relationships/media" Target="../media/media28.m4a"/><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9.png"/><Relationship Id="rId5" Type="http://schemas.openxmlformats.org/officeDocument/2006/relationships/slideLayout" Target="../slideLayouts/slideLayout14.xml"/><Relationship Id="rId4" Type="http://schemas.openxmlformats.org/officeDocument/2006/relationships/audio" Target="../media/media28.m4a"/></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29.mp3"/><Relationship Id="rId1" Type="http://schemas.microsoft.com/office/2007/relationships/media" Target="../media/media29.mp3"/><Relationship Id="rId5" Type="http://schemas.openxmlformats.org/officeDocument/2006/relationships/image" Target="../media/image7.svg"/><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29.mp3"/><Relationship Id="rId1" Type="http://schemas.microsoft.com/office/2007/relationships/media" Target="../media/media29.mp3"/><Relationship Id="rId5" Type="http://schemas.openxmlformats.org/officeDocument/2006/relationships/image" Target="../media/image7.svg"/><Relationship Id="rId4" Type="http://schemas.openxmlformats.org/officeDocument/2006/relationships/image" Target="../media/image6.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0.m4a"/><Relationship Id="rId1" Type="http://schemas.microsoft.com/office/2007/relationships/media" Target="../media/media30.m4a"/><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0.m4a"/><Relationship Id="rId1" Type="http://schemas.microsoft.com/office/2007/relationships/media" Target="../media/media30.m4a"/><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1.m4a"/><Relationship Id="rId1" Type="http://schemas.microsoft.com/office/2007/relationships/media" Target="../media/media31.m4a"/><Relationship Id="rId4" Type="http://schemas.openxmlformats.org/officeDocument/2006/relationships/image" Target="../media/image10.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1.m4a"/><Relationship Id="rId1" Type="http://schemas.microsoft.com/office/2007/relationships/media" Target="../media/media31.m4a"/><Relationship Id="rId4" Type="http://schemas.openxmlformats.org/officeDocument/2006/relationships/image" Target="../media/image10.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2.m4a"/><Relationship Id="rId1" Type="http://schemas.microsoft.com/office/2007/relationships/media" Target="../media/media32.m4a"/><Relationship Id="rId4" Type="http://schemas.openxmlformats.org/officeDocument/2006/relationships/image" Target="../media/image9.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2.m4a"/><Relationship Id="rId1" Type="http://schemas.microsoft.com/office/2007/relationships/media" Target="../media/media32.m4a"/><Relationship Id="rId4" Type="http://schemas.openxmlformats.org/officeDocument/2006/relationships/image" Target="../media/image9.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3.mp3"/><Relationship Id="rId1" Type="http://schemas.microsoft.com/office/2007/relationships/media" Target="../media/media33.mp3"/><Relationship Id="rId4" Type="http://schemas.openxmlformats.org/officeDocument/2006/relationships/image" Target="../media/image8.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3.mp3"/><Relationship Id="rId1" Type="http://schemas.microsoft.com/office/2007/relationships/media" Target="../media/media33.mp3"/><Relationship Id="rId4" Type="http://schemas.openxmlformats.org/officeDocument/2006/relationships/image" Target="../media/image8.png"/></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4.mp3"/><Relationship Id="rId1" Type="http://schemas.microsoft.com/office/2007/relationships/media" Target="../media/media34.mp3"/><Relationship Id="rId4" Type="http://schemas.openxmlformats.org/officeDocument/2006/relationships/image" Target="../media/image10.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4.mp3"/><Relationship Id="rId1" Type="http://schemas.microsoft.com/office/2007/relationships/media" Target="../media/media34.mp3"/><Relationship Id="rId4" Type="http://schemas.openxmlformats.org/officeDocument/2006/relationships/image" Target="../media/image10.png"/></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5.mp3"/><Relationship Id="rId1" Type="http://schemas.microsoft.com/office/2007/relationships/media" Target="../media/media35.mp3"/><Relationship Id="rId4" Type="http://schemas.openxmlformats.org/officeDocument/2006/relationships/image" Target="../media/image10.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5.mp3"/><Relationship Id="rId1" Type="http://schemas.microsoft.com/office/2007/relationships/media" Target="../media/media35.mp3"/><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7.sv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6.mp3"/><Relationship Id="rId1" Type="http://schemas.microsoft.com/office/2007/relationships/media" Target="../media/media36.mp3"/><Relationship Id="rId4" Type="http://schemas.openxmlformats.org/officeDocument/2006/relationships/image" Target="../media/image9.png"/></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6.mp3"/><Relationship Id="rId1" Type="http://schemas.microsoft.com/office/2007/relationships/media" Target="../media/media36.mp3"/><Relationship Id="rId4" Type="http://schemas.openxmlformats.org/officeDocument/2006/relationships/image" Target="../media/image9.png"/></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7.mp3"/><Relationship Id="rId1" Type="http://schemas.microsoft.com/office/2007/relationships/media" Target="../media/media37.mp3"/><Relationship Id="rId5" Type="http://schemas.openxmlformats.org/officeDocument/2006/relationships/image" Target="../media/image9.png"/><Relationship Id="rId4" Type="http://schemas.openxmlformats.org/officeDocument/2006/relationships/image" Target="../media/image12.pn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7.mp3"/><Relationship Id="rId1" Type="http://schemas.microsoft.com/office/2007/relationships/media" Target="../media/media37.mp3"/><Relationship Id="rId5" Type="http://schemas.openxmlformats.org/officeDocument/2006/relationships/image" Target="../media/image9.png"/><Relationship Id="rId4" Type="http://schemas.openxmlformats.org/officeDocument/2006/relationships/image" Target="../media/image12.png"/></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8.mp3"/><Relationship Id="rId1" Type="http://schemas.microsoft.com/office/2007/relationships/media" Target="../media/media38.mp3"/><Relationship Id="rId4" Type="http://schemas.openxmlformats.org/officeDocument/2006/relationships/image" Target="../media/image9.png"/></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8.mp3"/><Relationship Id="rId1" Type="http://schemas.microsoft.com/office/2007/relationships/media" Target="../media/media38.mp3"/><Relationship Id="rId4" Type="http://schemas.openxmlformats.org/officeDocument/2006/relationships/image" Target="../media/image9.png"/></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9.mp3"/><Relationship Id="rId1" Type="http://schemas.microsoft.com/office/2007/relationships/media" Target="../media/media39.mp3"/><Relationship Id="rId4" Type="http://schemas.openxmlformats.org/officeDocument/2006/relationships/image" Target="../media/image9.png"/></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9.mp3"/><Relationship Id="rId1" Type="http://schemas.microsoft.com/office/2007/relationships/media" Target="../media/media39.mp3"/><Relationship Id="rId4" Type="http://schemas.openxmlformats.org/officeDocument/2006/relationships/image" Target="../media/image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40.mp3"/><Relationship Id="rId1" Type="http://schemas.microsoft.com/office/2007/relationships/media" Target="../media/media40.mp3"/><Relationship Id="rId5" Type="http://schemas.openxmlformats.org/officeDocument/2006/relationships/image" Target="../media/image7.sv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7.svg"/><Relationship Id="rId4" Type="http://schemas.openxmlformats.org/officeDocument/2006/relationships/image" Target="../media/image6.png"/></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40.mp3"/><Relationship Id="rId1" Type="http://schemas.microsoft.com/office/2007/relationships/media" Target="../media/media40.mp3"/><Relationship Id="rId5" Type="http://schemas.openxmlformats.org/officeDocument/2006/relationships/image" Target="../media/image7.svg"/><Relationship Id="rId4" Type="http://schemas.openxmlformats.org/officeDocument/2006/relationships/image" Target="../media/image6.png"/></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41.mp3"/><Relationship Id="rId1" Type="http://schemas.microsoft.com/office/2007/relationships/media" Target="../media/media41.mp3"/><Relationship Id="rId5" Type="http://schemas.openxmlformats.org/officeDocument/2006/relationships/image" Target="../media/image7.svg"/><Relationship Id="rId4" Type="http://schemas.openxmlformats.org/officeDocument/2006/relationships/image" Target="../media/image6.png"/></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microsoft.com/office/2007/relationships/media" Target="../media/media41.mp3"/><Relationship Id="rId1" Type="http://schemas.openxmlformats.org/officeDocument/2006/relationships/audio" Target="NULL" TargetMode="External"/><Relationship Id="rId5" Type="http://schemas.openxmlformats.org/officeDocument/2006/relationships/image" Target="../media/image7.svg"/><Relationship Id="rId4" Type="http://schemas.openxmlformats.org/officeDocument/2006/relationships/image" Target="../media/image6.png"/></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42.mp3"/><Relationship Id="rId1" Type="http://schemas.microsoft.com/office/2007/relationships/media" Target="../media/media42.mp3"/><Relationship Id="rId5" Type="http://schemas.openxmlformats.org/officeDocument/2006/relationships/image" Target="../media/image7.svg"/><Relationship Id="rId4" Type="http://schemas.openxmlformats.org/officeDocument/2006/relationships/image" Target="../media/image6.png"/></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42.mp3"/><Relationship Id="rId1" Type="http://schemas.microsoft.com/office/2007/relationships/media" Target="../media/media42.mp3"/><Relationship Id="rId5" Type="http://schemas.openxmlformats.org/officeDocument/2006/relationships/image" Target="../media/image7.svg"/><Relationship Id="rId4" Type="http://schemas.openxmlformats.org/officeDocument/2006/relationships/image" Target="../media/image6.png"/></Relationships>
</file>

<file path=ppt/slides/_rels/slide65.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microsoft.com/office/2007/relationships/media" Target="../media/media43.mp3"/><Relationship Id="rId1" Type="http://schemas.openxmlformats.org/officeDocument/2006/relationships/audio" Target="NULL" TargetMode="External"/><Relationship Id="rId5" Type="http://schemas.openxmlformats.org/officeDocument/2006/relationships/image" Target="../media/image7.svg"/><Relationship Id="rId4" Type="http://schemas.openxmlformats.org/officeDocument/2006/relationships/image" Target="../media/image6.png"/></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microsoft.com/office/2007/relationships/media" Target="../media/media43.mp3"/><Relationship Id="rId1" Type="http://schemas.openxmlformats.org/officeDocument/2006/relationships/audio" Target="NULL" TargetMode="External"/><Relationship Id="rId5" Type="http://schemas.openxmlformats.org/officeDocument/2006/relationships/image" Target="../media/image7.svg"/><Relationship Id="rId4" Type="http://schemas.openxmlformats.org/officeDocument/2006/relationships/image" Target="../media/image6.png"/></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44.mp3"/><Relationship Id="rId1" Type="http://schemas.microsoft.com/office/2007/relationships/media" Target="../media/media44.mp3"/><Relationship Id="rId5" Type="http://schemas.openxmlformats.org/officeDocument/2006/relationships/image" Target="../media/image7.svg"/><Relationship Id="rId4" Type="http://schemas.openxmlformats.org/officeDocument/2006/relationships/image" Target="../media/image6.png"/></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44.mp3"/><Relationship Id="rId1" Type="http://schemas.microsoft.com/office/2007/relationships/media" Target="../media/media44.mp3"/><Relationship Id="rId5" Type="http://schemas.openxmlformats.org/officeDocument/2006/relationships/image" Target="../media/image7.svg"/><Relationship Id="rId4" Type="http://schemas.openxmlformats.org/officeDocument/2006/relationships/image" Target="../media/image6.png"/></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45.m4a"/><Relationship Id="rId1" Type="http://schemas.microsoft.com/office/2007/relationships/media" Target="../media/media45.m4a"/><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7.svg"/><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45.m4a"/><Relationship Id="rId1" Type="http://schemas.microsoft.com/office/2007/relationships/media" Target="../media/media45.m4a"/><Relationship Id="rId4" Type="http://schemas.openxmlformats.org/officeDocument/2006/relationships/image" Target="../media/image10.png"/></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46.m4a"/><Relationship Id="rId1" Type="http://schemas.microsoft.com/office/2007/relationships/media" Target="../media/media46.m4a"/><Relationship Id="rId4" Type="http://schemas.openxmlformats.org/officeDocument/2006/relationships/image" Target="../media/image10.png"/></Relationships>
</file>

<file path=ppt/slides/_rels/slide7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46.m4a"/><Relationship Id="rId1" Type="http://schemas.microsoft.com/office/2007/relationships/media" Target="../media/media46.m4a"/><Relationship Id="rId4" Type="http://schemas.openxmlformats.org/officeDocument/2006/relationships/image" Target="../media/image10.png"/></Relationships>
</file>

<file path=ppt/slides/_rels/slide7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47.m4a"/><Relationship Id="rId1" Type="http://schemas.microsoft.com/office/2007/relationships/media" Target="../media/media47.m4a"/><Relationship Id="rId4" Type="http://schemas.openxmlformats.org/officeDocument/2006/relationships/image" Target="../media/image9.png"/></Relationships>
</file>

<file path=ppt/slides/_rels/slide7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47.m4a"/><Relationship Id="rId1" Type="http://schemas.microsoft.com/office/2007/relationships/media" Target="../media/media47.m4a"/><Relationship Id="rId4" Type="http://schemas.openxmlformats.org/officeDocument/2006/relationships/image" Target="../media/image9.png"/></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48.m4a"/><Relationship Id="rId1" Type="http://schemas.microsoft.com/office/2007/relationships/media" Target="../media/media48.m4a"/><Relationship Id="rId4" Type="http://schemas.openxmlformats.org/officeDocument/2006/relationships/image" Target="../media/image9.png"/></Relationships>
</file>

<file path=ppt/slides/_rels/slide7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48.m4a"/><Relationship Id="rId1" Type="http://schemas.microsoft.com/office/2007/relationships/media" Target="../media/media48.m4a"/><Relationship Id="rId4" Type="http://schemas.openxmlformats.org/officeDocument/2006/relationships/image" Target="../media/image9.png"/></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49.m4a"/><Relationship Id="rId1" Type="http://schemas.microsoft.com/office/2007/relationships/media" Target="../media/media49.m4a"/><Relationship Id="rId4" Type="http://schemas.openxmlformats.org/officeDocument/2006/relationships/image" Target="../media/image9.png"/></Relationships>
</file>

<file path=ppt/slides/_rels/slide7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49.m4a"/><Relationship Id="rId1" Type="http://schemas.microsoft.com/office/2007/relationships/media" Target="../media/media49.m4a"/><Relationship Id="rId4" Type="http://schemas.openxmlformats.org/officeDocument/2006/relationships/image" Target="../media/image9.png"/></Relationships>
</file>

<file path=ppt/slides/_rels/slide7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0.m4a"/><Relationship Id="rId1" Type="http://schemas.microsoft.com/office/2007/relationships/media" Target="../media/media50.m4a"/><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7.svg"/><Relationship Id="rId4" Type="http://schemas.openxmlformats.org/officeDocument/2006/relationships/image" Target="../media/image6.png"/></Relationships>
</file>

<file path=ppt/slides/_rels/slide8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1.m4a"/><Relationship Id="rId1" Type="http://schemas.microsoft.com/office/2007/relationships/media" Target="../media/media51.m4a"/><Relationship Id="rId4" Type="http://schemas.openxmlformats.org/officeDocument/2006/relationships/image" Target="../media/image8.png"/></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2.mp3"/><Relationship Id="rId1" Type="http://schemas.microsoft.com/office/2007/relationships/media" Target="../media/media52.mp3"/><Relationship Id="rId4" Type="http://schemas.openxmlformats.org/officeDocument/2006/relationships/image" Target="../media/image10.png"/></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2.mp3"/><Relationship Id="rId1" Type="http://schemas.microsoft.com/office/2007/relationships/media" Target="../media/media52.mp3"/><Relationship Id="rId4" Type="http://schemas.openxmlformats.org/officeDocument/2006/relationships/image" Target="../media/image10.png"/></Relationships>
</file>

<file path=ppt/slides/_rels/slide8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3.m4a"/><Relationship Id="rId1" Type="http://schemas.microsoft.com/office/2007/relationships/media" Target="../media/media53.m4a"/><Relationship Id="rId4" Type="http://schemas.openxmlformats.org/officeDocument/2006/relationships/image" Target="../media/image9.png"/></Relationships>
</file>

<file path=ppt/slides/_rels/slide8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4.m4a"/><Relationship Id="rId1" Type="http://schemas.microsoft.com/office/2007/relationships/media" Target="../media/media54.m4a"/><Relationship Id="rId4" Type="http://schemas.openxmlformats.org/officeDocument/2006/relationships/image" Target="../media/image9.png"/></Relationships>
</file>

<file path=ppt/slides/_rels/slide8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5.m4a"/><Relationship Id="rId1" Type="http://schemas.microsoft.com/office/2007/relationships/media" Target="../media/media55.m4a"/><Relationship Id="rId4" Type="http://schemas.openxmlformats.org/officeDocument/2006/relationships/image" Target="../media/image9.png"/></Relationships>
</file>

<file path=ppt/slides/_rels/slide8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6.m4a"/><Relationship Id="rId1" Type="http://schemas.microsoft.com/office/2007/relationships/media" Target="../media/media56.m4a"/><Relationship Id="rId4" Type="http://schemas.openxmlformats.org/officeDocument/2006/relationships/image" Target="../media/image9.png"/></Relationships>
</file>

<file path=ppt/slides/_rels/slide8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7.m4a"/><Relationship Id="rId1" Type="http://schemas.microsoft.com/office/2007/relationships/media" Target="../media/media57.m4a"/><Relationship Id="rId4" Type="http://schemas.openxmlformats.org/officeDocument/2006/relationships/image" Target="../media/image9.png"/></Relationships>
</file>

<file path=ppt/slides/_rels/slide8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8.m4a"/><Relationship Id="rId1" Type="http://schemas.microsoft.com/office/2007/relationships/media" Target="../media/media58.m4a"/><Relationship Id="rId4" Type="http://schemas.openxmlformats.org/officeDocument/2006/relationships/image" Target="../media/image9.png"/></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9.mp3"/><Relationship Id="rId1" Type="http://schemas.microsoft.com/office/2007/relationships/media" Target="../media/media59.mp3"/><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8.png"/></Relationships>
</file>

<file path=ppt/slides/_rels/slide9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59.mp3"/><Relationship Id="rId1" Type="http://schemas.microsoft.com/office/2007/relationships/media" Target="../media/media59.mp3"/><Relationship Id="rId4" Type="http://schemas.openxmlformats.org/officeDocument/2006/relationships/image" Target="../media/image10.png"/></Relationships>
</file>

<file path=ppt/slides/_rels/slide9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0.m4a"/><Relationship Id="rId1" Type="http://schemas.microsoft.com/office/2007/relationships/media" Target="../media/media60.m4a"/><Relationship Id="rId4" Type="http://schemas.openxmlformats.org/officeDocument/2006/relationships/image" Target="../media/image11.png"/></Relationships>
</file>

<file path=ppt/slides/_rels/slide9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0.m4a"/><Relationship Id="rId1" Type="http://schemas.microsoft.com/office/2007/relationships/media" Target="../media/media60.m4a"/><Relationship Id="rId4" Type="http://schemas.openxmlformats.org/officeDocument/2006/relationships/image" Target="../media/image11.png"/></Relationships>
</file>

<file path=ppt/slides/_rels/slide9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1.m4a"/><Relationship Id="rId1" Type="http://schemas.microsoft.com/office/2007/relationships/media" Target="../media/media61.m4a"/><Relationship Id="rId4" Type="http://schemas.openxmlformats.org/officeDocument/2006/relationships/image" Target="../media/image11.png"/></Relationships>
</file>

<file path=ppt/slides/_rels/slide9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1.m4a"/><Relationship Id="rId1" Type="http://schemas.microsoft.com/office/2007/relationships/media" Target="../media/media61.m4a"/><Relationship Id="rId4" Type="http://schemas.openxmlformats.org/officeDocument/2006/relationships/image" Target="../media/image11.png"/></Relationships>
</file>

<file path=ppt/slides/_rels/slide9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2.m4a"/><Relationship Id="rId1" Type="http://schemas.microsoft.com/office/2007/relationships/media" Target="../media/media62.m4a"/><Relationship Id="rId4" Type="http://schemas.openxmlformats.org/officeDocument/2006/relationships/image" Target="../media/image10.png"/></Relationships>
</file>

<file path=ppt/slides/_rels/slide9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2.m4a"/><Relationship Id="rId1" Type="http://schemas.microsoft.com/office/2007/relationships/media" Target="../media/media62.m4a"/><Relationship Id="rId4" Type="http://schemas.openxmlformats.org/officeDocument/2006/relationships/image" Target="../media/image10.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8.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63.mp3"/><Relationship Id="rId1" Type="http://schemas.microsoft.com/office/2007/relationships/media" Target="../media/media63.mp3"/><Relationship Id="rId5" Type="http://schemas.openxmlformats.org/officeDocument/2006/relationships/image" Target="../media/image7.svg"/><Relationship Id="rId4" Type="http://schemas.openxmlformats.org/officeDocument/2006/relationships/image" Target="../media/image6.png"/></Relationships>
</file>

<file path=ppt/slides/_rels/slide99.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63.mp3"/><Relationship Id="rId1" Type="http://schemas.microsoft.com/office/2007/relationships/media" Target="../media/media63.mp3"/><Relationship Id="rId5" Type="http://schemas.openxmlformats.org/officeDocument/2006/relationships/image" Target="../media/image7.sv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e7d195523061f1c0" descr="e7d195523061f1c0f0ec610a92cff745ee13794c7b8d98f8E73673273C9E8BE17CC3D63B9B1D6426C348A354AD505654C28F453CD7C8F90EADD06C08281DAED7140E5AAAED5880ECE414DFB6A93B82BE019406867034C3A8500A4827DCF3FBF74A471B736410707E336A01C9ADC9BE02ACCB8DF2121D81636A067B8AE80C6AB6F014154F4E7B7247" hidden="1"/>
          <p:cNvSpPr txBox="1"/>
          <p:nvPr/>
        </p:nvSpPr>
        <p:spPr>
          <a:xfrm>
            <a:off x="-355600" y="1803400"/>
            <a:ext cx="293927" cy="1016000"/>
          </a:xfrm>
          <a:prstGeom prst="rect">
            <a:avLst/>
          </a:prstGeom>
          <a:noFill/>
        </p:spPr>
        <p:txBody>
          <a:bodyPr vert="wordArtVert" rtlCol="0">
            <a:spAutoFit/>
          </a:bodyPr>
          <a:lstStyle/>
          <a:p>
            <a:r>
              <a:rPr lang="en-US" altLang="zh-CN" sz="100"/>
              <a:t>e7d195523061f1c0f0ec610a92cff745ee13794c7b8d98f8E73673273C9E8BE17CC3D63B9B1D6426C348A354AD505654C28F453CD7C8F90EADD06C08281DAED7140E5AAAED5880ECE414DFB6A93B82BE019406867034C3A8500A4827DCF3FBF74A471B736410707E336A01C9ADC9BE02ACCB8DF2121D81636A067B8AE80C6AB6F014154F4E7B7247</a:t>
            </a:r>
            <a:endParaRPr lang="zh-CN" altLang="en-US" sz="100"/>
          </a:p>
        </p:txBody>
      </p:sp>
      <p:sp>
        <p:nvSpPr>
          <p:cNvPr id="9" name="标题 1">
            <a:extLst>
              <a:ext uri="{FF2B5EF4-FFF2-40B4-BE49-F238E27FC236}">
                <a16:creationId xmlns:a16="http://schemas.microsoft.com/office/drawing/2014/main" id="{D8E47F8F-599E-DD49-B6FB-796ABEE5FE47}"/>
              </a:ext>
            </a:extLst>
          </p:cNvPr>
          <p:cNvSpPr txBox="1">
            <a:spLocks/>
          </p:cNvSpPr>
          <p:nvPr/>
        </p:nvSpPr>
        <p:spPr>
          <a:xfrm>
            <a:off x="1524000" y="1275897"/>
            <a:ext cx="9144000" cy="10064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kumimoji="1" lang="zh-CN" altLang="en-US" sz="7200" dirty="0"/>
              <a:t>雅思听力</a:t>
            </a:r>
            <a:endParaRPr kumimoji="1" lang="en-US" altLang="zh-CN" sz="7200" dirty="0"/>
          </a:p>
          <a:p>
            <a:pPr algn="ctr">
              <a:lnSpc>
                <a:spcPct val="150000"/>
              </a:lnSpc>
            </a:pPr>
            <a:r>
              <a:rPr kumimoji="1" lang="zh-CN" altLang="en-US" dirty="0"/>
              <a:t>题干逻辑关系训练包 </a:t>
            </a:r>
            <a:r>
              <a:rPr kumimoji="1" lang="en-US" altLang="zh-CN" dirty="0"/>
              <a:t>1</a:t>
            </a:r>
            <a:endParaRPr kumimoji="1" lang="zh-CN" altLang="en-US" dirty="0">
              <a:latin typeface="Microsoft YaHei" panose="020B0503020204020204" pitchFamily="34" charset="-122"/>
              <a:ea typeface="Microsoft YaHei" panose="020B0503020204020204" pitchFamily="34" charset="-122"/>
            </a:endParaRPr>
          </a:p>
          <a:p>
            <a:endParaRPr kumimoji="1" lang="en-US" altLang="zh-CN" sz="5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027513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625436" y="11804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7-2-1  Q8</a:t>
            </a:r>
            <a:endParaRPr kumimoji="1" lang="zh-CN" altLang="en-US" sz="3600"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r>
              <a:rPr lang="en-US" altLang="zh-CN" sz="1800" b="1" dirty="0"/>
              <a:t>Uses of car:</a:t>
            </a:r>
            <a:r>
              <a:rPr lang="en-US" altLang="zh-CN" sz="1800" dirty="0"/>
              <a:t>   - social</a:t>
            </a:r>
            <a:endParaRPr lang="zh-CN" altLang="zh-CN" sz="1800" dirty="0"/>
          </a:p>
          <a:p>
            <a:r>
              <a:rPr lang="en-US" altLang="zh-CN" sz="1800" dirty="0"/>
              <a:t>             –8……………</a:t>
            </a:r>
          </a:p>
          <a:p>
            <a:endParaRPr lang="en-US" altLang="zh-CN" sz="1800" dirty="0"/>
          </a:p>
          <a:p>
            <a:endParaRPr lang="en-US" altLang="zh-CN" sz="1800" dirty="0"/>
          </a:p>
          <a:p>
            <a:endParaRPr lang="en-US" altLang="zh-CN" sz="1800" dirty="0"/>
          </a:p>
          <a:p>
            <a:r>
              <a:rPr lang="en-US" altLang="zh-CN" sz="1800" dirty="0"/>
              <a:t>WOMAN: And what will you or </a:t>
            </a:r>
            <a:r>
              <a:rPr lang="en-US" altLang="zh-CN" sz="1800" dirty="0" err="1"/>
              <a:t>Mr</a:t>
            </a:r>
            <a:r>
              <a:rPr lang="en-US" altLang="zh-CN" sz="1800" dirty="0"/>
              <a:t> </a:t>
            </a:r>
            <a:r>
              <a:rPr lang="en-US" altLang="zh-CN" sz="1800" dirty="0" err="1"/>
              <a:t>Paynter</a:t>
            </a:r>
            <a:r>
              <a:rPr lang="en-US" altLang="zh-CN" sz="1800" dirty="0"/>
              <a:t> be using the car for?</a:t>
            </a:r>
            <a:endParaRPr lang="zh-CN" altLang="zh-CN" sz="1800" dirty="0"/>
          </a:p>
          <a:p>
            <a:r>
              <a:rPr lang="zh-TW" altLang="zh-CN" sz="1800" dirty="0"/>
              <a:t>　　</a:t>
            </a:r>
            <a:r>
              <a:rPr lang="en-US" altLang="zh-CN" sz="1800" dirty="0"/>
              <a:t>MAN: Well... mainly for social use...</a:t>
            </a:r>
            <a:endParaRPr lang="zh-CN" altLang="zh-CN" sz="1800" dirty="0"/>
          </a:p>
          <a:p>
            <a:r>
              <a:rPr lang="zh-TW" altLang="zh-CN" sz="1800" dirty="0"/>
              <a:t>　　</a:t>
            </a:r>
            <a:r>
              <a:rPr lang="en-US" altLang="zh-CN" sz="1800" dirty="0"/>
              <a:t>WOMAN: Social use (murmuring). Will you be using it to </a:t>
            </a:r>
            <a:r>
              <a:rPr lang="en-US" altLang="zh-CN" sz="1800" u="sng" dirty="0"/>
              <a:t>travel to work</a:t>
            </a:r>
            <a:r>
              <a:rPr lang="zh-TW" altLang="zh-CN" sz="1800" dirty="0"/>
              <a:t>?  Q8</a:t>
            </a:r>
            <a:endParaRPr lang="zh-CN" altLang="zh-CN" sz="1800" dirty="0"/>
          </a:p>
          <a:p>
            <a:endParaRPr lang="zh-CN" altLang="zh-CN" sz="1800" dirty="0"/>
          </a:p>
        </p:txBody>
      </p:sp>
      <p:pic>
        <p:nvPicPr>
          <p:cNvPr id="4" name="Track05.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99349" y="106922"/>
            <a:ext cx="609600" cy="609600"/>
          </a:xfrm>
          <a:prstGeom prst="rect">
            <a:avLst/>
          </a:prstGeom>
        </p:spPr>
      </p:pic>
    </p:spTree>
    <p:extLst>
      <p:ext uri="{BB962C8B-B14F-4D97-AF65-F5344CB8AC3E}">
        <p14:creationId xmlns:p14="http://schemas.microsoft.com/office/powerpoint/2010/main" val="8506460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4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29B629C6-3851-49ED-B06B-6C98F5253B1D}"/>
              </a:ext>
            </a:extLst>
          </p:cNvPr>
          <p:cNvSpPr/>
          <p:nvPr/>
        </p:nvSpPr>
        <p:spPr>
          <a:xfrm>
            <a:off x="2893111" y="78971"/>
            <a:ext cx="6057178" cy="2431435"/>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5-2-4 Q34</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sp>
        <p:nvSpPr>
          <p:cNvPr id="2" name="矩形 1">
            <a:extLst>
              <a:ext uri="{FF2B5EF4-FFF2-40B4-BE49-F238E27FC236}">
                <a16:creationId xmlns:a16="http://schemas.microsoft.com/office/drawing/2014/main" id="{7B858744-E8A8-4F3E-A20A-4024D7A3089F}"/>
              </a:ext>
            </a:extLst>
          </p:cNvPr>
          <p:cNvSpPr/>
          <p:nvPr/>
        </p:nvSpPr>
        <p:spPr>
          <a:xfrm>
            <a:off x="911911" y="2529821"/>
            <a:ext cx="8694001" cy="369332"/>
          </a:xfrm>
          <a:prstGeom prst="rect">
            <a:avLst/>
          </a:prstGeom>
        </p:spPr>
        <p:txBody>
          <a:bodyPr wrap="square">
            <a:spAutoFit/>
          </a:bodyPr>
          <a:lstStyle/>
          <a:p>
            <a:r>
              <a:rPr lang="en-US" altLang="zh-CN" dirty="0">
                <a:cs typeface="Times New Roman" panose="02020603050405020304" pitchFamily="18" charset="0"/>
              </a:rPr>
              <a:t>stations contain accommodations, work areas, a kitchen, a 34………… and a gym</a:t>
            </a:r>
            <a:endParaRPr lang="en-GB" dirty="0"/>
          </a:p>
        </p:txBody>
      </p:sp>
      <p:pic>
        <p:nvPicPr>
          <p:cNvPr id="3" name="5-2-4 Q34">
            <a:hlinkClick r:id="" action="ppaction://media"/>
            <a:extLst>
              <a:ext uri="{FF2B5EF4-FFF2-40B4-BE49-F238E27FC236}">
                <a16:creationId xmlns:a16="http://schemas.microsoft.com/office/drawing/2014/main" id="{1F104727-2F7C-4B2A-ABDA-3DADD8FD7F11}"/>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998954" y="-133404"/>
            <a:ext cx="1020417" cy="1020417"/>
          </a:xfrm>
          <a:prstGeom prst="rect">
            <a:avLst/>
          </a:prstGeom>
        </p:spPr>
      </p:pic>
    </p:spTree>
    <p:extLst>
      <p:ext uri="{BB962C8B-B14F-4D97-AF65-F5344CB8AC3E}">
        <p14:creationId xmlns:p14="http://schemas.microsoft.com/office/powerpoint/2010/main" val="2998355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9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7B858744-E8A8-4F3E-A20A-4024D7A3089F}"/>
              </a:ext>
            </a:extLst>
          </p:cNvPr>
          <p:cNvSpPr/>
          <p:nvPr/>
        </p:nvSpPr>
        <p:spPr>
          <a:xfrm>
            <a:off x="911911" y="2039627"/>
            <a:ext cx="8694001" cy="369332"/>
          </a:xfrm>
          <a:prstGeom prst="rect">
            <a:avLst/>
          </a:prstGeom>
        </p:spPr>
        <p:txBody>
          <a:bodyPr wrap="square">
            <a:spAutoFit/>
          </a:bodyPr>
          <a:lstStyle/>
          <a:p>
            <a:r>
              <a:rPr lang="en-US" altLang="zh-CN" dirty="0">
                <a:cs typeface="Times New Roman" panose="02020603050405020304" pitchFamily="18" charset="0"/>
              </a:rPr>
              <a:t>stations contain accommodations, work areas, </a:t>
            </a:r>
            <a:r>
              <a:rPr lang="en-US" altLang="zh-CN" dirty="0">
                <a:solidFill>
                  <a:srgbClr val="C00000"/>
                </a:solidFill>
                <a:cs typeface="Times New Roman" panose="02020603050405020304" pitchFamily="18" charset="0"/>
              </a:rPr>
              <a:t>a kitchen, a 34………… and a gym</a:t>
            </a:r>
            <a:endParaRPr lang="en-GB" dirty="0">
              <a:solidFill>
                <a:srgbClr val="C00000"/>
              </a:solidFill>
            </a:endParaRPr>
          </a:p>
        </p:txBody>
      </p:sp>
      <p:sp>
        <p:nvSpPr>
          <p:cNvPr id="5" name="矩形 4">
            <a:extLst>
              <a:ext uri="{FF2B5EF4-FFF2-40B4-BE49-F238E27FC236}">
                <a16:creationId xmlns:a16="http://schemas.microsoft.com/office/drawing/2014/main" id="{33223FDA-8BE2-470F-BE9B-39D58096E38D}"/>
              </a:ext>
            </a:extLst>
          </p:cNvPr>
          <p:cNvSpPr/>
          <p:nvPr/>
        </p:nvSpPr>
        <p:spPr>
          <a:xfrm>
            <a:off x="911911" y="3777792"/>
            <a:ext cx="10739619" cy="1200329"/>
          </a:xfrm>
          <a:prstGeom prst="rect">
            <a:avLst/>
          </a:prstGeom>
        </p:spPr>
        <p:txBody>
          <a:bodyPr wrap="square">
            <a:spAutoFit/>
          </a:bodyPr>
          <a:lstStyle/>
          <a:p>
            <a:pPr algn="just"/>
            <a:r>
              <a:rPr lang="zh-TW" altLang="zh-CN" kern="100" dirty="0">
                <a:solidFill>
                  <a:srgbClr val="000000"/>
                </a:solidFill>
                <a:ea typeface="Arial Unicode MS"/>
                <a:cs typeface="Arial Unicode MS"/>
              </a:rPr>
              <a:t>　　</a:t>
            </a:r>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The research stations are really self-contained communities of about twenty people. There's living and working space, a kitchen with </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a huge food store, a </a:t>
            </a:r>
            <a:r>
              <a:rPr lang="en-US"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small hospital</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 and a well-equipped gym </a:t>
            </a:r>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to ensure everyone keeps fit in their spare time. The station generates its own electricity and communicates with the outside world using a satellite link. </a:t>
            </a:r>
            <a:endParaRPr lang="en-GB" dirty="0"/>
          </a:p>
        </p:txBody>
      </p:sp>
      <p:sp>
        <p:nvSpPr>
          <p:cNvPr id="7" name="矩形 6">
            <a:extLst>
              <a:ext uri="{FF2B5EF4-FFF2-40B4-BE49-F238E27FC236}">
                <a16:creationId xmlns:a16="http://schemas.microsoft.com/office/drawing/2014/main" id="{F54606D1-2016-E24E-BC0B-1E347CA75BDA}"/>
              </a:ext>
            </a:extLst>
          </p:cNvPr>
          <p:cNvSpPr/>
          <p:nvPr/>
        </p:nvSpPr>
        <p:spPr>
          <a:xfrm>
            <a:off x="2893111" y="78971"/>
            <a:ext cx="6057178" cy="2431435"/>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5-2-4 Q34</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pic>
        <p:nvPicPr>
          <p:cNvPr id="8" name="5-2-4 Q34">
            <a:hlinkClick r:id="" action="ppaction://media"/>
            <a:extLst>
              <a:ext uri="{FF2B5EF4-FFF2-40B4-BE49-F238E27FC236}">
                <a16:creationId xmlns:a16="http://schemas.microsoft.com/office/drawing/2014/main" id="{0C5E5A2A-8E42-094F-9AFF-DF8519618425}"/>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998954" y="-133404"/>
            <a:ext cx="1020417" cy="1020417"/>
          </a:xfrm>
          <a:prstGeom prst="rect">
            <a:avLst/>
          </a:prstGeom>
        </p:spPr>
      </p:pic>
    </p:spTree>
    <p:extLst>
      <p:ext uri="{BB962C8B-B14F-4D97-AF65-F5344CB8AC3E}">
        <p14:creationId xmlns:p14="http://schemas.microsoft.com/office/powerpoint/2010/main" val="2882494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99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51C0C1-3A24-477C-9C4F-F1DBEB6B7E34}"/>
              </a:ext>
            </a:extLst>
          </p:cNvPr>
          <p:cNvSpPr/>
          <p:nvPr/>
        </p:nvSpPr>
        <p:spPr>
          <a:xfrm>
            <a:off x="901177" y="2493091"/>
            <a:ext cx="9468308" cy="369332"/>
          </a:xfrm>
          <a:prstGeom prst="rect">
            <a:avLst/>
          </a:prstGeom>
        </p:spPr>
        <p:txBody>
          <a:bodyPr wrap="square">
            <a:spAutoFit/>
          </a:bodyPr>
          <a:lstStyle/>
          <a:p>
            <a:r>
              <a:rPr lang="en-US" altLang="zh-CN" dirty="0">
                <a:cs typeface="Times New Roman" panose="02020603050405020304" pitchFamily="18" charset="0"/>
              </a:rPr>
              <a:t>measuring changes in the ice-cap (because of effects on sea levels and 38……………</a:t>
            </a:r>
            <a:r>
              <a:rPr lang="zh-CN" altLang="en-US" dirty="0">
                <a:cs typeface="Times New Roman" panose="02020603050405020304" pitchFamily="18" charset="0"/>
              </a:rPr>
              <a:t>）</a:t>
            </a:r>
            <a:endParaRPr lang="en-GB" dirty="0"/>
          </a:p>
        </p:txBody>
      </p:sp>
      <p:sp>
        <p:nvSpPr>
          <p:cNvPr id="7" name="矩形 6">
            <a:extLst>
              <a:ext uri="{FF2B5EF4-FFF2-40B4-BE49-F238E27FC236}">
                <a16:creationId xmlns:a16="http://schemas.microsoft.com/office/drawing/2014/main" id="{D80B5830-8236-E04F-BC80-1AD3EE9C14EC}"/>
              </a:ext>
            </a:extLst>
          </p:cNvPr>
          <p:cNvSpPr/>
          <p:nvPr/>
        </p:nvSpPr>
        <p:spPr>
          <a:xfrm>
            <a:off x="2870693" y="157649"/>
            <a:ext cx="5529276" cy="954107"/>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5-2-4 Q38</a:t>
            </a:r>
          </a:p>
          <a:p>
            <a:pPr lvl="0"/>
            <a:endParaRPr lang="en-US" altLang="zh-CN" sz="2400" b="1" dirty="0">
              <a:solidFill>
                <a:prstClr val="black"/>
              </a:solidFill>
              <a:latin typeface="Arial" panose="020B0604020202020204" pitchFamily="34" charset="0"/>
              <a:cs typeface="Arial" panose="020B0604020202020204" pitchFamily="34" charset="0"/>
            </a:endParaRPr>
          </a:p>
        </p:txBody>
      </p:sp>
      <p:pic>
        <p:nvPicPr>
          <p:cNvPr id="8" name="5-2-4 Q37">
            <a:hlinkClick r:id="" action="ppaction://media"/>
            <a:extLst>
              <a:ext uri="{FF2B5EF4-FFF2-40B4-BE49-F238E27FC236}">
                <a16:creationId xmlns:a16="http://schemas.microsoft.com/office/drawing/2014/main" id="{C7E2FBAA-0B38-2746-BCFB-18C6F2C536E4}"/>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506387" y="-42975"/>
            <a:ext cx="893582" cy="893582"/>
          </a:xfrm>
          <a:prstGeom prst="rect">
            <a:avLst/>
          </a:prstGeom>
        </p:spPr>
      </p:pic>
    </p:spTree>
    <p:extLst>
      <p:ext uri="{BB962C8B-B14F-4D97-AF65-F5344CB8AC3E}">
        <p14:creationId xmlns:p14="http://schemas.microsoft.com/office/powerpoint/2010/main" val="4263606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9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351C0C1-3A24-477C-9C4F-F1DBEB6B7E34}"/>
              </a:ext>
            </a:extLst>
          </p:cNvPr>
          <p:cNvSpPr/>
          <p:nvPr/>
        </p:nvSpPr>
        <p:spPr>
          <a:xfrm>
            <a:off x="901177" y="2406720"/>
            <a:ext cx="9468308" cy="369332"/>
          </a:xfrm>
          <a:prstGeom prst="rect">
            <a:avLst/>
          </a:prstGeom>
        </p:spPr>
        <p:txBody>
          <a:bodyPr wrap="square">
            <a:spAutoFit/>
          </a:bodyPr>
          <a:lstStyle/>
          <a:p>
            <a:r>
              <a:rPr lang="en-US" altLang="zh-CN" dirty="0">
                <a:cs typeface="Times New Roman" panose="02020603050405020304" pitchFamily="18" charset="0"/>
              </a:rPr>
              <a:t>measuring changes in the ice-cap (because of effects on </a:t>
            </a:r>
            <a:r>
              <a:rPr lang="en-US" altLang="zh-CN" dirty="0">
                <a:solidFill>
                  <a:srgbClr val="C00000"/>
                </a:solidFill>
                <a:cs typeface="Times New Roman" panose="02020603050405020304" pitchFamily="18" charset="0"/>
              </a:rPr>
              <a:t>sea levels and 38……………</a:t>
            </a:r>
            <a:r>
              <a:rPr lang="zh-CN" altLang="en-US" dirty="0">
                <a:cs typeface="Times New Roman" panose="02020603050405020304" pitchFamily="18" charset="0"/>
              </a:rPr>
              <a:t>）</a:t>
            </a:r>
            <a:endParaRPr lang="en-GB" dirty="0"/>
          </a:p>
        </p:txBody>
      </p:sp>
      <p:sp>
        <p:nvSpPr>
          <p:cNvPr id="4" name="矩形 3">
            <a:extLst>
              <a:ext uri="{FF2B5EF4-FFF2-40B4-BE49-F238E27FC236}">
                <a16:creationId xmlns:a16="http://schemas.microsoft.com/office/drawing/2014/main" id="{3D45F159-2E95-48C4-9EB5-E3F2DFC686FB}"/>
              </a:ext>
            </a:extLst>
          </p:cNvPr>
          <p:cNvSpPr/>
          <p:nvPr/>
        </p:nvSpPr>
        <p:spPr>
          <a:xfrm>
            <a:off x="2870693" y="157649"/>
            <a:ext cx="5529276" cy="954107"/>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5-2-4 Q38</a:t>
            </a:r>
          </a:p>
          <a:p>
            <a:pPr lvl="0"/>
            <a:endParaRPr lang="en-US" altLang="zh-CN" sz="2400" b="1" dirty="0">
              <a:solidFill>
                <a:prstClr val="black"/>
              </a:solidFill>
              <a:latin typeface="Arial" panose="020B0604020202020204" pitchFamily="34" charset="0"/>
              <a:cs typeface="Arial" panose="020B0604020202020204" pitchFamily="34" charset="0"/>
            </a:endParaRPr>
          </a:p>
        </p:txBody>
      </p:sp>
      <p:sp>
        <p:nvSpPr>
          <p:cNvPr id="5" name="矩形 4">
            <a:extLst>
              <a:ext uri="{FF2B5EF4-FFF2-40B4-BE49-F238E27FC236}">
                <a16:creationId xmlns:a16="http://schemas.microsoft.com/office/drawing/2014/main" id="{82C12DF6-DF4E-48C6-8A86-BA80F958326E}"/>
              </a:ext>
            </a:extLst>
          </p:cNvPr>
          <p:cNvSpPr/>
          <p:nvPr/>
        </p:nvSpPr>
        <p:spPr>
          <a:xfrm>
            <a:off x="901177" y="4211250"/>
            <a:ext cx="10174011" cy="646331"/>
          </a:xfrm>
          <a:prstGeom prst="rect">
            <a:avLst/>
          </a:prstGeom>
        </p:spPr>
        <p:txBody>
          <a:bodyPr wrap="square">
            <a:spAutoFit/>
          </a:bodyPr>
          <a:lstStyle/>
          <a:p>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Within this general field, surveying changes in the volume and stability of the ice-cap is vital, since these may have profound effects on world </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sea levels and on </a:t>
            </a:r>
            <a:r>
              <a:rPr lang="en-US"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ocean currents</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 </a:t>
            </a:r>
            <a:endParaRPr lang="en-GB" dirty="0">
              <a:solidFill>
                <a:srgbClr val="C00000"/>
              </a:solidFill>
            </a:endParaRPr>
          </a:p>
        </p:txBody>
      </p:sp>
      <p:pic>
        <p:nvPicPr>
          <p:cNvPr id="7" name="5-2-4 Q37">
            <a:hlinkClick r:id="" action="ppaction://media"/>
            <a:extLst>
              <a:ext uri="{FF2B5EF4-FFF2-40B4-BE49-F238E27FC236}">
                <a16:creationId xmlns:a16="http://schemas.microsoft.com/office/drawing/2014/main" id="{594C885D-B9D5-4F19-8BEB-8462600DA3F5}"/>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506387" y="-42975"/>
            <a:ext cx="893582" cy="893582"/>
          </a:xfrm>
          <a:prstGeom prst="rect">
            <a:avLst/>
          </a:prstGeom>
        </p:spPr>
      </p:pic>
    </p:spTree>
    <p:extLst>
      <p:ext uri="{BB962C8B-B14F-4D97-AF65-F5344CB8AC3E}">
        <p14:creationId xmlns:p14="http://schemas.microsoft.com/office/powerpoint/2010/main" val="244287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9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4591AEF9-B5D8-4574-AD64-7866480ECD83}"/>
              </a:ext>
            </a:extLst>
          </p:cNvPr>
          <p:cNvSpPr/>
          <p:nvPr/>
        </p:nvSpPr>
        <p:spPr>
          <a:xfrm>
            <a:off x="1049518" y="2577935"/>
            <a:ext cx="9455084" cy="369332"/>
          </a:xfrm>
          <a:prstGeom prst="rect">
            <a:avLst/>
          </a:prstGeom>
        </p:spPr>
        <p:txBody>
          <a:bodyPr wrap="square">
            <a:spAutoFit/>
          </a:bodyPr>
          <a:lstStyle/>
          <a:p>
            <a:r>
              <a:rPr lang="en-US" dirty="0"/>
              <a:t>Recycling saves energy and reduces emissions from landfill sites and ………………</a:t>
            </a:r>
            <a:endParaRPr lang="en-GB" dirty="0"/>
          </a:p>
        </p:txBody>
      </p:sp>
      <p:sp>
        <p:nvSpPr>
          <p:cNvPr id="6" name="矩形 5">
            <a:extLst>
              <a:ext uri="{FF2B5EF4-FFF2-40B4-BE49-F238E27FC236}">
                <a16:creationId xmlns:a16="http://schemas.microsoft.com/office/drawing/2014/main" id="{FEB3B8DC-341A-4CB0-9C98-1DA967B93621}"/>
              </a:ext>
            </a:extLst>
          </p:cNvPr>
          <p:cNvSpPr/>
          <p:nvPr/>
        </p:nvSpPr>
        <p:spPr>
          <a:xfrm>
            <a:off x="2824801" y="117205"/>
            <a:ext cx="3785317" cy="738664"/>
          </a:xfrm>
          <a:prstGeom prst="rect">
            <a:avLst/>
          </a:prstGeom>
        </p:spPr>
        <p:txBody>
          <a:bodyPr wrap="square">
            <a:spAutoFit/>
          </a:bodyPr>
          <a:lstStyle/>
          <a:p>
            <a:pPr lvl="0"/>
            <a:r>
              <a:rPr kumimoji="1" lang="zh-CN" altLang="en-US" sz="2400" b="1" dirty="0">
                <a:solidFill>
                  <a:prstClr val="black"/>
                </a:solidFill>
                <a:latin typeface="Arial" panose="020B0604020202020204" pitchFamily="34" charset="0"/>
                <a:cs typeface="Arial" panose="020B0604020202020204" pitchFamily="34" charset="0"/>
              </a:rPr>
              <a:t>并列关系      </a:t>
            </a:r>
            <a:r>
              <a:rPr kumimoji="1" lang="en-GB" altLang="zh-CN" b="1" dirty="0">
                <a:solidFill>
                  <a:prstClr val="black"/>
                </a:solidFill>
                <a:latin typeface="Arial" panose="020B0604020202020204" pitchFamily="34" charset="0"/>
                <a:cs typeface="Arial" panose="020B0604020202020204" pitchFamily="34" charset="0"/>
              </a:rPr>
              <a:t>5-3-4 Q32</a:t>
            </a:r>
            <a:endParaRPr kumimoji="1" lang="en-GB" altLang="zh-CN" sz="2400" b="1" dirty="0">
              <a:solidFill>
                <a:prstClr val="black"/>
              </a:solidFill>
              <a:latin typeface="Arial" panose="020B0604020202020204" pitchFamily="34" charset="0"/>
              <a:cs typeface="Arial" panose="020B0604020202020204" pitchFamily="34" charset="0"/>
            </a:endParaRPr>
          </a:p>
          <a:p>
            <a:pPr lvl="0"/>
            <a:endParaRPr lang="en-US" altLang="zh-CN" b="1" dirty="0">
              <a:solidFill>
                <a:prstClr val="black"/>
              </a:solidFill>
              <a:latin typeface="Arial" panose="020B0604020202020204" pitchFamily="34" charset="0"/>
              <a:cs typeface="Arial" panose="020B0604020202020204" pitchFamily="34" charset="0"/>
            </a:endParaRPr>
          </a:p>
        </p:txBody>
      </p:sp>
      <p:pic>
        <p:nvPicPr>
          <p:cNvPr id="2" name="5-3-4 Q32">
            <a:hlinkClick r:id="" action="ppaction://media"/>
            <a:extLst>
              <a:ext uri="{FF2B5EF4-FFF2-40B4-BE49-F238E27FC236}">
                <a16:creationId xmlns:a16="http://schemas.microsoft.com/office/drawing/2014/main" id="{9547FAEC-9E97-4DE4-A2DB-39504736BBB3}"/>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306875" y="0"/>
            <a:ext cx="855869" cy="855869"/>
          </a:xfrm>
          <a:prstGeom prst="rect">
            <a:avLst/>
          </a:prstGeom>
        </p:spPr>
      </p:pic>
    </p:spTree>
    <p:extLst>
      <p:ext uri="{BB962C8B-B14F-4D97-AF65-F5344CB8AC3E}">
        <p14:creationId xmlns:p14="http://schemas.microsoft.com/office/powerpoint/2010/main" val="466911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4591AEF9-B5D8-4574-AD64-7866480ECD83}"/>
              </a:ext>
            </a:extLst>
          </p:cNvPr>
          <p:cNvSpPr/>
          <p:nvPr/>
        </p:nvSpPr>
        <p:spPr>
          <a:xfrm>
            <a:off x="521616" y="2037454"/>
            <a:ext cx="9455084" cy="369332"/>
          </a:xfrm>
          <a:prstGeom prst="rect">
            <a:avLst/>
          </a:prstGeom>
        </p:spPr>
        <p:txBody>
          <a:bodyPr wrap="square">
            <a:spAutoFit/>
          </a:bodyPr>
          <a:lstStyle/>
          <a:p>
            <a:r>
              <a:rPr lang="en-US" dirty="0"/>
              <a:t>Recycling saves energy and reduces emissions from landfill sites and ………………</a:t>
            </a:r>
            <a:endParaRPr lang="en-GB" dirty="0"/>
          </a:p>
        </p:txBody>
      </p:sp>
      <p:sp>
        <p:nvSpPr>
          <p:cNvPr id="5" name="矩形 4">
            <a:extLst>
              <a:ext uri="{FF2B5EF4-FFF2-40B4-BE49-F238E27FC236}">
                <a16:creationId xmlns:a16="http://schemas.microsoft.com/office/drawing/2014/main" id="{3A9C0F03-E424-409D-BB68-E0C46169E883}"/>
              </a:ext>
            </a:extLst>
          </p:cNvPr>
          <p:cNvSpPr/>
          <p:nvPr/>
        </p:nvSpPr>
        <p:spPr>
          <a:xfrm>
            <a:off x="521616" y="3429000"/>
            <a:ext cx="9323110" cy="1200329"/>
          </a:xfrm>
          <a:prstGeom prst="rect">
            <a:avLst/>
          </a:prstGeom>
        </p:spPr>
        <p:txBody>
          <a:bodyPr wrap="square">
            <a:spAutoFit/>
          </a:bodyPr>
          <a:lstStyle/>
          <a:p>
            <a:pPr algn="just"/>
            <a:r>
              <a:rPr lang="en-US" dirty="0"/>
              <a:t>And recycling can help to achieve that goal, in two main ways: the production of recycled glass and paper uses much less energy than producing them from virgin materials, and also recycling reduces greenhouse gas emissions from landfill sites and incineration plants.</a:t>
            </a:r>
            <a:endParaRPr lang="en-GB" dirty="0"/>
          </a:p>
        </p:txBody>
      </p:sp>
      <p:sp>
        <p:nvSpPr>
          <p:cNvPr id="8" name="矩形 7">
            <a:extLst>
              <a:ext uri="{FF2B5EF4-FFF2-40B4-BE49-F238E27FC236}">
                <a16:creationId xmlns:a16="http://schemas.microsoft.com/office/drawing/2014/main" id="{1F456B38-821B-5646-90D4-6A1F4CD37A04}"/>
              </a:ext>
            </a:extLst>
          </p:cNvPr>
          <p:cNvSpPr/>
          <p:nvPr/>
        </p:nvSpPr>
        <p:spPr>
          <a:xfrm>
            <a:off x="2824801" y="117205"/>
            <a:ext cx="3785317" cy="738664"/>
          </a:xfrm>
          <a:prstGeom prst="rect">
            <a:avLst/>
          </a:prstGeom>
        </p:spPr>
        <p:txBody>
          <a:bodyPr wrap="square">
            <a:spAutoFit/>
          </a:bodyPr>
          <a:lstStyle/>
          <a:p>
            <a:pPr lvl="0"/>
            <a:r>
              <a:rPr kumimoji="1" lang="zh-CN" altLang="en-US" sz="2400" b="1" dirty="0">
                <a:solidFill>
                  <a:prstClr val="black"/>
                </a:solidFill>
                <a:latin typeface="Arial" panose="020B0604020202020204" pitchFamily="34" charset="0"/>
                <a:cs typeface="Arial" panose="020B0604020202020204" pitchFamily="34" charset="0"/>
              </a:rPr>
              <a:t>并列关系      </a:t>
            </a:r>
            <a:r>
              <a:rPr kumimoji="1" lang="en-GB" altLang="zh-CN" b="1" dirty="0">
                <a:solidFill>
                  <a:prstClr val="black"/>
                </a:solidFill>
                <a:latin typeface="Arial" panose="020B0604020202020204" pitchFamily="34" charset="0"/>
                <a:cs typeface="Arial" panose="020B0604020202020204" pitchFamily="34" charset="0"/>
              </a:rPr>
              <a:t>5-3-4 Q32</a:t>
            </a:r>
            <a:endParaRPr kumimoji="1" lang="en-GB" altLang="zh-CN" sz="2400" b="1" dirty="0">
              <a:solidFill>
                <a:prstClr val="black"/>
              </a:solidFill>
              <a:latin typeface="Arial" panose="020B0604020202020204" pitchFamily="34" charset="0"/>
              <a:cs typeface="Arial" panose="020B0604020202020204" pitchFamily="34" charset="0"/>
            </a:endParaRPr>
          </a:p>
          <a:p>
            <a:pPr lvl="0"/>
            <a:endParaRPr lang="en-US" altLang="zh-CN" b="1" dirty="0">
              <a:solidFill>
                <a:prstClr val="black"/>
              </a:solidFill>
              <a:latin typeface="Arial" panose="020B0604020202020204" pitchFamily="34" charset="0"/>
              <a:cs typeface="Arial" panose="020B0604020202020204" pitchFamily="34" charset="0"/>
            </a:endParaRPr>
          </a:p>
        </p:txBody>
      </p:sp>
      <p:pic>
        <p:nvPicPr>
          <p:cNvPr id="9" name="5-3-4 Q32">
            <a:hlinkClick r:id="" action="ppaction://media"/>
            <a:extLst>
              <a:ext uri="{FF2B5EF4-FFF2-40B4-BE49-F238E27FC236}">
                <a16:creationId xmlns:a16="http://schemas.microsoft.com/office/drawing/2014/main" id="{77ABB0A3-E9D4-ED46-B035-35AE35C589ED}"/>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306875" y="0"/>
            <a:ext cx="855869" cy="855869"/>
          </a:xfrm>
          <a:prstGeom prst="rect">
            <a:avLst/>
          </a:prstGeom>
        </p:spPr>
      </p:pic>
    </p:spTree>
    <p:extLst>
      <p:ext uri="{BB962C8B-B14F-4D97-AF65-F5344CB8AC3E}">
        <p14:creationId xmlns:p14="http://schemas.microsoft.com/office/powerpoint/2010/main" val="489226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7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77836" y="10506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6-1-4</a:t>
            </a:r>
            <a:endParaRPr kumimoji="1" lang="zh-CN" altLang="en-US" sz="3600" dirty="0"/>
          </a:p>
        </p:txBody>
      </p:sp>
      <p:sp>
        <p:nvSpPr>
          <p:cNvPr id="4" name="矩形 3">
            <a:extLst>
              <a:ext uri="{FF2B5EF4-FFF2-40B4-BE49-F238E27FC236}">
                <a16:creationId xmlns:a16="http://schemas.microsoft.com/office/drawing/2014/main" id="{5A697F2A-03EE-C540-963C-746E437DFFCB}"/>
              </a:ext>
            </a:extLst>
          </p:cNvPr>
          <p:cNvSpPr/>
          <p:nvPr/>
        </p:nvSpPr>
        <p:spPr>
          <a:xfrm>
            <a:off x="962450" y="1748805"/>
            <a:ext cx="9456167" cy="369332"/>
          </a:xfrm>
          <a:prstGeom prst="rect">
            <a:avLst/>
          </a:prstGeom>
        </p:spPr>
        <p:txBody>
          <a:bodyPr wrap="square">
            <a:spAutoFit/>
          </a:bodyPr>
          <a:lstStyle/>
          <a:p>
            <a:r>
              <a:rPr lang="en-US" altLang="zh-CN" b="1" dirty="0"/>
              <a:t>New technology allowed the production of goods made of 32............and............</a:t>
            </a:r>
          </a:p>
        </p:txBody>
      </p:sp>
      <p:pic>
        <p:nvPicPr>
          <p:cNvPr id="5" name="Test1-s4">
            <a:hlinkClick r:id="" action="ppaction://media"/>
            <a:extLst>
              <a:ext uri="{FF2B5EF4-FFF2-40B4-BE49-F238E27FC236}">
                <a16:creationId xmlns:a16="http://schemas.microsoft.com/office/drawing/2014/main" id="{F4B5DF67-76EA-4C64-AF51-C00BDFEB0D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81948" y="122535"/>
            <a:ext cx="520113" cy="520113"/>
          </a:xfrm>
          <a:prstGeom prst="rect">
            <a:avLst/>
          </a:prstGeom>
        </p:spPr>
      </p:pic>
    </p:spTree>
    <p:extLst>
      <p:ext uri="{BB962C8B-B14F-4D97-AF65-F5344CB8AC3E}">
        <p14:creationId xmlns:p14="http://schemas.microsoft.com/office/powerpoint/2010/main" val="2320558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9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760A49DC-0D36-4C82-BBC0-A0F8D002A217}"/>
              </a:ext>
            </a:extLst>
          </p:cNvPr>
          <p:cNvSpPr txBox="1"/>
          <p:nvPr/>
        </p:nvSpPr>
        <p:spPr>
          <a:xfrm>
            <a:off x="962450" y="2414957"/>
            <a:ext cx="9188333" cy="646331"/>
          </a:xfrm>
          <a:prstGeom prst="rect">
            <a:avLst/>
          </a:prstGeom>
          <a:noFill/>
        </p:spPr>
        <p:txBody>
          <a:bodyPr wrap="square" rtlCol="0">
            <a:spAutoFit/>
          </a:bodyPr>
          <a:lstStyle/>
          <a:p>
            <a:r>
              <a:rPr lang="en-US" altLang="zh-CN" dirty="0"/>
              <a:t>The technology they introduced meant that </a:t>
            </a:r>
            <a:r>
              <a:rPr lang="en-US" altLang="zh-CN" u="sng" dirty="0"/>
              <a:t>metal</a:t>
            </a:r>
            <a:r>
              <a:rPr lang="en-US" altLang="zh-CN" dirty="0"/>
              <a:t> and </a:t>
            </a:r>
            <a:r>
              <a:rPr lang="en-US" altLang="zh-CN" u="sng" dirty="0"/>
              <a:t>leather</a:t>
            </a:r>
            <a:r>
              <a:rPr lang="en-US" altLang="zh-CN" dirty="0"/>
              <a:t> goods were produced there for the first time.</a:t>
            </a:r>
            <a:endParaRPr lang="zh-CN" altLang="en-US" dirty="0">
              <a:solidFill>
                <a:srgbClr val="FF0000"/>
              </a:solidFill>
            </a:endParaRPr>
          </a:p>
        </p:txBody>
      </p:sp>
      <p:sp>
        <p:nvSpPr>
          <p:cNvPr id="7" name="矩形 6">
            <a:extLst>
              <a:ext uri="{FF2B5EF4-FFF2-40B4-BE49-F238E27FC236}">
                <a16:creationId xmlns:a16="http://schemas.microsoft.com/office/drawing/2014/main" id="{49F9702A-4A05-43F8-9623-15B0FE99309B}"/>
              </a:ext>
            </a:extLst>
          </p:cNvPr>
          <p:cNvSpPr/>
          <p:nvPr/>
        </p:nvSpPr>
        <p:spPr>
          <a:xfrm>
            <a:off x="962450" y="1748805"/>
            <a:ext cx="9456167" cy="369332"/>
          </a:xfrm>
          <a:prstGeom prst="rect">
            <a:avLst/>
          </a:prstGeom>
        </p:spPr>
        <p:txBody>
          <a:bodyPr wrap="square">
            <a:spAutoFit/>
          </a:bodyPr>
          <a:lstStyle/>
          <a:p>
            <a:r>
              <a:rPr lang="en-US" altLang="zh-CN" b="1" dirty="0"/>
              <a:t>New technology allowed the production of goods made of 32............and............</a:t>
            </a:r>
          </a:p>
        </p:txBody>
      </p:sp>
      <p:sp>
        <p:nvSpPr>
          <p:cNvPr id="6" name="标题 1">
            <a:extLst>
              <a:ext uri="{FF2B5EF4-FFF2-40B4-BE49-F238E27FC236}">
                <a16:creationId xmlns:a16="http://schemas.microsoft.com/office/drawing/2014/main" id="{AA38DFF7-00D4-604B-8DDB-12C5A6CB62EB}"/>
              </a:ext>
            </a:extLst>
          </p:cNvPr>
          <p:cNvSpPr txBox="1">
            <a:spLocks/>
          </p:cNvSpPr>
          <p:nvPr/>
        </p:nvSpPr>
        <p:spPr>
          <a:xfrm>
            <a:off x="2777836" y="10506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6-1-4</a:t>
            </a:r>
            <a:endParaRPr kumimoji="1" lang="zh-CN" altLang="en-US" sz="3600" dirty="0"/>
          </a:p>
        </p:txBody>
      </p:sp>
      <p:pic>
        <p:nvPicPr>
          <p:cNvPr id="8" name="Test1-s4">
            <a:hlinkClick r:id="" action="ppaction://media"/>
            <a:extLst>
              <a:ext uri="{FF2B5EF4-FFF2-40B4-BE49-F238E27FC236}">
                <a16:creationId xmlns:a16="http://schemas.microsoft.com/office/drawing/2014/main" id="{063B21BF-9ABA-3F40-B32C-1D25ECE0EF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81948" y="122535"/>
            <a:ext cx="520113" cy="520113"/>
          </a:xfrm>
          <a:prstGeom prst="rect">
            <a:avLst/>
          </a:prstGeom>
        </p:spPr>
      </p:pic>
    </p:spTree>
    <p:extLst>
      <p:ext uri="{BB962C8B-B14F-4D97-AF65-F5344CB8AC3E}">
        <p14:creationId xmlns:p14="http://schemas.microsoft.com/office/powerpoint/2010/main" val="274679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9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59054" y="170309"/>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6-3-4</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Ploughs could either have been pulled by.............. or by cattle.</a:t>
            </a:r>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kumimoji="1" lang="zh-CN" altLang="en-US" sz="1800" dirty="0"/>
          </a:p>
        </p:txBody>
      </p:sp>
      <p:pic>
        <p:nvPicPr>
          <p:cNvPr id="6" name="Test3-s4.mp3" descr="Test3-s4.mp3">
            <a:hlinkClick r:id="" action="ppaction://media"/>
            <a:extLst>
              <a:ext uri="{FF2B5EF4-FFF2-40B4-BE49-F238E27FC236}">
                <a16:creationId xmlns:a16="http://schemas.microsoft.com/office/drawing/2014/main" id="{3210FB49-8A9D-1F4B-9DE9-7F71EEC4618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04054" y="20290"/>
            <a:ext cx="812800" cy="812800"/>
          </a:xfrm>
          <a:prstGeom prst="rect">
            <a:avLst/>
          </a:prstGeom>
        </p:spPr>
      </p:pic>
    </p:spTree>
    <p:extLst>
      <p:ext uri="{BB962C8B-B14F-4D97-AF65-F5344CB8AC3E}">
        <p14:creationId xmlns:p14="http://schemas.microsoft.com/office/powerpoint/2010/main" val="2689939637"/>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6"/>
                </p:tgtEl>
              </p:cMediaNode>
            </p:audio>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Ploughs could either have been pulled by.............. or by cattle.</a:t>
            </a:r>
          </a:p>
          <a:p>
            <a:pPr marL="0" indent="0">
              <a:buFont typeface="Arial" panose="020B0604020202020204" pitchFamily="34" charset="0"/>
              <a:buNone/>
            </a:pPr>
            <a:endParaRPr lang="en-US" altLang="zh-CN" sz="1800" b="1" dirty="0"/>
          </a:p>
          <a:p>
            <a:pPr marL="0" indent="0">
              <a:buNone/>
            </a:pPr>
            <a:r>
              <a:rPr lang="en-US" altLang="zh-CN" sz="1800" dirty="0"/>
              <a:t>The body of the plough would have been of wood and could have been drawn by </a:t>
            </a:r>
            <a:r>
              <a:rPr lang="en-US" altLang="zh-CN" sz="1800" u="sng" dirty="0"/>
              <a:t>people</a:t>
            </a:r>
            <a:r>
              <a:rPr lang="en-US" altLang="zh-CN" sz="1800" dirty="0"/>
              <a:t>, but it's also likely that cattle were used</a:t>
            </a:r>
            <a:endParaRPr lang="zh-CN" altLang="zh-CN" sz="1800" dirty="0"/>
          </a:p>
          <a:p>
            <a:pPr marL="0" indent="0">
              <a:buFont typeface="Arial" panose="020B0604020202020204" pitchFamily="34" charset="0"/>
              <a:buNone/>
            </a:pPr>
            <a:endParaRPr kumimoji="1" lang="zh-CN" altLang="en-US" sz="1800" dirty="0"/>
          </a:p>
        </p:txBody>
      </p:sp>
      <p:sp>
        <p:nvSpPr>
          <p:cNvPr id="5" name="标题 1">
            <a:extLst>
              <a:ext uri="{FF2B5EF4-FFF2-40B4-BE49-F238E27FC236}">
                <a16:creationId xmlns:a16="http://schemas.microsoft.com/office/drawing/2014/main" id="{ADE5AF36-84D3-E244-9B16-5219446A4660}"/>
              </a:ext>
            </a:extLst>
          </p:cNvPr>
          <p:cNvSpPr txBox="1">
            <a:spLocks/>
          </p:cNvSpPr>
          <p:nvPr/>
        </p:nvSpPr>
        <p:spPr>
          <a:xfrm>
            <a:off x="2759054" y="170309"/>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6-3-4</a:t>
            </a:r>
            <a:endParaRPr kumimoji="1" lang="zh-CN" altLang="en-US" sz="3600" dirty="0"/>
          </a:p>
        </p:txBody>
      </p:sp>
      <p:pic>
        <p:nvPicPr>
          <p:cNvPr id="7" name="Test3-s4.mp3" descr="Test3-s4.mp3">
            <a:hlinkClick r:id="" action="ppaction://media"/>
            <a:extLst>
              <a:ext uri="{FF2B5EF4-FFF2-40B4-BE49-F238E27FC236}">
                <a16:creationId xmlns:a16="http://schemas.microsoft.com/office/drawing/2014/main" id="{2B7CE8F3-7C53-804D-86A4-F009491ED1E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04054" y="20290"/>
            <a:ext cx="812800" cy="812800"/>
          </a:xfrm>
          <a:prstGeom prst="rect">
            <a:avLst/>
          </a:prstGeom>
        </p:spPr>
      </p:pic>
    </p:spTree>
    <p:extLst>
      <p:ext uri="{BB962C8B-B14F-4D97-AF65-F5344CB8AC3E}">
        <p14:creationId xmlns:p14="http://schemas.microsoft.com/office/powerpoint/2010/main" val="1597560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514600" y="603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7-3-1 Q9</a:t>
            </a:r>
            <a:endParaRPr kumimoji="1" lang="zh-CN" altLang="en-US" sz="3600"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Respond to enquiries and 9…………</a:t>
            </a:r>
            <a:endParaRPr kumimoji="1" lang="zh-CN" altLang="en-US" sz="1800" dirty="0"/>
          </a:p>
        </p:txBody>
      </p:sp>
      <p:pic>
        <p:nvPicPr>
          <p:cNvPr id="4" name="Track01.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47585" y="60325"/>
            <a:ext cx="609600" cy="609600"/>
          </a:xfrm>
          <a:prstGeom prst="rect">
            <a:avLst/>
          </a:prstGeom>
        </p:spPr>
      </p:pic>
    </p:spTree>
    <p:extLst>
      <p:ext uri="{BB962C8B-B14F-4D97-AF65-F5344CB8AC3E}">
        <p14:creationId xmlns:p14="http://schemas.microsoft.com/office/powerpoint/2010/main" val="38206972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84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50127" y="10120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6-3-4</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In the final stages of axe-making, .............. and .............. were necessary for grinding and polishing. </a:t>
            </a:r>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kumimoji="1" lang="zh-CN" altLang="en-US" sz="1800" dirty="0"/>
          </a:p>
        </p:txBody>
      </p:sp>
      <p:pic>
        <p:nvPicPr>
          <p:cNvPr id="4" name="Test3-s4.mp3" descr="Test3-s4.mp3">
            <a:hlinkClick r:id="" action="ppaction://media"/>
            <a:extLst>
              <a:ext uri="{FF2B5EF4-FFF2-40B4-BE49-F238E27FC236}">
                <a16:creationId xmlns:a16="http://schemas.microsoft.com/office/drawing/2014/main" id="{6AF8C9DB-66BC-6841-9FCF-243C6325C8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95127" y="-69057"/>
            <a:ext cx="812800" cy="812800"/>
          </a:xfrm>
          <a:prstGeom prst="rect">
            <a:avLst/>
          </a:prstGeom>
        </p:spPr>
      </p:pic>
    </p:spTree>
    <p:extLst>
      <p:ext uri="{BB962C8B-B14F-4D97-AF65-F5344CB8AC3E}">
        <p14:creationId xmlns:p14="http://schemas.microsoft.com/office/powerpoint/2010/main" val="1169138483"/>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4"/>
                </p:tgtEl>
              </p:cMediaNode>
            </p:audio>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In the final stages of axe-making, .............. and .............. were necessary for grinding and polishing. </a:t>
            </a:r>
          </a:p>
          <a:p>
            <a:pPr marL="0" indent="0">
              <a:buFont typeface="Arial" panose="020B0604020202020204" pitchFamily="34" charset="0"/>
              <a:buNone/>
            </a:pPr>
            <a:endParaRPr lang="en-US" altLang="zh-CN" sz="1800" b="1" dirty="0"/>
          </a:p>
          <a:p>
            <a:pPr marL="0" indent="0">
              <a:buNone/>
            </a:pPr>
            <a:r>
              <a:rPr lang="en-US" altLang="zh-CN" sz="1800" dirty="0"/>
              <a:t>However, after the axe had been chipped into shape, they needed </a:t>
            </a:r>
            <a:r>
              <a:rPr lang="en-US" altLang="zh-CN" sz="1800" u="sng" dirty="0"/>
              <a:t>water</a:t>
            </a:r>
            <a:r>
              <a:rPr lang="en-US" altLang="zh-CN" sz="1800" dirty="0"/>
              <a:t> and </a:t>
            </a:r>
            <a:r>
              <a:rPr lang="en-US" altLang="zh-CN" sz="1800" u="sng" dirty="0"/>
              <a:t>sand</a:t>
            </a:r>
            <a:r>
              <a:rPr lang="en-US" altLang="zh-CN" sz="1800" dirty="0"/>
              <a:t> for grinding and polishing, so a high mountainside wouldn't have been an appropriate place for this. So this final stage of the manufacture must have been carried out close to water and sure enough, there's ample evidence of this at coastal sites.</a:t>
            </a:r>
            <a:endParaRPr lang="zh-CN" altLang="zh-CN" sz="1800" dirty="0"/>
          </a:p>
          <a:p>
            <a:pPr marL="0" indent="0">
              <a:buFont typeface="Arial" panose="020B0604020202020204" pitchFamily="34" charset="0"/>
              <a:buNone/>
            </a:pPr>
            <a:endParaRPr kumimoji="1" lang="zh-CN" altLang="en-US" sz="1800" dirty="0"/>
          </a:p>
        </p:txBody>
      </p:sp>
      <p:sp>
        <p:nvSpPr>
          <p:cNvPr id="5" name="标题 1">
            <a:extLst>
              <a:ext uri="{FF2B5EF4-FFF2-40B4-BE49-F238E27FC236}">
                <a16:creationId xmlns:a16="http://schemas.microsoft.com/office/drawing/2014/main" id="{CF7284BA-B083-5746-8DA1-13B737647E2B}"/>
              </a:ext>
            </a:extLst>
          </p:cNvPr>
          <p:cNvSpPr txBox="1">
            <a:spLocks/>
          </p:cNvSpPr>
          <p:nvPr/>
        </p:nvSpPr>
        <p:spPr>
          <a:xfrm>
            <a:off x="2750127" y="10120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6-3-4</a:t>
            </a:r>
            <a:endParaRPr kumimoji="1" lang="zh-CN" altLang="en-US" sz="3600" dirty="0"/>
          </a:p>
        </p:txBody>
      </p:sp>
      <p:pic>
        <p:nvPicPr>
          <p:cNvPr id="6" name="Test3-s4.mp3" descr="Test3-s4.mp3">
            <a:hlinkClick r:id="" action="ppaction://media"/>
            <a:extLst>
              <a:ext uri="{FF2B5EF4-FFF2-40B4-BE49-F238E27FC236}">
                <a16:creationId xmlns:a16="http://schemas.microsoft.com/office/drawing/2014/main" id="{204F01E0-784F-6241-94AE-99A82D2DA6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95127" y="-69057"/>
            <a:ext cx="812800" cy="812800"/>
          </a:xfrm>
          <a:prstGeom prst="rect">
            <a:avLst/>
          </a:prstGeom>
        </p:spPr>
      </p:pic>
    </p:spTree>
    <p:extLst>
      <p:ext uri="{BB962C8B-B14F-4D97-AF65-F5344CB8AC3E}">
        <p14:creationId xmlns:p14="http://schemas.microsoft.com/office/powerpoint/2010/main" val="1156372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6"/>
                </p:tgtEl>
              </p:cMediaNode>
            </p:audio>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50127" y="15169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6-3-4</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Irish axes were exported from Ireland to .............. and England.</a:t>
            </a:r>
          </a:p>
          <a:p>
            <a:pPr marL="0" indent="0">
              <a:buFont typeface="Arial" panose="020B0604020202020204" pitchFamily="34" charset="0"/>
              <a:buNone/>
            </a:pPr>
            <a:endParaRPr lang="en-US" altLang="zh-CN" sz="1800" dirty="0"/>
          </a:p>
          <a:p>
            <a:pPr marL="0" indent="0">
              <a:buFont typeface="Arial" panose="020B0604020202020204" pitchFamily="34" charset="0"/>
              <a:buNone/>
            </a:pPr>
            <a:endParaRPr kumimoji="1" lang="zh-CN" altLang="en-US" sz="1800" dirty="0"/>
          </a:p>
        </p:txBody>
      </p:sp>
      <p:pic>
        <p:nvPicPr>
          <p:cNvPr id="4" name="Test3-s4.mp3" descr="Test3-s4.mp3">
            <a:hlinkClick r:id="" action="ppaction://media"/>
            <a:extLst>
              <a:ext uri="{FF2B5EF4-FFF2-40B4-BE49-F238E27FC236}">
                <a16:creationId xmlns:a16="http://schemas.microsoft.com/office/drawing/2014/main" id="{2C683CC3-26B0-664D-9FF0-20BF11BD3D4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95127" y="0"/>
            <a:ext cx="812800" cy="812800"/>
          </a:xfrm>
          <a:prstGeom prst="rect">
            <a:avLst/>
          </a:prstGeom>
        </p:spPr>
      </p:pic>
    </p:spTree>
    <p:extLst>
      <p:ext uri="{BB962C8B-B14F-4D97-AF65-F5344CB8AC3E}">
        <p14:creationId xmlns:p14="http://schemas.microsoft.com/office/powerpoint/2010/main" val="1499853636"/>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4"/>
                </p:tgtEl>
              </p:cMediaNode>
            </p:audio>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Irish axes were exported from Ireland to .............. and England.</a:t>
            </a:r>
          </a:p>
          <a:p>
            <a:pPr marL="0" indent="0">
              <a:buFont typeface="Arial" panose="020B0604020202020204" pitchFamily="34" charset="0"/>
              <a:buNone/>
            </a:pPr>
            <a:endParaRPr lang="en-US" altLang="zh-CN" sz="1800" dirty="0"/>
          </a:p>
          <a:p>
            <a:pPr marL="0" indent="0">
              <a:buNone/>
            </a:pPr>
            <a:r>
              <a:rPr lang="en-US" altLang="zh-CN" sz="1800" dirty="0"/>
              <a:t>Now it's clear that these Neolithic axes were transported all over Ireland, as well as to </a:t>
            </a:r>
            <a:r>
              <a:rPr lang="en-US" altLang="zh-CN" sz="1800" u="sng" dirty="0"/>
              <a:t>Scotland</a:t>
            </a:r>
            <a:r>
              <a:rPr lang="en-US" altLang="zh-CN" sz="1800" dirty="0"/>
              <a:t> and the south of England</a:t>
            </a:r>
            <a:endParaRPr lang="zh-CN" altLang="zh-CN" sz="1800" dirty="0"/>
          </a:p>
          <a:p>
            <a:pPr marL="0" indent="0">
              <a:buFont typeface="Arial" panose="020B0604020202020204" pitchFamily="34" charset="0"/>
              <a:buNone/>
            </a:pPr>
            <a:endParaRPr kumimoji="1" lang="zh-CN" altLang="en-US" sz="1800" dirty="0"/>
          </a:p>
        </p:txBody>
      </p:sp>
      <p:sp>
        <p:nvSpPr>
          <p:cNvPr id="5" name="标题 1">
            <a:extLst>
              <a:ext uri="{FF2B5EF4-FFF2-40B4-BE49-F238E27FC236}">
                <a16:creationId xmlns:a16="http://schemas.microsoft.com/office/drawing/2014/main" id="{1000D6C9-61B5-5F4F-B884-AA52CD415602}"/>
              </a:ext>
            </a:extLst>
          </p:cNvPr>
          <p:cNvSpPr txBox="1">
            <a:spLocks/>
          </p:cNvSpPr>
          <p:nvPr/>
        </p:nvSpPr>
        <p:spPr>
          <a:xfrm>
            <a:off x="2750127" y="15169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6-3-4</a:t>
            </a:r>
            <a:endParaRPr kumimoji="1" lang="zh-CN" altLang="en-US" sz="3600" dirty="0"/>
          </a:p>
        </p:txBody>
      </p:sp>
      <p:pic>
        <p:nvPicPr>
          <p:cNvPr id="6" name="Test3-s4.mp3" descr="Test3-s4.mp3">
            <a:hlinkClick r:id="" action="ppaction://media"/>
            <a:extLst>
              <a:ext uri="{FF2B5EF4-FFF2-40B4-BE49-F238E27FC236}">
                <a16:creationId xmlns:a16="http://schemas.microsoft.com/office/drawing/2014/main" id="{9C99E7F7-E3AE-A947-B9CA-82C46A5FE01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95127" y="0"/>
            <a:ext cx="812800" cy="812800"/>
          </a:xfrm>
          <a:prstGeom prst="rect">
            <a:avLst/>
          </a:prstGeom>
        </p:spPr>
      </p:pic>
    </p:spTree>
    <p:extLst>
      <p:ext uri="{BB962C8B-B14F-4D97-AF65-F5344CB8AC3E}">
        <p14:creationId xmlns:p14="http://schemas.microsoft.com/office/powerpoint/2010/main" val="2805458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6"/>
                </p:tgtEl>
              </p:cMediaNode>
            </p:audio>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763982" y="129279"/>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7-1-4  Q39</a:t>
            </a:r>
            <a:endParaRPr kumimoji="1" lang="zh-CN" altLang="en-US" sz="3600"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39  You should avoid………………….. or tracing rock art as it is so fragile.</a:t>
            </a:r>
            <a:endParaRPr kumimoji="1" lang="zh-CN" altLang="en-US" sz="1800" dirty="0"/>
          </a:p>
        </p:txBody>
      </p:sp>
      <p:pic>
        <p:nvPicPr>
          <p:cNvPr id="4" name="Track04.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64430" y="129207"/>
            <a:ext cx="609600" cy="609600"/>
          </a:xfrm>
          <a:prstGeom prst="rect">
            <a:avLst/>
          </a:prstGeom>
        </p:spPr>
      </p:pic>
    </p:spTree>
    <p:extLst>
      <p:ext uri="{BB962C8B-B14F-4D97-AF65-F5344CB8AC3E}">
        <p14:creationId xmlns:p14="http://schemas.microsoft.com/office/powerpoint/2010/main" val="568031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5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342900" indent="-342900">
              <a:buAutoNum type="arabicPlain" startAt="39"/>
            </a:pPr>
            <a:r>
              <a:rPr lang="en-US" altLang="zh-CN" sz="1800" b="1" dirty="0"/>
              <a:t>You should avoid………………….. or tracing rock art as it is so fragile.</a:t>
            </a:r>
          </a:p>
          <a:p>
            <a:pPr marL="342900" indent="-342900">
              <a:buAutoNum type="arabicPlain" startAt="39"/>
            </a:pPr>
            <a:endParaRPr kumimoji="1" lang="en-US" altLang="zh-CN" sz="1800" b="1" dirty="0"/>
          </a:p>
          <a:p>
            <a:pPr marL="342900" indent="-342900">
              <a:buAutoNum type="arabicPlain" startAt="39"/>
            </a:pPr>
            <a:endParaRPr kumimoji="1" lang="en-US" altLang="zh-CN" sz="1800" b="1" dirty="0"/>
          </a:p>
          <a:p>
            <a:pPr marL="0" indent="0">
              <a:buNone/>
            </a:pPr>
            <a:r>
              <a:rPr lang="en-US" altLang="zh-CN" sz="1800" dirty="0"/>
              <a:t>So, how are we going to enjoy the rock art on our field trip? By looking at it, drawing it and photographing it - </a:t>
            </a:r>
            <a:r>
              <a:rPr lang="en-US" altLang="zh-CN" sz="1800" u="sng" dirty="0"/>
              <a:t>NEVER by touching</a:t>
            </a:r>
            <a:r>
              <a:rPr lang="en-US" altLang="zh-CN" sz="1800" dirty="0"/>
              <a:t> it or even tracing it. Rock art is fragile and precious.  Q39</a:t>
            </a:r>
            <a:endParaRPr kumimoji="1" lang="en-US" altLang="zh-CN" sz="1800" b="1" dirty="0"/>
          </a:p>
        </p:txBody>
      </p:sp>
      <p:sp>
        <p:nvSpPr>
          <p:cNvPr id="5" name="标题 1">
            <a:extLst>
              <a:ext uri="{FF2B5EF4-FFF2-40B4-BE49-F238E27FC236}">
                <a16:creationId xmlns:a16="http://schemas.microsoft.com/office/drawing/2014/main" id="{A335E97B-68AE-A147-A34E-9128708D4D69}"/>
              </a:ext>
            </a:extLst>
          </p:cNvPr>
          <p:cNvSpPr txBox="1">
            <a:spLocks/>
          </p:cNvSpPr>
          <p:nvPr/>
        </p:nvSpPr>
        <p:spPr>
          <a:xfrm>
            <a:off x="2763982" y="129279"/>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7-1-4  Q39</a:t>
            </a:r>
            <a:endParaRPr kumimoji="1" lang="zh-CN" altLang="en-US" sz="3600" dirty="0"/>
          </a:p>
        </p:txBody>
      </p:sp>
      <p:pic>
        <p:nvPicPr>
          <p:cNvPr id="6" name="Track04.mp3">
            <a:hlinkClick r:id="" action="ppaction://media"/>
            <a:extLst>
              <a:ext uri="{FF2B5EF4-FFF2-40B4-BE49-F238E27FC236}">
                <a16:creationId xmlns:a16="http://schemas.microsoft.com/office/drawing/2014/main" id="{799155A7-75BA-9F42-BA6F-C8BBD15EDF0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64430" y="129207"/>
            <a:ext cx="609600" cy="609600"/>
          </a:xfrm>
          <a:prstGeom prst="rect">
            <a:avLst/>
          </a:prstGeom>
        </p:spPr>
      </p:pic>
    </p:spTree>
    <p:extLst>
      <p:ext uri="{BB962C8B-B14F-4D97-AF65-F5344CB8AC3E}">
        <p14:creationId xmlns:p14="http://schemas.microsoft.com/office/powerpoint/2010/main" val="24340528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58"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586605" y="11804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7-3-4 Q40</a:t>
            </a:r>
            <a:endParaRPr kumimoji="1" lang="zh-CN" altLang="en-US" sz="3600"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leaving small treats in their rooms - e.g. cosmetics or 40 …………</a:t>
            </a:r>
            <a:endParaRPr kumimoji="1" lang="zh-CN" altLang="en-US" sz="1800" dirty="0"/>
          </a:p>
        </p:txBody>
      </p:sp>
      <p:pic>
        <p:nvPicPr>
          <p:cNvPr id="4" name="Track04.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58486" y="71437"/>
            <a:ext cx="609600" cy="609600"/>
          </a:xfrm>
          <a:prstGeom prst="rect">
            <a:avLst/>
          </a:prstGeom>
        </p:spPr>
      </p:pic>
    </p:spTree>
    <p:extLst>
      <p:ext uri="{BB962C8B-B14F-4D97-AF65-F5344CB8AC3E}">
        <p14:creationId xmlns:p14="http://schemas.microsoft.com/office/powerpoint/2010/main" val="17464907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7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leaving small treats in their rooms - e.g. cosmetics or 40 …………</a:t>
            </a:r>
          </a:p>
          <a:p>
            <a:pPr marL="0" indent="0">
              <a:buNone/>
            </a:pPr>
            <a:endParaRPr kumimoji="1" lang="en-US" altLang="zh-CN" sz="1800" b="1" dirty="0"/>
          </a:p>
          <a:p>
            <a:pPr marL="0" indent="0">
              <a:buNone/>
            </a:pPr>
            <a:endParaRPr kumimoji="1" lang="en-US" altLang="zh-CN" sz="1800" b="1" dirty="0"/>
          </a:p>
          <a:p>
            <a:pPr marL="0" indent="0">
              <a:buNone/>
            </a:pPr>
            <a:endParaRPr kumimoji="1" lang="en-US" altLang="zh-CN" sz="1800" b="1" dirty="0"/>
          </a:p>
          <a:p>
            <a:pPr marL="0" indent="0">
              <a:buNone/>
            </a:pPr>
            <a:r>
              <a:rPr kumimoji="1" lang="en-US" altLang="zh-CN" sz="1800" dirty="0"/>
              <a:t>And not far removed from this is the pleasure in being spoilt and given little treats - like the miniscule bottles of shampoo and tiny bars of soap, the chocolate on your pillow at night - and we actually forget that we are paying for it all!</a:t>
            </a:r>
            <a:endParaRPr kumimoji="1" lang="zh-CN" altLang="en-US" sz="1800" dirty="0"/>
          </a:p>
        </p:txBody>
      </p:sp>
      <p:sp>
        <p:nvSpPr>
          <p:cNvPr id="5" name="标题 1">
            <a:extLst>
              <a:ext uri="{FF2B5EF4-FFF2-40B4-BE49-F238E27FC236}">
                <a16:creationId xmlns:a16="http://schemas.microsoft.com/office/drawing/2014/main" id="{5AACCC8C-101D-5A4E-BBB2-C5CF7CECAFE2}"/>
              </a:ext>
            </a:extLst>
          </p:cNvPr>
          <p:cNvSpPr txBox="1">
            <a:spLocks/>
          </p:cNvSpPr>
          <p:nvPr/>
        </p:nvSpPr>
        <p:spPr>
          <a:xfrm>
            <a:off x="2586605" y="11804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7-3-4 Q40</a:t>
            </a:r>
            <a:endParaRPr kumimoji="1" lang="zh-CN" altLang="en-US" sz="3600" dirty="0"/>
          </a:p>
        </p:txBody>
      </p:sp>
      <p:pic>
        <p:nvPicPr>
          <p:cNvPr id="6" name="Track04.mp3">
            <a:hlinkClick r:id="" action="ppaction://media"/>
            <a:extLst>
              <a:ext uri="{FF2B5EF4-FFF2-40B4-BE49-F238E27FC236}">
                <a16:creationId xmlns:a16="http://schemas.microsoft.com/office/drawing/2014/main" id="{5FE456F1-7347-154D-BBFC-CF614408458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58486" y="71437"/>
            <a:ext cx="609600" cy="609600"/>
          </a:xfrm>
          <a:prstGeom prst="rect">
            <a:avLst/>
          </a:prstGeom>
        </p:spPr>
      </p:pic>
    </p:spTree>
    <p:extLst>
      <p:ext uri="{BB962C8B-B14F-4D97-AF65-F5344CB8AC3E}">
        <p14:creationId xmlns:p14="http://schemas.microsoft.com/office/powerpoint/2010/main" val="410753331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77"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597727" y="6830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7-4-4  Q39</a:t>
            </a:r>
            <a:endParaRPr kumimoji="1" lang="zh-CN" altLang="en-US" sz="3600"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p:txBody>
      </p:sp>
      <p:sp>
        <p:nvSpPr>
          <p:cNvPr id="8" name="矩形 7"/>
          <p:cNvSpPr/>
          <p:nvPr/>
        </p:nvSpPr>
        <p:spPr>
          <a:xfrm>
            <a:off x="1244367" y="1831484"/>
            <a:ext cx="6096000" cy="1477328"/>
          </a:xfrm>
          <a:prstGeom prst="rect">
            <a:avLst/>
          </a:prstGeom>
        </p:spPr>
        <p:txBody>
          <a:bodyPr>
            <a:spAutoFit/>
          </a:bodyPr>
          <a:lstStyle/>
          <a:p>
            <a:r>
              <a:rPr lang="en-US" altLang="zh-CN" dirty="0"/>
              <a:t>●John Prescott suggests that:</a:t>
            </a:r>
          </a:p>
          <a:p>
            <a:r>
              <a:rPr lang="zh-CN" altLang="en-US" dirty="0"/>
              <a:t>　　</a:t>
            </a:r>
            <a:r>
              <a:rPr lang="en-US" altLang="zh-CN" dirty="0"/>
              <a:t>-sweetness tells us that a food contains carbohydrates.</a:t>
            </a:r>
          </a:p>
          <a:p>
            <a:r>
              <a:rPr lang="zh-CN" altLang="en-US" dirty="0"/>
              <a:t>　　</a:t>
            </a:r>
            <a:r>
              <a:rPr lang="en-US" altLang="zh-CN" dirty="0"/>
              <a:t>-39 ………… tells us that a food contains toxins.</a:t>
            </a:r>
          </a:p>
          <a:p>
            <a:r>
              <a:rPr lang="zh-CN" altLang="en-US" dirty="0"/>
              <a:t>　　</a:t>
            </a:r>
            <a:r>
              <a:rPr lang="en-US" altLang="zh-CN" dirty="0"/>
              <a:t>-sourness tells us that a food is spoiled</a:t>
            </a:r>
          </a:p>
        </p:txBody>
      </p:sp>
      <p:pic>
        <p:nvPicPr>
          <p:cNvPr id="9" name="Track08.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17274" y="68300"/>
            <a:ext cx="609600" cy="609600"/>
          </a:xfrm>
          <a:prstGeom prst="rect">
            <a:avLst/>
          </a:prstGeom>
        </p:spPr>
      </p:pic>
    </p:spTree>
    <p:extLst>
      <p:ext uri="{BB962C8B-B14F-4D97-AF65-F5344CB8AC3E}">
        <p14:creationId xmlns:p14="http://schemas.microsoft.com/office/powerpoint/2010/main" val="39333957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33"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469084" y="1901126"/>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p:txBody>
      </p:sp>
      <p:sp>
        <p:nvSpPr>
          <p:cNvPr id="8" name="矩形 7"/>
          <p:cNvSpPr/>
          <p:nvPr/>
        </p:nvSpPr>
        <p:spPr>
          <a:xfrm>
            <a:off x="635465" y="1755983"/>
            <a:ext cx="10718335" cy="2862322"/>
          </a:xfrm>
          <a:prstGeom prst="rect">
            <a:avLst/>
          </a:prstGeom>
        </p:spPr>
        <p:txBody>
          <a:bodyPr wrap="square">
            <a:spAutoFit/>
          </a:bodyPr>
          <a:lstStyle/>
          <a:p>
            <a:r>
              <a:rPr lang="en-US" altLang="zh-CN" dirty="0"/>
              <a:t>●John Prescott suggests that:</a:t>
            </a:r>
          </a:p>
          <a:p>
            <a:r>
              <a:rPr lang="zh-CN" altLang="en-US" dirty="0"/>
              <a:t>　　</a:t>
            </a:r>
            <a:r>
              <a:rPr lang="en-US" altLang="zh-CN" dirty="0"/>
              <a:t>-sweetness tells us that a food contains carbohydrates.</a:t>
            </a:r>
          </a:p>
          <a:p>
            <a:r>
              <a:rPr lang="zh-CN" altLang="en-US" dirty="0"/>
              <a:t>　　</a:t>
            </a:r>
            <a:r>
              <a:rPr lang="en-US" altLang="zh-CN" dirty="0"/>
              <a:t>-39 ………… tells us that a food contains toxins.</a:t>
            </a:r>
          </a:p>
          <a:p>
            <a:r>
              <a:rPr lang="zh-CN" altLang="en-US" dirty="0"/>
              <a:t>　　</a:t>
            </a:r>
            <a:r>
              <a:rPr lang="en-US" altLang="zh-CN" dirty="0"/>
              <a:t>-sourness tells us that a food is spoiled</a:t>
            </a:r>
          </a:p>
          <a:p>
            <a:endParaRPr lang="en-US" altLang="zh-CN" dirty="0"/>
          </a:p>
          <a:p>
            <a:endParaRPr lang="en-US" altLang="zh-CN" dirty="0"/>
          </a:p>
          <a:p>
            <a:endParaRPr lang="en-US" altLang="zh-CN" dirty="0"/>
          </a:p>
          <a:p>
            <a:r>
              <a:rPr lang="en-US" altLang="zh-CN" dirty="0"/>
              <a:t>He suggests that it signals to us the presence of protein in food, in the same way that sweetness indicates that a food contains energy-giving carbohydrates. </a:t>
            </a:r>
            <a:r>
              <a:rPr lang="da-DK" altLang="zh-CN" u="sng" dirty="0"/>
              <a:t>Bitterness</a:t>
            </a:r>
            <a:r>
              <a:rPr lang="en-US" altLang="zh-CN" dirty="0"/>
              <a:t>, he says, </a:t>
            </a:r>
            <a:r>
              <a:rPr lang="en-US" altLang="zh-CN" u="sng" dirty="0"/>
              <a:t>alerts us of toxins in the food</a:t>
            </a:r>
            <a:r>
              <a:rPr lang="en-US" altLang="zh-CN" dirty="0"/>
              <a:t>, while sourness warns us of spoilage and </a:t>
            </a:r>
            <a:r>
              <a:rPr lang="en-US" altLang="zh-CN" u="sng" dirty="0"/>
              <a:t>saltiness signals the presence of minerals</a:t>
            </a:r>
            <a:r>
              <a:rPr lang="zh-TW" altLang="zh-CN" dirty="0"/>
              <a:t>.  Q39 Q40</a:t>
            </a:r>
            <a:endParaRPr lang="en-US" altLang="zh-CN" dirty="0"/>
          </a:p>
        </p:txBody>
      </p:sp>
      <p:sp>
        <p:nvSpPr>
          <p:cNvPr id="6" name="标题 1">
            <a:extLst>
              <a:ext uri="{FF2B5EF4-FFF2-40B4-BE49-F238E27FC236}">
                <a16:creationId xmlns:a16="http://schemas.microsoft.com/office/drawing/2014/main" id="{72E50F4A-E59A-5040-91CA-9E0ED701F2E3}"/>
              </a:ext>
            </a:extLst>
          </p:cNvPr>
          <p:cNvSpPr txBox="1">
            <a:spLocks/>
          </p:cNvSpPr>
          <p:nvPr/>
        </p:nvSpPr>
        <p:spPr>
          <a:xfrm>
            <a:off x="2597727" y="6830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7-4-4  Q39</a:t>
            </a:r>
            <a:endParaRPr kumimoji="1" lang="zh-CN" altLang="en-US" sz="3600" dirty="0"/>
          </a:p>
        </p:txBody>
      </p:sp>
      <p:pic>
        <p:nvPicPr>
          <p:cNvPr id="7" name="Track08.mp3">
            <a:hlinkClick r:id="" action="ppaction://media"/>
            <a:extLst>
              <a:ext uri="{FF2B5EF4-FFF2-40B4-BE49-F238E27FC236}">
                <a16:creationId xmlns:a16="http://schemas.microsoft.com/office/drawing/2014/main" id="{3D4F1DC4-22AF-DD47-8390-2103A24E54C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17274" y="68300"/>
            <a:ext cx="609600" cy="609600"/>
          </a:xfrm>
          <a:prstGeom prst="rect">
            <a:avLst/>
          </a:prstGeom>
        </p:spPr>
      </p:pic>
    </p:spTree>
    <p:extLst>
      <p:ext uri="{BB962C8B-B14F-4D97-AF65-F5344CB8AC3E}">
        <p14:creationId xmlns:p14="http://schemas.microsoft.com/office/powerpoint/2010/main" val="6955869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33"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542309" y="603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7-3-1 Q9</a:t>
            </a:r>
            <a:endParaRPr kumimoji="1" lang="zh-CN" altLang="en-US" sz="3600"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Respond to enquiries and 9…………</a:t>
            </a:r>
          </a:p>
          <a:p>
            <a:pPr marL="0" indent="0">
              <a:buNone/>
            </a:pPr>
            <a:endParaRPr kumimoji="1" lang="en-US" altLang="zh-CN" sz="1800" b="1" dirty="0"/>
          </a:p>
          <a:p>
            <a:pPr marL="0" indent="0">
              <a:buNone/>
            </a:pPr>
            <a:endParaRPr kumimoji="1" lang="en-US" altLang="zh-CN" sz="1800" b="1" dirty="0"/>
          </a:p>
          <a:p>
            <a:pPr marL="0" indent="0">
              <a:buNone/>
            </a:pPr>
            <a:endParaRPr kumimoji="1" lang="en-US" altLang="zh-CN" sz="1800" b="1" dirty="0"/>
          </a:p>
          <a:p>
            <a:pPr marL="0" indent="0">
              <a:buNone/>
            </a:pPr>
            <a:r>
              <a:rPr kumimoji="1" lang="zh-CN" altLang="en-US" sz="1800" dirty="0"/>
              <a:t>　</a:t>
            </a:r>
            <a:r>
              <a:rPr kumimoji="1" lang="en-US" altLang="zh-CN" sz="1800" dirty="0"/>
              <a:t>AGENT: Yes, sure. It says here that you'll be required to deal with student enquiries and answer the phone.  Q9</a:t>
            </a:r>
            <a:endParaRPr kumimoji="1" lang="zh-CN" altLang="en-US" sz="1800" dirty="0"/>
          </a:p>
        </p:txBody>
      </p:sp>
      <p:pic>
        <p:nvPicPr>
          <p:cNvPr id="4" name="Track01.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95185" y="30307"/>
            <a:ext cx="609600" cy="609600"/>
          </a:xfrm>
          <a:prstGeom prst="rect">
            <a:avLst/>
          </a:prstGeom>
        </p:spPr>
      </p:pic>
    </p:spTree>
    <p:extLst>
      <p:ext uri="{BB962C8B-B14F-4D97-AF65-F5344CB8AC3E}">
        <p14:creationId xmlns:p14="http://schemas.microsoft.com/office/powerpoint/2010/main" val="339904236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84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91691" y="17520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the dynamic between 32………………………… and population</a:t>
            </a:r>
            <a:endParaRPr kumimoji="0" lang="zh-CN" altLang="zh-CN"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5" name="814.wav">
            <a:hlinkClick r:id="" action="ppaction://media"/>
            <a:extLst>
              <a:ext uri="{FF2B5EF4-FFF2-40B4-BE49-F238E27FC236}">
                <a16:creationId xmlns:a16="http://schemas.microsoft.com/office/drawing/2014/main" id="{3864D7F2-95FE-4085-A854-B2E98421F6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65786" y="175203"/>
            <a:ext cx="559014" cy="559014"/>
          </a:xfrm>
          <a:prstGeom prst="rect">
            <a:avLst/>
          </a:prstGeom>
        </p:spPr>
      </p:pic>
    </p:spTree>
    <p:extLst>
      <p:ext uri="{BB962C8B-B14F-4D97-AF65-F5344CB8AC3E}">
        <p14:creationId xmlns:p14="http://schemas.microsoft.com/office/powerpoint/2010/main" val="62383410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the dynamic between 32………………………… and population</a:t>
            </a:r>
            <a:endParaRPr kumimoji="0" lang="zh-CN" altLang="zh-CN"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sp>
        <p:nvSpPr>
          <p:cNvPr id="4" name="矩形 3">
            <a:extLst>
              <a:ext uri="{FF2B5EF4-FFF2-40B4-BE49-F238E27FC236}">
                <a16:creationId xmlns:a16="http://schemas.microsoft.com/office/drawing/2014/main" id="{9EF8F453-F33E-4CA0-9469-8B04A014F4C4}"/>
              </a:ext>
            </a:extLst>
          </p:cNvPr>
          <p:cNvSpPr/>
          <p:nvPr/>
        </p:nvSpPr>
        <p:spPr>
          <a:xfrm>
            <a:off x="1712494" y="3239760"/>
            <a:ext cx="7732295" cy="923330"/>
          </a:xfrm>
          <a:prstGeom prst="rect">
            <a:avLst/>
          </a:prstGeom>
        </p:spPr>
        <p:txBody>
          <a:bodyPr wrap="square">
            <a:spAutoFit/>
          </a:bodyPr>
          <a:lstStyle/>
          <a:p>
            <a:r>
              <a:rPr lang="en-US" altLang="zh-CN" dirty="0"/>
              <a:t>But we learn far more than that, because studying geography also informs us about the different kinds of relationships that develop between a particular environment(Q32) and the people that live there. </a:t>
            </a:r>
            <a:endParaRPr lang="zh-CN" altLang="en-US" dirty="0"/>
          </a:p>
        </p:txBody>
      </p:sp>
      <p:sp>
        <p:nvSpPr>
          <p:cNvPr id="6" name="标题 1">
            <a:extLst>
              <a:ext uri="{FF2B5EF4-FFF2-40B4-BE49-F238E27FC236}">
                <a16:creationId xmlns:a16="http://schemas.microsoft.com/office/drawing/2014/main" id="{5F9C2922-4069-384F-89A3-CB9C8358B682}"/>
              </a:ext>
            </a:extLst>
          </p:cNvPr>
          <p:cNvSpPr txBox="1">
            <a:spLocks/>
          </p:cNvSpPr>
          <p:nvPr/>
        </p:nvSpPr>
        <p:spPr>
          <a:xfrm>
            <a:off x="2791691" y="17520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pic>
        <p:nvPicPr>
          <p:cNvPr id="7" name="814.wav">
            <a:hlinkClick r:id="" action="ppaction://media"/>
            <a:extLst>
              <a:ext uri="{FF2B5EF4-FFF2-40B4-BE49-F238E27FC236}">
                <a16:creationId xmlns:a16="http://schemas.microsoft.com/office/drawing/2014/main" id="{5F9C9B25-AD90-5840-8549-7549955DE92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65786" y="175203"/>
            <a:ext cx="559014" cy="559014"/>
          </a:xfrm>
          <a:prstGeom prst="rect">
            <a:avLst/>
          </a:prstGeom>
        </p:spPr>
      </p:pic>
    </p:spTree>
    <p:extLst>
      <p:ext uri="{BB962C8B-B14F-4D97-AF65-F5344CB8AC3E}">
        <p14:creationId xmlns:p14="http://schemas.microsoft.com/office/powerpoint/2010/main" val="235585495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36273" y="14294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human lifestyles and their 33…………………………</a:t>
            </a: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6" name="814 定位">
            <a:hlinkClick r:id="" action="ppaction://media"/>
            <a:extLst>
              <a:ext uri="{FF2B5EF4-FFF2-40B4-BE49-F238E27FC236}">
                <a16:creationId xmlns:a16="http://schemas.microsoft.com/office/drawing/2014/main" id="{C652AB1A-77CF-4E9A-A297-2D84E4C3928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21924" y="147434"/>
            <a:ext cx="533603" cy="533603"/>
          </a:xfrm>
          <a:prstGeom prst="rect">
            <a:avLst/>
          </a:prstGeom>
        </p:spPr>
      </p:pic>
    </p:spTree>
    <p:extLst>
      <p:ext uri="{BB962C8B-B14F-4D97-AF65-F5344CB8AC3E}">
        <p14:creationId xmlns:p14="http://schemas.microsoft.com/office/powerpoint/2010/main" val="360191837"/>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6"/>
                </p:tgtEl>
              </p:cMediaNode>
            </p:audio>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human lifestyles and their 33…………………………</a:t>
            </a: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sp>
        <p:nvSpPr>
          <p:cNvPr id="4" name="矩形 3">
            <a:extLst>
              <a:ext uri="{FF2B5EF4-FFF2-40B4-BE49-F238E27FC236}">
                <a16:creationId xmlns:a16="http://schemas.microsoft.com/office/drawing/2014/main" id="{AB430D80-0145-4E8A-A998-3F70467AD956}"/>
              </a:ext>
            </a:extLst>
          </p:cNvPr>
          <p:cNvSpPr/>
          <p:nvPr/>
        </p:nvSpPr>
        <p:spPr>
          <a:xfrm>
            <a:off x="1844289" y="3429000"/>
            <a:ext cx="8069179" cy="1477328"/>
          </a:xfrm>
          <a:prstGeom prst="rect">
            <a:avLst/>
          </a:prstGeom>
        </p:spPr>
        <p:txBody>
          <a:bodyPr wrap="square">
            <a:spAutoFit/>
          </a:bodyPr>
          <a:lstStyle/>
          <a:p>
            <a:r>
              <a:rPr lang="en-US" altLang="zh-CN" dirty="0"/>
              <a:t>Okay. We like to think of geography as having two main branches. There's the study of the nature of our planet - its physical features, what it actually looks like - and then there's the study of the ways in which we choose to live and of the impact(Q33) of those on our planet. Our current use of carbon fuels is a good example of that. </a:t>
            </a:r>
            <a:endParaRPr lang="zh-CN" altLang="en-US" dirty="0"/>
          </a:p>
        </p:txBody>
      </p:sp>
      <p:sp>
        <p:nvSpPr>
          <p:cNvPr id="7" name="标题 1">
            <a:extLst>
              <a:ext uri="{FF2B5EF4-FFF2-40B4-BE49-F238E27FC236}">
                <a16:creationId xmlns:a16="http://schemas.microsoft.com/office/drawing/2014/main" id="{232683C0-DB69-A447-8E54-7CCAA59E65E6}"/>
              </a:ext>
            </a:extLst>
          </p:cNvPr>
          <p:cNvSpPr txBox="1">
            <a:spLocks/>
          </p:cNvSpPr>
          <p:nvPr/>
        </p:nvSpPr>
        <p:spPr>
          <a:xfrm>
            <a:off x="2736273" y="14294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pic>
        <p:nvPicPr>
          <p:cNvPr id="8" name="814 定位">
            <a:hlinkClick r:id="" action="ppaction://media"/>
            <a:extLst>
              <a:ext uri="{FF2B5EF4-FFF2-40B4-BE49-F238E27FC236}">
                <a16:creationId xmlns:a16="http://schemas.microsoft.com/office/drawing/2014/main" id="{079C0408-435F-EB4F-9FCE-416FB124FC4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21924" y="147434"/>
            <a:ext cx="533603" cy="533603"/>
          </a:xfrm>
          <a:prstGeom prst="rect">
            <a:avLst/>
          </a:prstGeom>
        </p:spPr>
      </p:pic>
    </p:spTree>
    <p:extLst>
      <p:ext uri="{BB962C8B-B14F-4D97-AF65-F5344CB8AC3E}">
        <p14:creationId xmlns:p14="http://schemas.microsoft.com/office/powerpoint/2010/main" val="4232154834"/>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8"/>
                </p:tgtEl>
              </p:cMediaNode>
            </p:audio>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36273" y="146007"/>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Specific study areas: biophysical, topographic, political, social, economic, historical and 34 ………………………… geography, and also cartography</a:t>
            </a: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7" name="83434">
            <a:hlinkClick r:id="" action="ppaction://media"/>
            <a:extLst>
              <a:ext uri="{FF2B5EF4-FFF2-40B4-BE49-F238E27FC236}">
                <a16:creationId xmlns:a16="http://schemas.microsoft.com/office/drawing/2014/main" id="{F2BCC846-3ECF-4D3E-A1A4-5560E4E106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58134" y="0"/>
            <a:ext cx="735939" cy="735939"/>
          </a:xfrm>
          <a:prstGeom prst="rect">
            <a:avLst/>
          </a:prstGeom>
        </p:spPr>
      </p:pic>
    </p:spTree>
    <p:extLst>
      <p:ext uri="{BB962C8B-B14F-4D97-AF65-F5344CB8AC3E}">
        <p14:creationId xmlns:p14="http://schemas.microsoft.com/office/powerpoint/2010/main" val="2315091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1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Specific study areas: biophysical, topographic, political, social, economic, historical and 34 ………………………… geography, and also cartography</a:t>
            </a: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sp>
        <p:nvSpPr>
          <p:cNvPr id="4" name="矩形 3">
            <a:extLst>
              <a:ext uri="{FF2B5EF4-FFF2-40B4-BE49-F238E27FC236}">
                <a16:creationId xmlns:a16="http://schemas.microsoft.com/office/drawing/2014/main" id="{A6A7FB03-A88F-45C2-AE38-EAEC778D0CF6}"/>
              </a:ext>
            </a:extLst>
          </p:cNvPr>
          <p:cNvSpPr/>
          <p:nvPr/>
        </p:nvSpPr>
        <p:spPr>
          <a:xfrm>
            <a:off x="1231231" y="4261769"/>
            <a:ext cx="9416715" cy="1200329"/>
          </a:xfrm>
          <a:prstGeom prst="rect">
            <a:avLst/>
          </a:prstGeom>
        </p:spPr>
        <p:txBody>
          <a:bodyPr wrap="square">
            <a:spAutoFit/>
          </a:bodyPr>
          <a:lstStyle/>
          <a:p>
            <a:r>
              <a:rPr lang="en-US" altLang="zh-CN" dirty="0"/>
              <a:t>Next comes historical geography - the understanding of how people and their environments and the ways they interact have changed over a period of time - and urban(Q34) geography, an aspect I'm particularly interested in, which takes as its focus the location of cities, the services that those cities provide, and migration of people to and from such cities. </a:t>
            </a:r>
            <a:endParaRPr lang="zh-CN" altLang="en-US" dirty="0"/>
          </a:p>
        </p:txBody>
      </p:sp>
      <p:sp>
        <p:nvSpPr>
          <p:cNvPr id="6" name="标题 1">
            <a:extLst>
              <a:ext uri="{FF2B5EF4-FFF2-40B4-BE49-F238E27FC236}">
                <a16:creationId xmlns:a16="http://schemas.microsoft.com/office/drawing/2014/main" id="{2567C3C8-AE87-6445-B40A-5E3C65A403F0}"/>
              </a:ext>
            </a:extLst>
          </p:cNvPr>
          <p:cNvSpPr txBox="1">
            <a:spLocks/>
          </p:cNvSpPr>
          <p:nvPr/>
        </p:nvSpPr>
        <p:spPr>
          <a:xfrm>
            <a:off x="2736273" y="146007"/>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pic>
        <p:nvPicPr>
          <p:cNvPr id="8" name="83434">
            <a:hlinkClick r:id="" action="ppaction://media"/>
            <a:extLst>
              <a:ext uri="{FF2B5EF4-FFF2-40B4-BE49-F238E27FC236}">
                <a16:creationId xmlns:a16="http://schemas.microsoft.com/office/drawing/2014/main" id="{AA7EC4C0-30F0-684F-ABF1-5784AB4076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58134" y="0"/>
            <a:ext cx="735939" cy="735939"/>
          </a:xfrm>
          <a:prstGeom prst="rect">
            <a:avLst/>
          </a:prstGeom>
        </p:spPr>
      </p:pic>
    </p:spTree>
    <p:extLst>
      <p:ext uri="{BB962C8B-B14F-4D97-AF65-F5344CB8AC3E}">
        <p14:creationId xmlns:p14="http://schemas.microsoft.com/office/powerpoint/2010/main" val="1144997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1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80855" y="14960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Key point: geography helps us to understand our surroundings and the associated 35…………………………</a:t>
            </a: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4" name="81435">
            <a:hlinkClick r:id="" action="ppaction://media"/>
            <a:extLst>
              <a:ext uri="{FF2B5EF4-FFF2-40B4-BE49-F238E27FC236}">
                <a16:creationId xmlns:a16="http://schemas.microsoft.com/office/drawing/2014/main" id="{CC68AE36-C082-4689-AB06-3C04968A059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81102" y="54828"/>
            <a:ext cx="757553" cy="757553"/>
          </a:xfrm>
          <a:prstGeom prst="rect">
            <a:avLst/>
          </a:prstGeom>
        </p:spPr>
      </p:pic>
    </p:spTree>
    <p:extLst>
      <p:ext uri="{BB962C8B-B14F-4D97-AF65-F5344CB8AC3E}">
        <p14:creationId xmlns:p14="http://schemas.microsoft.com/office/powerpoint/2010/main" val="1705002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Key point: geography helps us to understand our surroundings and the associated 35…………………………</a:t>
            </a: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sp>
        <p:nvSpPr>
          <p:cNvPr id="5" name="矩形 4">
            <a:extLst>
              <a:ext uri="{FF2B5EF4-FFF2-40B4-BE49-F238E27FC236}">
                <a16:creationId xmlns:a16="http://schemas.microsoft.com/office/drawing/2014/main" id="{90E411E1-A2E4-4808-A636-AE6BECE3E37A}"/>
              </a:ext>
            </a:extLst>
          </p:cNvPr>
          <p:cNvSpPr/>
          <p:nvPr/>
        </p:nvSpPr>
        <p:spPr>
          <a:xfrm>
            <a:off x="1904999" y="3429000"/>
            <a:ext cx="7371347" cy="923330"/>
          </a:xfrm>
          <a:prstGeom prst="rect">
            <a:avLst/>
          </a:prstGeom>
        </p:spPr>
        <p:txBody>
          <a:bodyPr wrap="square">
            <a:spAutoFit/>
          </a:bodyPr>
          <a:lstStyle/>
          <a:p>
            <a:r>
              <a:rPr lang="en-US" altLang="zh-CN" dirty="0"/>
              <a:t>studying this subject is important because without geographical knowledge, we would know very little about our surroundings and we wouldn't be able to identify all the problems(Q35) that relate to them. </a:t>
            </a:r>
            <a:endParaRPr lang="zh-CN" altLang="en-US" dirty="0"/>
          </a:p>
        </p:txBody>
      </p:sp>
      <p:sp>
        <p:nvSpPr>
          <p:cNvPr id="6" name="标题 1">
            <a:extLst>
              <a:ext uri="{FF2B5EF4-FFF2-40B4-BE49-F238E27FC236}">
                <a16:creationId xmlns:a16="http://schemas.microsoft.com/office/drawing/2014/main" id="{CBB6C4EE-15C0-B84B-851D-B8A76C112E84}"/>
              </a:ext>
            </a:extLst>
          </p:cNvPr>
          <p:cNvSpPr txBox="1">
            <a:spLocks/>
          </p:cNvSpPr>
          <p:nvPr/>
        </p:nvSpPr>
        <p:spPr>
          <a:xfrm>
            <a:off x="2680855" y="14960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pic>
        <p:nvPicPr>
          <p:cNvPr id="7" name="81435">
            <a:hlinkClick r:id="" action="ppaction://media"/>
            <a:extLst>
              <a:ext uri="{FF2B5EF4-FFF2-40B4-BE49-F238E27FC236}">
                <a16:creationId xmlns:a16="http://schemas.microsoft.com/office/drawing/2014/main" id="{57EA486E-0C12-1749-8C85-54589874EEE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81102" y="54828"/>
            <a:ext cx="757553" cy="757553"/>
          </a:xfrm>
          <a:prstGeom prst="rect">
            <a:avLst/>
          </a:prstGeom>
        </p:spPr>
      </p:pic>
    </p:spTree>
    <p:extLst>
      <p:ext uri="{BB962C8B-B14F-4D97-AF65-F5344CB8AC3E}">
        <p14:creationId xmlns:p14="http://schemas.microsoft.com/office/powerpoint/2010/main" val="3420267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7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22418" y="14345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 can show vegetation problems, 39………………………… density, ocean floor etc. </a:t>
            </a: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5" name="81439">
            <a:hlinkClick r:id="" action="ppaction://media"/>
            <a:extLst>
              <a:ext uri="{FF2B5EF4-FFF2-40B4-BE49-F238E27FC236}">
                <a16:creationId xmlns:a16="http://schemas.microsoft.com/office/drawing/2014/main" id="{850780BC-F191-4F50-8E6A-F579580DAA7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63415" y="129598"/>
            <a:ext cx="650549" cy="650549"/>
          </a:xfrm>
          <a:prstGeom prst="rect">
            <a:avLst/>
          </a:prstGeom>
        </p:spPr>
      </p:pic>
    </p:spTree>
    <p:extLst>
      <p:ext uri="{BB962C8B-B14F-4D97-AF65-F5344CB8AC3E}">
        <p14:creationId xmlns:p14="http://schemas.microsoft.com/office/powerpoint/2010/main" val="322331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 can show vegetation problems, 39………………………… density, ocean floor etc. </a:t>
            </a: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sp>
        <p:nvSpPr>
          <p:cNvPr id="4" name="矩形 3">
            <a:extLst>
              <a:ext uri="{FF2B5EF4-FFF2-40B4-BE49-F238E27FC236}">
                <a16:creationId xmlns:a16="http://schemas.microsoft.com/office/drawing/2014/main" id="{ECE8CD9F-8CE9-472F-833E-708ECFA56DD6}"/>
              </a:ext>
            </a:extLst>
          </p:cNvPr>
          <p:cNvSpPr/>
          <p:nvPr/>
        </p:nvSpPr>
        <p:spPr>
          <a:xfrm>
            <a:off x="1880936" y="3652862"/>
            <a:ext cx="7106653" cy="1200329"/>
          </a:xfrm>
          <a:prstGeom prst="rect">
            <a:avLst/>
          </a:prstGeom>
        </p:spPr>
        <p:txBody>
          <a:bodyPr wrap="square">
            <a:spAutoFit/>
          </a:bodyPr>
          <a:lstStyle/>
          <a:p>
            <a:r>
              <a:rPr lang="en-US" altLang="zh-CN" dirty="0"/>
              <a:t> These are great for showing all kinds of geographical features that are not easy to see from the ground. You can easily illustrate areas of diseased trees or how much traffic(Q39)is on the roads at a given time or information about deep sea beds, for example. </a:t>
            </a:r>
            <a:endParaRPr lang="zh-CN" altLang="en-US" dirty="0"/>
          </a:p>
        </p:txBody>
      </p:sp>
      <p:sp>
        <p:nvSpPr>
          <p:cNvPr id="6" name="标题 1">
            <a:extLst>
              <a:ext uri="{FF2B5EF4-FFF2-40B4-BE49-F238E27FC236}">
                <a16:creationId xmlns:a16="http://schemas.microsoft.com/office/drawing/2014/main" id="{BAD4579A-ACCE-5441-AC1A-377498055BEF}"/>
              </a:ext>
            </a:extLst>
          </p:cNvPr>
          <p:cNvSpPr txBox="1">
            <a:spLocks/>
          </p:cNvSpPr>
          <p:nvPr/>
        </p:nvSpPr>
        <p:spPr>
          <a:xfrm>
            <a:off x="2722418" y="14345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pic>
        <p:nvPicPr>
          <p:cNvPr id="7" name="81439">
            <a:hlinkClick r:id="" action="ppaction://media"/>
            <a:extLst>
              <a:ext uri="{FF2B5EF4-FFF2-40B4-BE49-F238E27FC236}">
                <a16:creationId xmlns:a16="http://schemas.microsoft.com/office/drawing/2014/main" id="{FE29C3A6-B759-E14C-85A6-DF9FF635169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63415" y="129598"/>
            <a:ext cx="650549" cy="650549"/>
          </a:xfrm>
          <a:prstGeom prst="rect">
            <a:avLst/>
          </a:prstGeom>
        </p:spPr>
      </p:pic>
    </p:spTree>
    <p:extLst>
      <p:ext uri="{BB962C8B-B14F-4D97-AF65-F5344CB8AC3E}">
        <p14:creationId xmlns:p14="http://schemas.microsoft.com/office/powerpoint/2010/main" val="3305891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2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6D445B-2E9D-634F-AE31-F9D73C7B696E}"/>
              </a:ext>
            </a:extLst>
          </p:cNvPr>
          <p:cNvSpPr txBox="1">
            <a:spLocks/>
          </p:cNvSpPr>
          <p:nvPr/>
        </p:nvSpPr>
        <p:spPr>
          <a:xfrm>
            <a:off x="2667000" y="157659"/>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8-4-1</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矩形 2">
            <a:extLst>
              <a:ext uri="{FF2B5EF4-FFF2-40B4-BE49-F238E27FC236}">
                <a16:creationId xmlns:a16="http://schemas.microsoft.com/office/drawing/2014/main" id="{4146AE70-FC79-C241-A733-D259DDADED6D}"/>
              </a:ext>
            </a:extLst>
          </p:cNvPr>
          <p:cNvSpPr/>
          <p:nvPr/>
        </p:nvSpPr>
        <p:spPr>
          <a:xfrm>
            <a:off x="838200" y="1690688"/>
            <a:ext cx="9836426" cy="461665"/>
          </a:xfrm>
          <a:prstGeom prst="rect">
            <a:avLst/>
          </a:prstGeom>
        </p:spPr>
        <p:txBody>
          <a:bodyPr wrap="square">
            <a:spAutoFit/>
          </a:bodyPr>
          <a:lstStyle/>
          <a:p>
            <a:r>
              <a:rPr lang="en-US" altLang="zh-CN" sz="2400" kern="100" dirty="0">
                <a:latin typeface="Arial" panose="020B0604020202020204" pitchFamily="34" charset="0"/>
                <a:ea typeface="DengXian" panose="02010600030101010101" pitchFamily="2" charset="-122"/>
              </a:rPr>
              <a:t>Dress: a white shirt and 5..................... trousers (not supplied)</a:t>
            </a:r>
            <a:r>
              <a:rPr lang="zh-CN" altLang="zh-CN" sz="2400" dirty="0"/>
              <a:t> </a:t>
            </a:r>
            <a:endParaRPr lang="zh-CN" altLang="en-US" sz="2400" dirty="0"/>
          </a:p>
        </p:txBody>
      </p:sp>
      <p:pic>
        <p:nvPicPr>
          <p:cNvPr id="5" name="Test 4 Section1.mp3" descr="Test 4 Section1.mp3">
            <a:hlinkClick r:id="" action="ppaction://media"/>
            <a:extLst>
              <a:ext uri="{FF2B5EF4-FFF2-40B4-BE49-F238E27FC236}">
                <a16:creationId xmlns:a16="http://schemas.microsoft.com/office/drawing/2014/main" id="{6791405D-15C9-2E4A-A1C0-80FE37237C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12000" y="-40851"/>
            <a:ext cx="812800" cy="812800"/>
          </a:xfrm>
          <a:prstGeom prst="rect">
            <a:avLst/>
          </a:prstGeom>
        </p:spPr>
      </p:pic>
    </p:spTree>
    <p:extLst>
      <p:ext uri="{BB962C8B-B14F-4D97-AF65-F5344CB8AC3E}">
        <p14:creationId xmlns:p14="http://schemas.microsoft.com/office/powerpoint/2010/main" val="1398429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9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94710" y="10709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8-3-4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copy original very closely:</a:t>
            </a:r>
          </a:p>
          <a:p>
            <a:pPr marL="0" lvl="0" indent="0">
              <a:buNone/>
            </a:pPr>
            <a:r>
              <a:rPr lang="zh-CN" altLang="en-US" sz="1800" b="1" dirty="0">
                <a:solidFill>
                  <a:prstClr val="black"/>
                </a:solidFill>
              </a:rPr>
              <a:t>　　</a:t>
            </a:r>
            <a:r>
              <a:rPr lang="en-US" altLang="zh-CN" sz="1800" b="1" dirty="0">
                <a:solidFill>
                  <a:prstClr val="black"/>
                </a:solidFill>
              </a:rPr>
              <a:t>- physical features of the 39………………………………</a:t>
            </a:r>
          </a:p>
          <a:p>
            <a:pPr marL="0" lvl="0" indent="0">
              <a:buNone/>
            </a:pPr>
            <a:r>
              <a:rPr lang="zh-CN" altLang="en-US" sz="1800" b="1" dirty="0">
                <a:solidFill>
                  <a:prstClr val="black"/>
                </a:solidFill>
              </a:rPr>
              <a:t>　　</a:t>
            </a:r>
            <a:r>
              <a:rPr lang="en-US" altLang="zh-CN" sz="1800" b="1" dirty="0">
                <a:solidFill>
                  <a:prstClr val="black"/>
                </a:solidFill>
              </a:rPr>
              <a:t>- the 40 ……………………………… of original employees</a:t>
            </a:r>
          </a:p>
          <a:p>
            <a:pPr marL="0" lvl="0" indent="0">
              <a:buNone/>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6" name="834 9110">
            <a:hlinkClick r:id="" action="ppaction://media"/>
            <a:extLst>
              <a:ext uri="{FF2B5EF4-FFF2-40B4-BE49-F238E27FC236}">
                <a16:creationId xmlns:a16="http://schemas.microsoft.com/office/drawing/2014/main" id="{E7CB5E1A-E686-4CF3-A84A-683A2CD1BB3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47606" y="107092"/>
            <a:ext cx="535236" cy="535236"/>
          </a:xfrm>
          <a:prstGeom prst="rect">
            <a:avLst/>
          </a:prstGeom>
        </p:spPr>
      </p:pic>
    </p:spTree>
    <p:extLst>
      <p:ext uri="{BB962C8B-B14F-4D97-AF65-F5344CB8AC3E}">
        <p14:creationId xmlns:p14="http://schemas.microsoft.com/office/powerpoint/2010/main" val="4225445964"/>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6"/>
                </p:tgtEl>
              </p:cMediaNode>
            </p:audio>
          </p:childTnLst>
        </p:cTn>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49688"/>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copy original very closely:</a:t>
            </a:r>
          </a:p>
          <a:p>
            <a:pPr marL="0" lvl="0" indent="0">
              <a:buNone/>
            </a:pPr>
            <a:r>
              <a:rPr lang="zh-CN" altLang="en-US" sz="1800" b="1" dirty="0">
                <a:solidFill>
                  <a:prstClr val="black"/>
                </a:solidFill>
              </a:rPr>
              <a:t>　　</a:t>
            </a:r>
            <a:r>
              <a:rPr lang="en-US" altLang="zh-CN" sz="1800" b="1" dirty="0">
                <a:solidFill>
                  <a:prstClr val="black"/>
                </a:solidFill>
              </a:rPr>
              <a:t>- physical features of the 39………………………………</a:t>
            </a:r>
          </a:p>
          <a:p>
            <a:pPr marL="0" lvl="0" indent="0">
              <a:buNone/>
            </a:pPr>
            <a:r>
              <a:rPr lang="zh-CN" altLang="en-US" sz="1800" b="1" dirty="0">
                <a:solidFill>
                  <a:prstClr val="black"/>
                </a:solidFill>
              </a:rPr>
              <a:t>　　</a:t>
            </a:r>
            <a:r>
              <a:rPr lang="en-US" altLang="zh-CN" sz="1800" b="1" dirty="0">
                <a:solidFill>
                  <a:prstClr val="black"/>
                </a:solidFill>
              </a:rPr>
              <a:t>- the 40 ……………………………… of original employees</a:t>
            </a:r>
          </a:p>
          <a:p>
            <a:pPr marL="0" lvl="0" indent="0">
              <a:buNone/>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sp>
        <p:nvSpPr>
          <p:cNvPr id="4" name="矩形 3">
            <a:extLst>
              <a:ext uri="{FF2B5EF4-FFF2-40B4-BE49-F238E27FC236}">
                <a16:creationId xmlns:a16="http://schemas.microsoft.com/office/drawing/2014/main" id="{F65749B8-F577-480E-A55D-DD365B3674BC}"/>
              </a:ext>
            </a:extLst>
          </p:cNvPr>
          <p:cNvSpPr/>
          <p:nvPr/>
        </p:nvSpPr>
        <p:spPr>
          <a:xfrm>
            <a:off x="2374231" y="4152309"/>
            <a:ext cx="6657592" cy="1200329"/>
          </a:xfrm>
          <a:prstGeom prst="rect">
            <a:avLst/>
          </a:prstGeom>
        </p:spPr>
        <p:txBody>
          <a:bodyPr wrap="square">
            <a:spAutoFit/>
          </a:bodyPr>
          <a:lstStyle/>
          <a:p>
            <a:r>
              <a:rPr lang="en-US" altLang="zh-CN" dirty="0"/>
              <a:t>Not merely duplicating the physical characteristics of the factory (Q39), but also duplicating the skills(40) that the original employees had. Reliance on a template like this offers the huge advantage of built-in consistency. </a:t>
            </a:r>
            <a:endParaRPr lang="zh-CN" altLang="en-US" dirty="0"/>
          </a:p>
        </p:txBody>
      </p:sp>
      <p:sp>
        <p:nvSpPr>
          <p:cNvPr id="7" name="标题 1">
            <a:extLst>
              <a:ext uri="{FF2B5EF4-FFF2-40B4-BE49-F238E27FC236}">
                <a16:creationId xmlns:a16="http://schemas.microsoft.com/office/drawing/2014/main" id="{B85BBDB2-A8F1-C14C-A98E-EB62E68731E5}"/>
              </a:ext>
            </a:extLst>
          </p:cNvPr>
          <p:cNvSpPr txBox="1">
            <a:spLocks/>
          </p:cNvSpPr>
          <p:nvPr/>
        </p:nvSpPr>
        <p:spPr>
          <a:xfrm>
            <a:off x="2694710" y="10709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8-3-4</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pic>
        <p:nvPicPr>
          <p:cNvPr id="8" name="834 9110">
            <a:hlinkClick r:id="" action="ppaction://media"/>
            <a:extLst>
              <a:ext uri="{FF2B5EF4-FFF2-40B4-BE49-F238E27FC236}">
                <a16:creationId xmlns:a16="http://schemas.microsoft.com/office/drawing/2014/main" id="{AA8BE8A4-334A-AA46-9571-180A1C4234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47606" y="107092"/>
            <a:ext cx="535236" cy="535236"/>
          </a:xfrm>
          <a:prstGeom prst="rect">
            <a:avLst/>
          </a:prstGeom>
        </p:spPr>
      </p:pic>
    </p:spTree>
    <p:extLst>
      <p:ext uri="{BB962C8B-B14F-4D97-AF65-F5344CB8AC3E}">
        <p14:creationId xmlns:p14="http://schemas.microsoft.com/office/powerpoint/2010/main" val="703476964"/>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8"/>
                </p:tgtEl>
              </p:cMediaNode>
            </p:audio>
          </p:childTnLst>
        </p:cTn>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625437" y="10318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9-1-4</a:t>
            </a:r>
            <a:endParaRPr kumimoji="1" lang="zh-CN" altLang="en-US" sz="3600" dirty="0"/>
          </a:p>
        </p:txBody>
      </p:sp>
      <p:sp>
        <p:nvSpPr>
          <p:cNvPr id="4" name="矩形 3">
            <a:extLst>
              <a:ext uri="{FF2B5EF4-FFF2-40B4-BE49-F238E27FC236}">
                <a16:creationId xmlns:a16="http://schemas.microsoft.com/office/drawing/2014/main" id="{C2D36472-4872-244F-AC9C-D08046225C0C}"/>
              </a:ext>
            </a:extLst>
          </p:cNvPr>
          <p:cNvSpPr/>
          <p:nvPr/>
        </p:nvSpPr>
        <p:spPr>
          <a:xfrm>
            <a:off x="838200" y="1578770"/>
            <a:ext cx="9630136" cy="923330"/>
          </a:xfrm>
          <a:prstGeom prst="rect">
            <a:avLst/>
          </a:prstGeom>
        </p:spPr>
        <p:txBody>
          <a:bodyPr wrap="square">
            <a:spAutoFit/>
          </a:bodyPr>
          <a:lstStyle/>
          <a:p>
            <a:r>
              <a:rPr lang="en-US" altLang="zh-CN" b="1" dirty="0">
                <a:solidFill>
                  <a:srgbClr val="000000"/>
                </a:solidFill>
                <a:latin typeface="Helvetica" pitchFamily="2" charset="0"/>
              </a:rPr>
              <a:t>Toxins</a:t>
            </a:r>
            <a:endParaRPr lang="en-US" altLang="zh-CN" dirty="0">
              <a:solidFill>
                <a:srgbClr val="000000"/>
              </a:solidFill>
              <a:latin typeface="Helvetica" pitchFamily="2" charset="0"/>
            </a:endParaRPr>
          </a:p>
          <a:p>
            <a:r>
              <a:rPr lang="en-US" altLang="zh-CN" dirty="0">
                <a:solidFill>
                  <a:srgbClr val="000000"/>
                </a:solidFill>
                <a:latin typeface="Helvetica" pitchFamily="2" charset="0"/>
              </a:rPr>
              <a:t>Poisons from </a:t>
            </a:r>
            <a:r>
              <a:rPr lang="en-US" altLang="zh-CN" b="1" dirty="0">
                <a:solidFill>
                  <a:srgbClr val="000000"/>
                </a:solidFill>
                <a:latin typeface="Helvetica" pitchFamily="2" charset="0"/>
              </a:rPr>
              <a:t>33</a:t>
            </a:r>
            <a:r>
              <a:rPr lang="en-US" altLang="zh-CN" dirty="0">
                <a:solidFill>
                  <a:srgbClr val="000000"/>
                </a:solidFill>
                <a:latin typeface="Helvetica" pitchFamily="2" charset="0"/>
              </a:rPr>
              <a:t> ……………………………. or ………………………… are commonly consumed by whales</a:t>
            </a:r>
            <a:endParaRPr lang="en-US" altLang="zh-CN" dirty="0">
              <a:solidFill>
                <a:srgbClr val="000000"/>
              </a:solidFill>
              <a:effectLst/>
              <a:latin typeface="Helvetica" pitchFamily="2" charset="0"/>
            </a:endParaRPr>
          </a:p>
        </p:txBody>
      </p:sp>
      <p:pic>
        <p:nvPicPr>
          <p:cNvPr id="5" name="04_0217_28s.mp3" descr="04_0217_28s.mp3">
            <a:hlinkClick r:id="" action="ppaction://media"/>
            <a:extLst>
              <a:ext uri="{FF2B5EF4-FFF2-40B4-BE49-F238E27FC236}">
                <a16:creationId xmlns:a16="http://schemas.microsoft.com/office/drawing/2014/main" id="{600EF2FA-AEFA-7740-A009-4C4956E60E3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985001" y="-46831"/>
            <a:ext cx="812800" cy="812800"/>
          </a:xfrm>
          <a:prstGeom prst="rect">
            <a:avLst/>
          </a:prstGeom>
        </p:spPr>
      </p:pic>
    </p:spTree>
    <p:extLst>
      <p:ext uri="{BB962C8B-B14F-4D97-AF65-F5344CB8AC3E}">
        <p14:creationId xmlns:p14="http://schemas.microsoft.com/office/powerpoint/2010/main" val="3341922872"/>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5"/>
                </p:tgtEl>
              </p:cMediaNode>
            </p:audi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28031" fill="hold"/>
                                        <p:tgtEl>
                                          <p:spTgt spid="5"/>
                                        </p:tgtEl>
                                      </p:cBhvr>
                                    </p:cmd>
                                  </p:childTnLst>
                                </p:cTn>
                              </p:par>
                            </p:childTnLst>
                          </p:cTn>
                        </p:par>
                      </p:childTnLst>
                    </p:cTn>
                  </p:par>
                </p:childTnLst>
              </p:cTn>
              <p:nextCondLst>
                <p:cond evt="onClick" delay="0">
                  <p:tgtEl>
                    <p:spTgt spid="2"/>
                  </p:tgtEl>
                </p:cond>
              </p:nextCondLst>
            </p:seq>
          </p:childTnLst>
        </p:cTn>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C2D36472-4872-244F-AC9C-D08046225C0C}"/>
              </a:ext>
            </a:extLst>
          </p:cNvPr>
          <p:cNvSpPr/>
          <p:nvPr/>
        </p:nvSpPr>
        <p:spPr>
          <a:xfrm>
            <a:off x="838200" y="1690688"/>
            <a:ext cx="9630136" cy="923330"/>
          </a:xfrm>
          <a:prstGeom prst="rect">
            <a:avLst/>
          </a:prstGeom>
        </p:spPr>
        <p:txBody>
          <a:bodyPr wrap="square">
            <a:spAutoFit/>
          </a:bodyPr>
          <a:lstStyle/>
          <a:p>
            <a:r>
              <a:rPr lang="en-US" altLang="zh-CN" b="1" dirty="0">
                <a:solidFill>
                  <a:srgbClr val="000000"/>
                </a:solidFill>
                <a:latin typeface="Helvetica" pitchFamily="2" charset="0"/>
              </a:rPr>
              <a:t>Toxins</a:t>
            </a:r>
            <a:endParaRPr lang="en-US" altLang="zh-CN" dirty="0">
              <a:solidFill>
                <a:srgbClr val="000000"/>
              </a:solidFill>
              <a:latin typeface="Helvetica" pitchFamily="2" charset="0"/>
            </a:endParaRPr>
          </a:p>
          <a:p>
            <a:r>
              <a:rPr lang="en-US" altLang="zh-CN" dirty="0">
                <a:solidFill>
                  <a:srgbClr val="000000"/>
                </a:solidFill>
                <a:latin typeface="Helvetica" pitchFamily="2" charset="0"/>
              </a:rPr>
              <a:t>Poisons from </a:t>
            </a:r>
            <a:r>
              <a:rPr lang="en-US" altLang="zh-CN" b="1" dirty="0">
                <a:solidFill>
                  <a:srgbClr val="000000"/>
                </a:solidFill>
                <a:latin typeface="Helvetica" pitchFamily="2" charset="0"/>
              </a:rPr>
              <a:t>33</a:t>
            </a:r>
            <a:r>
              <a:rPr lang="en-US" altLang="zh-CN" dirty="0">
                <a:solidFill>
                  <a:srgbClr val="000000"/>
                </a:solidFill>
                <a:latin typeface="Helvetica" pitchFamily="2" charset="0"/>
              </a:rPr>
              <a:t> ……………………………. or ………………………… are commonly consumed by whales</a:t>
            </a:r>
            <a:endParaRPr lang="en-US" altLang="zh-CN" dirty="0">
              <a:solidFill>
                <a:srgbClr val="000000"/>
              </a:solidFill>
              <a:effectLst/>
              <a:latin typeface="Helvetica" pitchFamily="2" charset="0"/>
            </a:endParaRPr>
          </a:p>
        </p:txBody>
      </p:sp>
      <p:sp>
        <p:nvSpPr>
          <p:cNvPr id="3" name="矩形 2">
            <a:extLst>
              <a:ext uri="{FF2B5EF4-FFF2-40B4-BE49-F238E27FC236}">
                <a16:creationId xmlns:a16="http://schemas.microsoft.com/office/drawing/2014/main" id="{F931718B-F627-B34A-9E7B-D15684C9517F}"/>
              </a:ext>
            </a:extLst>
          </p:cNvPr>
          <p:cNvSpPr/>
          <p:nvPr/>
        </p:nvSpPr>
        <p:spPr>
          <a:xfrm>
            <a:off x="838201" y="3782318"/>
            <a:ext cx="9630135" cy="923330"/>
          </a:xfrm>
          <a:prstGeom prst="rect">
            <a:avLst/>
          </a:prstGeom>
        </p:spPr>
        <p:txBody>
          <a:bodyPr wrap="square">
            <a:spAutoFit/>
          </a:bodyPr>
          <a:lstStyle/>
          <a:p>
            <a:pPr algn="just"/>
            <a:r>
              <a:rPr lang="en-US" altLang="zh-CN" kern="10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Another theory is related to toxins, or poisons. These have also been found to contribute</a:t>
            </a:r>
            <a:endParaRPr lang="en-US" altLang="zh-CN" kern="100" dirty="0">
              <a:solidFill>
                <a:srgbClr val="000000"/>
              </a:solidFill>
              <a:uFill>
                <a:solidFill>
                  <a:srgbClr val="000000"/>
                </a:solidFill>
              </a:uFill>
              <a:latin typeface="DengXian" panose="02010600030101010101" pitchFamily="2" charset="-122"/>
              <a:ea typeface="DengXian" panose="02010600030101010101" pitchFamily="2" charset="-122"/>
            </a:endParaRPr>
          </a:p>
          <a:p>
            <a:pPr algn="just"/>
            <a:r>
              <a:rPr lang="en-US" altLang="zh-CN" kern="100" dirty="0">
                <a:latin typeface="Arial" panose="020B0604020202020204" pitchFamily="34" charset="0"/>
                <a:ea typeface="宋体" panose="02010600030101010101" pitchFamily="2" charset="-122"/>
              </a:rPr>
              <a:t>to the death of many marine animals. </a:t>
            </a:r>
            <a:r>
              <a:rPr lang="en-US" altLang="zh-CN" kern="100" dirty="0">
                <a:solidFill>
                  <a:srgbClr val="FF0000"/>
                </a:solidFill>
                <a:latin typeface="Arial" panose="020B0604020202020204" pitchFamily="34" charset="0"/>
                <a:ea typeface="宋体" panose="02010600030101010101" pitchFamily="2" charset="-122"/>
              </a:rPr>
              <a:t>Many toxins, as I'm sure you're aware, originate         Q33 from plants, or animals. </a:t>
            </a:r>
            <a:endParaRPr lang="en-US" altLang="zh-CN" kern="100" dirty="0">
              <a:solidFill>
                <a:srgbClr val="FF0000"/>
              </a:solidFill>
              <a:latin typeface="Times New Roman" panose="02020603050405020304" pitchFamily="18" charset="0"/>
              <a:ea typeface="宋体" panose="02010600030101010101" pitchFamily="2" charset="-122"/>
            </a:endParaRPr>
          </a:p>
        </p:txBody>
      </p:sp>
      <p:sp>
        <p:nvSpPr>
          <p:cNvPr id="6" name="标题 1">
            <a:extLst>
              <a:ext uri="{FF2B5EF4-FFF2-40B4-BE49-F238E27FC236}">
                <a16:creationId xmlns:a16="http://schemas.microsoft.com/office/drawing/2014/main" id="{1910E74F-33CC-4943-9983-C39C6B382301}"/>
              </a:ext>
            </a:extLst>
          </p:cNvPr>
          <p:cNvSpPr txBox="1">
            <a:spLocks/>
          </p:cNvSpPr>
          <p:nvPr/>
        </p:nvSpPr>
        <p:spPr>
          <a:xfrm>
            <a:off x="2625437" y="10318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9-1-4</a:t>
            </a:r>
            <a:endParaRPr kumimoji="1" lang="zh-CN" altLang="en-US" sz="3600" dirty="0"/>
          </a:p>
        </p:txBody>
      </p:sp>
      <p:pic>
        <p:nvPicPr>
          <p:cNvPr id="7" name="04_0217_28s.mp3" descr="04_0217_28s.mp3">
            <a:hlinkClick r:id="" action="ppaction://media"/>
            <a:extLst>
              <a:ext uri="{FF2B5EF4-FFF2-40B4-BE49-F238E27FC236}">
                <a16:creationId xmlns:a16="http://schemas.microsoft.com/office/drawing/2014/main" id="{8A79C265-017E-4E4A-8CDA-67FB0109996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985001" y="-46831"/>
            <a:ext cx="812800" cy="812800"/>
          </a:xfrm>
          <a:prstGeom prst="rect">
            <a:avLst/>
          </a:prstGeom>
        </p:spPr>
      </p:pic>
    </p:spTree>
    <p:extLst>
      <p:ext uri="{BB962C8B-B14F-4D97-AF65-F5344CB8AC3E}">
        <p14:creationId xmlns:p14="http://schemas.microsoft.com/office/powerpoint/2010/main" val="2581651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8031" fill="hold"/>
                                        <p:tgtEl>
                                          <p:spTgt spid="7"/>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7"/>
                </p:tgtEl>
              </p:cMediaNode>
            </p:audio>
          </p:childTnLst>
        </p:cTn>
      </p:par>
    </p:tnLst>
    <p:bldLst>
      <p:bldP spid="3" grpId="0"/>
    </p:bld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791691" y="10120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9-3-4</a:t>
            </a:r>
            <a:endParaRPr kumimoji="1" lang="zh-CN" altLang="en-US" sz="3600"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113951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dirty="0"/>
          </a:p>
          <a:p>
            <a:pPr marL="0" indent="0">
              <a:buNone/>
            </a:pPr>
            <a:r>
              <a:rPr lang="en-US" altLang="zh-CN" sz="1800" dirty="0"/>
              <a:t>To increase the light, the building has many internal mirrors and 35 ______</a:t>
            </a:r>
            <a:endParaRPr kumimoji="1" lang="zh-CN" altLang="en-US" sz="1800" dirty="0"/>
          </a:p>
        </p:txBody>
      </p:sp>
      <p:pic>
        <p:nvPicPr>
          <p:cNvPr id="5" name="12 (mp3cut.net)">
            <a:hlinkClick r:id="" action="ppaction://media"/>
            <a:extLst>
              <a:ext uri="{FF2B5EF4-FFF2-40B4-BE49-F238E27FC236}">
                <a16:creationId xmlns:a16="http://schemas.microsoft.com/office/drawing/2014/main" id="{FF2C15A4-E21D-4B06-A048-AFA8B9021DA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12268" y="43983"/>
            <a:ext cx="720000" cy="720000"/>
          </a:xfrm>
          <a:prstGeom prst="rect">
            <a:avLst/>
          </a:prstGeom>
        </p:spPr>
      </p:pic>
    </p:spTree>
    <p:extLst>
      <p:ext uri="{BB962C8B-B14F-4D97-AF65-F5344CB8AC3E}">
        <p14:creationId xmlns:p14="http://schemas.microsoft.com/office/powerpoint/2010/main" val="2310357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82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113951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dirty="0"/>
          </a:p>
          <a:p>
            <a:pPr marL="0" indent="0">
              <a:buNone/>
            </a:pPr>
            <a:r>
              <a:rPr lang="en-US" altLang="zh-CN" sz="1800" dirty="0"/>
              <a:t>To increase the light, the building has many internal </a:t>
            </a:r>
            <a:r>
              <a:rPr lang="en-US" altLang="zh-CN" sz="1800" dirty="0">
                <a:solidFill>
                  <a:srgbClr val="FF0000"/>
                </a:solidFill>
              </a:rPr>
              <a:t>mirrors and 35 ______</a:t>
            </a:r>
            <a:endParaRPr kumimoji="1" lang="zh-CN" altLang="en-US" sz="1800" dirty="0">
              <a:solidFill>
                <a:srgbClr val="FF0000"/>
              </a:solidFill>
            </a:endParaRPr>
          </a:p>
        </p:txBody>
      </p:sp>
      <p:sp>
        <p:nvSpPr>
          <p:cNvPr id="4" name="矩形 3">
            <a:extLst>
              <a:ext uri="{FF2B5EF4-FFF2-40B4-BE49-F238E27FC236}">
                <a16:creationId xmlns:a16="http://schemas.microsoft.com/office/drawing/2014/main" id="{80D8721B-0A57-4C2F-8158-B0FBED398221}"/>
              </a:ext>
            </a:extLst>
          </p:cNvPr>
          <p:cNvSpPr/>
          <p:nvPr/>
        </p:nvSpPr>
        <p:spPr>
          <a:xfrm>
            <a:off x="838200" y="3100079"/>
            <a:ext cx="10158663" cy="1200329"/>
          </a:xfrm>
          <a:prstGeom prst="rect">
            <a:avLst/>
          </a:prstGeom>
        </p:spPr>
        <p:txBody>
          <a:bodyPr wrap="square">
            <a:spAutoFit/>
          </a:bodyPr>
          <a:lstStyle/>
          <a:p>
            <a:r>
              <a:rPr lang="en-US" altLang="zh-CN" dirty="0"/>
              <a:t>Now, what is of interest to us about this project is the features which make the building energy-efficient. Sunlight floods in through the glass wall, and to </a:t>
            </a:r>
            <a:r>
              <a:rPr lang="en-US" altLang="zh-CN" dirty="0" err="1"/>
              <a:t>maximise</a:t>
            </a:r>
            <a:r>
              <a:rPr lang="en-US" altLang="zh-CN" dirty="0"/>
              <a:t> it there are lots of </a:t>
            </a:r>
            <a:r>
              <a:rPr lang="en-US" altLang="zh-CN" dirty="0">
                <a:solidFill>
                  <a:srgbClr val="FF0000"/>
                </a:solidFill>
              </a:rPr>
              <a:t>mirrors and windows </a:t>
            </a:r>
            <a:r>
              <a:rPr lang="en-US" altLang="zh-CN" dirty="0"/>
              <a:t>inside the house. That helps to spread the light around. So that’s the first thing — light is </a:t>
            </a:r>
            <a:r>
              <a:rPr lang="en-US" altLang="zh-CN" dirty="0" err="1"/>
              <a:t>utilised</a:t>
            </a:r>
            <a:r>
              <a:rPr lang="en-US" altLang="zh-CN" dirty="0"/>
              <a:t> as fully as possible.</a:t>
            </a:r>
          </a:p>
        </p:txBody>
      </p:sp>
      <p:sp>
        <p:nvSpPr>
          <p:cNvPr id="6" name="标题 1">
            <a:extLst>
              <a:ext uri="{FF2B5EF4-FFF2-40B4-BE49-F238E27FC236}">
                <a16:creationId xmlns:a16="http://schemas.microsoft.com/office/drawing/2014/main" id="{32DE9480-0996-DC49-B86A-20F1E58FFBD7}"/>
              </a:ext>
            </a:extLst>
          </p:cNvPr>
          <p:cNvSpPr txBox="1">
            <a:spLocks/>
          </p:cNvSpPr>
          <p:nvPr/>
        </p:nvSpPr>
        <p:spPr>
          <a:xfrm>
            <a:off x="2791691" y="10120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9-3-4</a:t>
            </a:r>
            <a:endParaRPr kumimoji="1" lang="zh-CN" altLang="en-US" sz="3600" dirty="0"/>
          </a:p>
        </p:txBody>
      </p:sp>
      <p:pic>
        <p:nvPicPr>
          <p:cNvPr id="7" name="12 (mp3cut.net)">
            <a:hlinkClick r:id="" action="ppaction://media"/>
            <a:extLst>
              <a:ext uri="{FF2B5EF4-FFF2-40B4-BE49-F238E27FC236}">
                <a16:creationId xmlns:a16="http://schemas.microsoft.com/office/drawing/2014/main" id="{73553E7B-D273-F54C-BE4B-8A8095EA93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12268" y="43983"/>
            <a:ext cx="720000" cy="720000"/>
          </a:xfrm>
          <a:prstGeom prst="rect">
            <a:avLst/>
          </a:prstGeom>
        </p:spPr>
      </p:pic>
    </p:spTree>
    <p:extLst>
      <p:ext uri="{BB962C8B-B14F-4D97-AF65-F5344CB8AC3E}">
        <p14:creationId xmlns:p14="http://schemas.microsoft.com/office/powerpoint/2010/main" val="3228103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682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7"/>
                </p:tgtEl>
              </p:cMediaNode>
            </p:audio>
          </p:childTnLst>
        </p:cTn>
      </p:par>
    </p:tnLst>
    <p:bldLst>
      <p:bldP spid="4" grpId="0"/>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11582" y="1825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10-2-4</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dirty="0"/>
              <a:t>businesses may need to offer hours that are </a:t>
            </a:r>
            <a:r>
              <a:rPr lang="en-US" altLang="zh-CN" b="1" dirty="0"/>
              <a:t>37.</a:t>
            </a:r>
            <a:r>
              <a:rPr lang="en-US" altLang="zh-CN" dirty="0"/>
              <a:t> _______________, or the chance to work remotely</a:t>
            </a:r>
            <a:r>
              <a:rPr lang="zh-CN" altLang="zh-CN" sz="1800" dirty="0"/>
              <a:t> </a:t>
            </a: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pic>
        <p:nvPicPr>
          <p:cNvPr id="4" name="在线媒体 1" descr="IELTS 10 Test 2 Section 4_01">
            <a:hlinkClick r:id="" action="ppaction://media"/>
            <a:extLst>
              <a:ext uri="{FF2B5EF4-FFF2-40B4-BE49-F238E27FC236}">
                <a16:creationId xmlns:a16="http://schemas.microsoft.com/office/drawing/2014/main" id="{80C99861-D7E7-EA4F-9FF7-1135E45FCB8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12458" y="-131764"/>
            <a:ext cx="812800" cy="812800"/>
          </a:xfrm>
          <a:prstGeom prst="rect">
            <a:avLst/>
          </a:prstGeom>
        </p:spPr>
      </p:pic>
    </p:spTree>
    <p:extLst>
      <p:ext uri="{BB962C8B-B14F-4D97-AF65-F5344CB8AC3E}">
        <p14:creationId xmlns:p14="http://schemas.microsoft.com/office/powerpoint/2010/main" val="2419880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9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06770726-6D87-A545-97CC-80D9E6FB19C4}"/>
              </a:ext>
            </a:extLst>
          </p:cNvPr>
          <p:cNvSpPr txBox="1">
            <a:spLocks/>
          </p:cNvSpPr>
          <p:nvPr/>
        </p:nvSpPr>
        <p:spPr>
          <a:xfrm>
            <a:off x="2777404" y="15160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200" dirty="0"/>
              <a:t>题干</a:t>
            </a:r>
            <a:r>
              <a:rPr kumimoji="1" lang="zh-CN" altLang="en-US" sz="3200" dirty="0">
                <a:solidFill>
                  <a:srgbClr val="FF0000"/>
                </a:solidFill>
              </a:rPr>
              <a:t>并</a:t>
            </a:r>
            <a:r>
              <a:rPr kumimoji="1" lang="zh-CN" altLang="en-US" sz="3200" dirty="0">
                <a:solidFill>
                  <a:srgbClr val="00B050"/>
                </a:solidFill>
              </a:rPr>
              <a:t>列</a:t>
            </a:r>
            <a:r>
              <a:rPr kumimoji="1" lang="zh-CN" altLang="en-US" sz="3200" dirty="0"/>
              <a:t>关系 </a:t>
            </a:r>
            <a:r>
              <a:rPr kumimoji="1" lang="en-US" altLang="zh-CN" sz="3200" dirty="0"/>
              <a:t>10-2-4</a:t>
            </a:r>
            <a:endParaRPr kumimoji="1" lang="zh-CN" altLang="en-US" sz="3200" dirty="0"/>
          </a:p>
        </p:txBody>
      </p:sp>
      <p:sp>
        <p:nvSpPr>
          <p:cNvPr id="5" name="内容占位符 2">
            <a:extLst>
              <a:ext uri="{FF2B5EF4-FFF2-40B4-BE49-F238E27FC236}">
                <a16:creationId xmlns:a16="http://schemas.microsoft.com/office/drawing/2014/main" id="{838507E0-5EF1-584F-94FD-2577916C1CBD}"/>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dirty="0"/>
              <a:t>businesses may need to offer </a:t>
            </a:r>
            <a:r>
              <a:rPr lang="en-US" altLang="zh-CN" sz="1800" dirty="0">
                <a:solidFill>
                  <a:srgbClr val="FF0000"/>
                </a:solidFill>
              </a:rPr>
              <a:t>hours that are </a:t>
            </a:r>
            <a:r>
              <a:rPr lang="en-US" altLang="zh-CN" sz="1800" b="1" dirty="0">
                <a:solidFill>
                  <a:srgbClr val="FF0000"/>
                </a:solidFill>
              </a:rPr>
              <a:t>37.</a:t>
            </a:r>
            <a:r>
              <a:rPr lang="en-US" altLang="zh-CN" sz="1800" dirty="0">
                <a:solidFill>
                  <a:srgbClr val="FF0000"/>
                </a:solidFill>
              </a:rPr>
              <a:t> _______________, </a:t>
            </a:r>
            <a:r>
              <a:rPr lang="en-US" altLang="zh-CN" sz="1800" dirty="0"/>
              <a:t>or </a:t>
            </a:r>
            <a:r>
              <a:rPr lang="en-US" altLang="zh-CN" sz="1800" dirty="0">
                <a:solidFill>
                  <a:srgbClr val="00B050"/>
                </a:solidFill>
              </a:rPr>
              <a:t>the chance to work remotely</a:t>
            </a:r>
            <a:r>
              <a:rPr lang="zh-CN" altLang="zh-CN" sz="1800" dirty="0">
                <a:solidFill>
                  <a:srgbClr val="00B050"/>
                </a:solidFill>
              </a:rPr>
              <a:t> </a:t>
            </a:r>
            <a:endParaRPr lang="en-US" altLang="zh-CN" sz="1800" b="1" dirty="0">
              <a:solidFill>
                <a:srgbClr val="00B050"/>
              </a:solidFill>
            </a:endParaRPr>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6" name="矩形 5">
            <a:extLst>
              <a:ext uri="{FF2B5EF4-FFF2-40B4-BE49-F238E27FC236}">
                <a16:creationId xmlns:a16="http://schemas.microsoft.com/office/drawing/2014/main" id="{16A1DD3F-C11C-BB49-8156-26A4BFDCEAB9}"/>
              </a:ext>
            </a:extLst>
          </p:cNvPr>
          <p:cNvSpPr/>
          <p:nvPr/>
        </p:nvSpPr>
        <p:spPr>
          <a:xfrm>
            <a:off x="838200" y="3196592"/>
            <a:ext cx="10158663" cy="1754326"/>
          </a:xfrm>
          <a:prstGeom prst="rect">
            <a:avLst/>
          </a:prstGeom>
        </p:spPr>
        <p:txBody>
          <a:bodyPr wrap="square">
            <a:spAutoFit/>
          </a:bodyPr>
          <a:lstStyle/>
          <a:p>
            <a:r>
              <a:rPr lang="en-US" altLang="zh-CN" dirty="0"/>
              <a:t>More and more people see work as simply one part of their lifestyle, and not the most important one, and as the workforce is shrinking in some countries, businesses are having to compete for staff instead of being able to choose among a lot of applicants. (Q37)</a:t>
            </a:r>
            <a:r>
              <a:rPr lang="en-US" altLang="zh-CN" u="sng" dirty="0">
                <a:solidFill>
                  <a:srgbClr val="FF0000"/>
                </a:solidFill>
              </a:rPr>
              <a:t>Typical examples that will attract and retain staff are traditional ones like flexible hours</a:t>
            </a:r>
            <a:r>
              <a:rPr lang="en-US" altLang="zh-CN" dirty="0"/>
              <a:t> and -</a:t>
            </a:r>
            <a:r>
              <a:rPr lang="en-US" altLang="zh-CN" dirty="0">
                <a:solidFill>
                  <a:srgbClr val="00B050"/>
                </a:solidFill>
              </a:rPr>
              <a:t>something that has been made possible by advances in technology - remote working, with people based at their home, abroad, or almost anywhere they choose. </a:t>
            </a:r>
            <a:endParaRPr lang="en-US" altLang="zh-CN" dirty="0">
              <a:solidFill>
                <a:srgbClr val="00B050"/>
              </a:solidFill>
              <a:effectLst/>
              <a:latin typeface="Arial" panose="020B0604020202020204" pitchFamily="34" charset="0"/>
            </a:endParaRPr>
          </a:p>
        </p:txBody>
      </p:sp>
      <p:pic>
        <p:nvPicPr>
          <p:cNvPr id="2" name="在线媒体 1" descr="IELTS 10 Test 2 Section 4_01">
            <a:hlinkClick r:id="" action="ppaction://media"/>
            <a:extLst>
              <a:ext uri="{FF2B5EF4-FFF2-40B4-BE49-F238E27FC236}">
                <a16:creationId xmlns:a16="http://schemas.microsoft.com/office/drawing/2014/main" id="{4597FF0A-7590-5C47-9E0B-EA021346CF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10426" y="1587"/>
            <a:ext cx="812800" cy="812800"/>
          </a:xfrm>
          <a:prstGeom prst="rect">
            <a:avLst/>
          </a:prstGeom>
        </p:spPr>
      </p:pic>
    </p:spTree>
    <p:extLst>
      <p:ext uri="{BB962C8B-B14F-4D97-AF65-F5344CB8AC3E}">
        <p14:creationId xmlns:p14="http://schemas.microsoft.com/office/powerpoint/2010/main" val="3304269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690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bldLst>
      <p:bldP spid="6" grpId="0"/>
    </p:bld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94709" y="15160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10-3-4</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dirty="0"/>
              <a:t>Promotion Focus: People think about an ideal version of themselves, their </a:t>
            </a:r>
            <a:r>
              <a:rPr lang="en-US" altLang="zh-CN" b="1" dirty="0"/>
              <a:t>35. _______________</a:t>
            </a:r>
            <a:r>
              <a:rPr lang="en-US" altLang="zh-CN" dirty="0"/>
              <a:t> and their gains.</a:t>
            </a:r>
            <a:endParaRPr lang="zh-CN" altLang="zh-CN" sz="1800" dirty="0"/>
          </a:p>
          <a:p>
            <a:pPr marL="0" indent="0">
              <a:buFont typeface="Arial" panose="020B0604020202020204" pitchFamily="34" charset="0"/>
              <a:buNone/>
            </a:pPr>
            <a:endParaRPr kumimoji="1" lang="zh-CN" altLang="en-US" sz="1800" dirty="0"/>
          </a:p>
        </p:txBody>
      </p:sp>
      <p:pic>
        <p:nvPicPr>
          <p:cNvPr id="4" name="在线媒体 1" descr="IELTS 10 Test 3 Section 4_01">
            <a:hlinkClick r:id="" action="ppaction://media"/>
            <a:extLst>
              <a:ext uri="{FF2B5EF4-FFF2-40B4-BE49-F238E27FC236}">
                <a16:creationId xmlns:a16="http://schemas.microsoft.com/office/drawing/2014/main" id="{70BD88E9-6956-A745-B247-5D1FEF1C8C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95586" y="1587"/>
            <a:ext cx="812800" cy="812800"/>
          </a:xfrm>
          <a:prstGeom prst="rect">
            <a:avLst/>
          </a:prstGeom>
        </p:spPr>
      </p:pic>
    </p:spTree>
    <p:extLst>
      <p:ext uri="{BB962C8B-B14F-4D97-AF65-F5344CB8AC3E}">
        <p14:creationId xmlns:p14="http://schemas.microsoft.com/office/powerpoint/2010/main" val="941615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7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a:extLst>
              <a:ext uri="{FF2B5EF4-FFF2-40B4-BE49-F238E27FC236}">
                <a16:creationId xmlns:a16="http://schemas.microsoft.com/office/drawing/2014/main" id="{838507E0-5EF1-584F-94FD-2577916C1CBD}"/>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dirty="0"/>
              <a:t>Promotion Focus: People think about an ideal version of themselves, </a:t>
            </a:r>
            <a:r>
              <a:rPr lang="en-US" altLang="zh-CN" sz="1800" dirty="0">
                <a:solidFill>
                  <a:srgbClr val="FF0000"/>
                </a:solidFill>
              </a:rPr>
              <a:t>their </a:t>
            </a:r>
            <a:r>
              <a:rPr lang="en-US" altLang="zh-CN" sz="1800" b="1" dirty="0">
                <a:solidFill>
                  <a:srgbClr val="FF0000"/>
                </a:solidFill>
              </a:rPr>
              <a:t>35. _______________</a:t>
            </a:r>
            <a:r>
              <a:rPr lang="en-US" altLang="zh-CN" sz="1800" dirty="0"/>
              <a:t> and </a:t>
            </a:r>
            <a:r>
              <a:rPr lang="en-US" altLang="zh-CN" sz="1800" dirty="0">
                <a:solidFill>
                  <a:srgbClr val="00B050"/>
                </a:solidFill>
              </a:rPr>
              <a:t>their gains.</a:t>
            </a:r>
            <a:endParaRPr lang="zh-CN" altLang="zh-CN" sz="1800" dirty="0">
              <a:solidFill>
                <a:srgbClr val="00B050"/>
              </a:solidFill>
            </a:endParaRPr>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6" name="矩形 5">
            <a:extLst>
              <a:ext uri="{FF2B5EF4-FFF2-40B4-BE49-F238E27FC236}">
                <a16:creationId xmlns:a16="http://schemas.microsoft.com/office/drawing/2014/main" id="{16A1DD3F-C11C-BB49-8156-26A4BFDCEAB9}"/>
              </a:ext>
            </a:extLst>
          </p:cNvPr>
          <p:cNvSpPr/>
          <p:nvPr/>
        </p:nvSpPr>
        <p:spPr>
          <a:xfrm>
            <a:off x="838200" y="3196592"/>
            <a:ext cx="10158663" cy="1200329"/>
          </a:xfrm>
          <a:prstGeom prst="rect">
            <a:avLst/>
          </a:prstGeom>
        </p:spPr>
        <p:txBody>
          <a:bodyPr wrap="square">
            <a:spAutoFit/>
          </a:bodyPr>
          <a:lstStyle/>
          <a:p>
            <a:r>
              <a:rPr lang="en-US" altLang="zh-CN" dirty="0"/>
              <a:t>Research has shown that the goals we are focusing on at a given time affect the way we think. For example, (Q35)</a:t>
            </a:r>
            <a:r>
              <a:rPr lang="en-US" altLang="zh-CN" u="sng" dirty="0"/>
              <a:t>when focusing on promotion goals, people consider their ideal self. </a:t>
            </a:r>
            <a:r>
              <a:rPr lang="en-US" altLang="zh-CN" u="sng" dirty="0">
                <a:solidFill>
                  <a:srgbClr val="FF0000"/>
                </a:solidFill>
              </a:rPr>
              <a:t>their aspirations </a:t>
            </a:r>
            <a:r>
              <a:rPr lang="en-US" altLang="zh-CN" u="sng" dirty="0"/>
              <a:t>and </a:t>
            </a:r>
            <a:r>
              <a:rPr lang="en-US" altLang="zh-CN" u="sng" dirty="0">
                <a:solidFill>
                  <a:srgbClr val="00B050"/>
                </a:solidFill>
              </a:rPr>
              <a:t>gains</a:t>
            </a:r>
            <a:r>
              <a:rPr lang="en-US" altLang="zh-CN" u="sng" dirty="0"/>
              <a:t>.</a:t>
            </a:r>
            <a:r>
              <a:rPr lang="en-US" altLang="zh-CN" dirty="0"/>
              <a:t> They don’t think about what they can lose, so they think in a happier mode. They feel more inspired to change. </a:t>
            </a:r>
            <a:endParaRPr lang="en-US" altLang="zh-CN" dirty="0">
              <a:solidFill>
                <a:srgbClr val="00B050"/>
              </a:solidFill>
              <a:effectLst/>
              <a:latin typeface="Arial" panose="020B0604020202020204" pitchFamily="34" charset="0"/>
            </a:endParaRPr>
          </a:p>
        </p:txBody>
      </p:sp>
      <p:sp>
        <p:nvSpPr>
          <p:cNvPr id="7" name="标题 1">
            <a:extLst>
              <a:ext uri="{FF2B5EF4-FFF2-40B4-BE49-F238E27FC236}">
                <a16:creationId xmlns:a16="http://schemas.microsoft.com/office/drawing/2014/main" id="{8917B98E-95CD-A740-B784-F14593F6A739}"/>
              </a:ext>
            </a:extLst>
          </p:cNvPr>
          <p:cNvSpPr txBox="1">
            <a:spLocks/>
          </p:cNvSpPr>
          <p:nvPr/>
        </p:nvSpPr>
        <p:spPr>
          <a:xfrm>
            <a:off x="2694709" y="15160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10-3-4</a:t>
            </a:r>
            <a:endParaRPr kumimoji="1" lang="zh-CN" altLang="en-US" sz="3600" dirty="0"/>
          </a:p>
        </p:txBody>
      </p:sp>
      <p:pic>
        <p:nvPicPr>
          <p:cNvPr id="8" name="在线媒体 1" descr="IELTS 10 Test 3 Section 4_01">
            <a:hlinkClick r:id="" action="ppaction://media"/>
            <a:extLst>
              <a:ext uri="{FF2B5EF4-FFF2-40B4-BE49-F238E27FC236}">
                <a16:creationId xmlns:a16="http://schemas.microsoft.com/office/drawing/2014/main" id="{8AE69A9F-E1AD-7442-82CB-E28E1A87A44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95586" y="1587"/>
            <a:ext cx="812800" cy="812800"/>
          </a:xfrm>
          <a:prstGeom prst="rect">
            <a:avLst/>
          </a:prstGeom>
        </p:spPr>
      </p:pic>
    </p:spTree>
    <p:extLst>
      <p:ext uri="{BB962C8B-B14F-4D97-AF65-F5344CB8AC3E}">
        <p14:creationId xmlns:p14="http://schemas.microsoft.com/office/powerpoint/2010/main" val="3413198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976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8"/>
                </p:tgtEl>
              </p:cMediaNode>
            </p:audio>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6D445B-2E9D-634F-AE31-F9D73C7B696E}"/>
              </a:ext>
            </a:extLst>
          </p:cNvPr>
          <p:cNvSpPr txBox="1">
            <a:spLocks/>
          </p:cNvSpPr>
          <p:nvPr/>
        </p:nvSpPr>
        <p:spPr>
          <a:xfrm>
            <a:off x="2639290" y="6072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8-4-1</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矩形 2">
            <a:extLst>
              <a:ext uri="{FF2B5EF4-FFF2-40B4-BE49-F238E27FC236}">
                <a16:creationId xmlns:a16="http://schemas.microsoft.com/office/drawing/2014/main" id="{4146AE70-FC79-C241-A733-D259DDADED6D}"/>
              </a:ext>
            </a:extLst>
          </p:cNvPr>
          <p:cNvSpPr/>
          <p:nvPr/>
        </p:nvSpPr>
        <p:spPr>
          <a:xfrm>
            <a:off x="838200" y="1690688"/>
            <a:ext cx="9836426" cy="461665"/>
          </a:xfrm>
          <a:prstGeom prst="rect">
            <a:avLst/>
          </a:prstGeom>
        </p:spPr>
        <p:txBody>
          <a:bodyPr wrap="square">
            <a:spAutoFit/>
          </a:bodyPr>
          <a:lstStyle/>
          <a:p>
            <a:r>
              <a:rPr lang="en-US" altLang="zh-CN" sz="2400" kern="100" dirty="0">
                <a:latin typeface="Arial" panose="020B0604020202020204" pitchFamily="34" charset="0"/>
                <a:ea typeface="DengXian" panose="02010600030101010101" pitchFamily="2" charset="-122"/>
              </a:rPr>
              <a:t>Dress: a white shirt and 5..................... trousers (not supplied)</a:t>
            </a:r>
            <a:r>
              <a:rPr lang="zh-CN" altLang="zh-CN" sz="2400" dirty="0"/>
              <a:t> </a:t>
            </a:r>
            <a:endParaRPr lang="zh-CN" altLang="en-US" sz="2400" dirty="0"/>
          </a:p>
        </p:txBody>
      </p:sp>
      <p:sp>
        <p:nvSpPr>
          <p:cNvPr id="4" name="矩形 3">
            <a:extLst>
              <a:ext uri="{FF2B5EF4-FFF2-40B4-BE49-F238E27FC236}">
                <a16:creationId xmlns:a16="http://schemas.microsoft.com/office/drawing/2014/main" id="{ABAD38E3-249A-694E-AF4B-C89A7C2A7CBE}"/>
              </a:ext>
            </a:extLst>
          </p:cNvPr>
          <p:cNvSpPr/>
          <p:nvPr/>
        </p:nvSpPr>
        <p:spPr>
          <a:xfrm>
            <a:off x="838200" y="3782318"/>
            <a:ext cx="10277061" cy="923330"/>
          </a:xfrm>
          <a:prstGeom prst="rect">
            <a:avLst/>
          </a:prstGeom>
        </p:spPr>
        <p:txBody>
          <a:bodyPr wrap="square">
            <a:spAutoFit/>
          </a:bodyPr>
          <a:lstStyle/>
          <a:p>
            <a:r>
              <a:rPr lang="en-US" altLang="zh-CN" kern="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MAN:          Erm, is there a uniform? What about clothes? </a:t>
            </a:r>
            <a:endParaRPr lang="zh-CN" altLang="zh-CN" kern="100" dirty="0">
              <a:solidFill>
                <a:srgbClr val="000000"/>
              </a:solidFill>
              <a:uFill>
                <a:solidFill>
                  <a:srgbClr val="000000"/>
                </a:solidFill>
              </a:uFill>
              <a:latin typeface="DengXian" panose="02010600030101010101" pitchFamily="2" charset="-122"/>
              <a:ea typeface="DengXian" panose="02010600030101010101" pitchFamily="2" charset="-122"/>
              <a:cs typeface="DengXian" panose="02010600030101010101" pitchFamily="2" charset="-122"/>
            </a:endParaRPr>
          </a:p>
          <a:p>
            <a:r>
              <a:rPr lang="en-US" altLang="zh-CN" dirty="0">
                <a:solidFill>
                  <a:srgbClr val="000000"/>
                </a:solidFill>
                <a:latin typeface="Arial" panose="020B0604020202020204" pitchFamily="34" charset="0"/>
                <a:ea typeface="DengXian" panose="02010600030101010101" pitchFamily="2" charset="-122"/>
                <a:cs typeface="DengXian" panose="02010600030101010101" pitchFamily="2" charset="-122"/>
              </a:rPr>
              <a:t>WOMAN:       Yes, I forgot to mention that. You need to wear a white shirt, just a plain one, and </a:t>
            </a:r>
            <a:r>
              <a:rPr lang="zh-TW" altLang="zh-CN" dirty="0">
                <a:solidFill>
                  <a:srgbClr val="000000"/>
                </a:solidFill>
                <a:uFill>
                  <a:solidFill>
                    <a:srgbClr val="000000"/>
                  </a:solidFill>
                </a:uFill>
                <a:ea typeface="Arial" panose="020B0604020202020204" pitchFamily="34" charset="0"/>
                <a:cs typeface="DengXian" panose="02010600030101010101" pitchFamily="2" charset="-122"/>
              </a:rPr>
              <a:t>dark(</a:t>
            </a:r>
            <a:r>
              <a:rPr lang="en-US" altLang="zh-CN" dirty="0">
                <a:solidFill>
                  <a:srgbClr val="000000"/>
                </a:solidFill>
                <a:latin typeface="Arial" panose="020B0604020202020204" pitchFamily="34" charset="0"/>
                <a:ea typeface="DengXian" panose="02010600030101010101" pitchFamily="2" charset="-122"/>
                <a:cs typeface="DengXian" panose="02010600030101010101" pitchFamily="2" charset="-122"/>
              </a:rPr>
              <a:t>Q5) trousers. You know, not green or anything like that. And we don't supply those. </a:t>
            </a:r>
            <a:endParaRPr lang="zh-CN" altLang="en-US" dirty="0"/>
          </a:p>
        </p:txBody>
      </p:sp>
      <p:pic>
        <p:nvPicPr>
          <p:cNvPr id="5" name="Test 4 Section1.mp3" descr="Test 4 Section1.mp3">
            <a:hlinkClick r:id="" action="ppaction://media"/>
            <a:extLst>
              <a:ext uri="{FF2B5EF4-FFF2-40B4-BE49-F238E27FC236}">
                <a16:creationId xmlns:a16="http://schemas.microsoft.com/office/drawing/2014/main" id="{6791405D-15C9-2E4A-A1C0-80FE37237C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84290" y="-26951"/>
            <a:ext cx="812800" cy="812800"/>
          </a:xfrm>
          <a:prstGeom prst="rect">
            <a:avLst/>
          </a:prstGeom>
        </p:spPr>
      </p:pic>
    </p:spTree>
    <p:extLst>
      <p:ext uri="{BB962C8B-B14F-4D97-AF65-F5344CB8AC3E}">
        <p14:creationId xmlns:p14="http://schemas.microsoft.com/office/powerpoint/2010/main" val="1630068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9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77836" y="6279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7" name="矩形 6">
            <a:extLst>
              <a:ext uri="{FF2B5EF4-FFF2-40B4-BE49-F238E27FC236}">
                <a16:creationId xmlns:a16="http://schemas.microsoft.com/office/drawing/2014/main" id="{057FC67F-83A9-9743-9E2C-EFD1D0DC6C9B}"/>
              </a:ext>
            </a:extLst>
          </p:cNvPr>
          <p:cNvSpPr/>
          <p:nvPr/>
        </p:nvSpPr>
        <p:spPr>
          <a:xfrm>
            <a:off x="6510570" y="154328"/>
            <a:ext cx="7549661" cy="1200329"/>
          </a:xfrm>
          <a:prstGeom prst="rect">
            <a:avLst/>
          </a:prstGeom>
        </p:spPr>
        <p:txBody>
          <a:bodyPr wrap="square">
            <a:spAutoFit/>
          </a:bodyPr>
          <a:lstStyle/>
          <a:p>
            <a:r>
              <a:rPr lang="zh-CN" altLang="en-US" dirty="0"/>
              <a:t>11-</a:t>
            </a:r>
            <a:r>
              <a:rPr lang="en-US" altLang="zh-CN" dirty="0"/>
              <a:t>1-38</a:t>
            </a:r>
          </a:p>
          <a:p>
            <a:endParaRPr lang="en-US" altLang="zh-CN" dirty="0"/>
          </a:p>
          <a:p>
            <a:endParaRPr lang="zh-CN" altLang="en-US" dirty="0"/>
          </a:p>
          <a:p>
            <a:endParaRPr lang="zh-CN" altLang="en-US" dirty="0"/>
          </a:p>
        </p:txBody>
      </p:sp>
      <p:sp>
        <p:nvSpPr>
          <p:cNvPr id="8" name="矩形 7">
            <a:extLst>
              <a:ext uri="{FF2B5EF4-FFF2-40B4-BE49-F238E27FC236}">
                <a16:creationId xmlns:a16="http://schemas.microsoft.com/office/drawing/2014/main" id="{81D1D2EC-D551-2D45-80D1-087311334EA8}"/>
              </a:ext>
            </a:extLst>
          </p:cNvPr>
          <p:cNvSpPr/>
          <p:nvPr/>
        </p:nvSpPr>
        <p:spPr>
          <a:xfrm>
            <a:off x="1184030" y="2348747"/>
            <a:ext cx="7069015" cy="707886"/>
          </a:xfrm>
          <a:prstGeom prst="rect">
            <a:avLst/>
          </a:prstGeom>
        </p:spPr>
        <p:txBody>
          <a:bodyPr wrap="square">
            <a:spAutoFit/>
          </a:bodyPr>
          <a:lstStyle/>
          <a:p>
            <a:r>
              <a:rPr lang="en-US" altLang="zh-CN" sz="2000" dirty="0">
                <a:latin typeface="Times New Roman" panose="02020603050405020304" pitchFamily="18" charset="0"/>
                <a:cs typeface="Times New Roman" panose="02020603050405020304" pitchFamily="18" charset="0"/>
              </a:rPr>
              <a:t>Aim: to assess 20,000 species and make a distribution 38 ________ for each one </a:t>
            </a:r>
            <a:endParaRPr lang="zh-CN" altLang="en-US" sz="2000" dirty="0">
              <a:latin typeface="Times New Roman" panose="02020603050405020304" pitchFamily="18" charset="0"/>
              <a:cs typeface="Times New Roman" panose="02020603050405020304" pitchFamily="18" charset="0"/>
            </a:endParaRPr>
          </a:p>
        </p:txBody>
      </p:sp>
      <p:pic>
        <p:nvPicPr>
          <p:cNvPr id="5" name="IELTS11_Test1_Section4.mp3" descr="IELTS11_Test1_Section4.mp3">
            <a:hlinkClick r:id="" action="ppaction://media"/>
            <a:extLst>
              <a:ext uri="{FF2B5EF4-FFF2-40B4-BE49-F238E27FC236}">
                <a16:creationId xmlns:a16="http://schemas.microsoft.com/office/drawing/2014/main" id="{B68BC840-CD99-BF42-9C37-DC5F4CC01C9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46645" y="-58308"/>
            <a:ext cx="812800" cy="812800"/>
          </a:xfrm>
          <a:prstGeom prst="rect">
            <a:avLst/>
          </a:prstGeom>
        </p:spPr>
      </p:pic>
    </p:spTree>
    <p:extLst>
      <p:ext uri="{BB962C8B-B14F-4D97-AF65-F5344CB8AC3E}">
        <p14:creationId xmlns:p14="http://schemas.microsoft.com/office/powerpoint/2010/main" val="3838824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4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6" name="矩形 5">
            <a:extLst>
              <a:ext uri="{FF2B5EF4-FFF2-40B4-BE49-F238E27FC236}">
                <a16:creationId xmlns:a16="http://schemas.microsoft.com/office/drawing/2014/main" id="{DFCA12D3-8221-F846-9612-BA10BC02F55C}"/>
              </a:ext>
            </a:extLst>
          </p:cNvPr>
          <p:cNvSpPr/>
          <p:nvPr/>
        </p:nvSpPr>
        <p:spPr>
          <a:xfrm>
            <a:off x="1594338" y="4090406"/>
            <a:ext cx="6096000" cy="369332"/>
          </a:xfrm>
          <a:prstGeom prst="rect">
            <a:avLst/>
          </a:prstGeom>
        </p:spPr>
        <p:txBody>
          <a:bodyPr>
            <a:spAutoFit/>
          </a:bodyPr>
          <a:lstStyle/>
          <a:p>
            <a:endParaRPr lang="zh-CN" altLang="en-US" dirty="0">
              <a:solidFill>
                <a:srgbClr val="FF0000"/>
              </a:solidFill>
            </a:endParaRPr>
          </a:p>
        </p:txBody>
      </p:sp>
      <p:sp>
        <p:nvSpPr>
          <p:cNvPr id="4" name="矩形 3">
            <a:extLst>
              <a:ext uri="{FF2B5EF4-FFF2-40B4-BE49-F238E27FC236}">
                <a16:creationId xmlns:a16="http://schemas.microsoft.com/office/drawing/2014/main" id="{B9184BB0-6969-D14F-B592-CC3C18155791}"/>
              </a:ext>
            </a:extLst>
          </p:cNvPr>
          <p:cNvSpPr/>
          <p:nvPr/>
        </p:nvSpPr>
        <p:spPr>
          <a:xfrm>
            <a:off x="1834661" y="4133010"/>
            <a:ext cx="6096000" cy="1015663"/>
          </a:xfrm>
          <a:prstGeom prst="rect">
            <a:avLst/>
          </a:prstGeom>
        </p:spPr>
        <p:txBody>
          <a:bodyPr>
            <a:spAutoFit/>
          </a:bodyPr>
          <a:lstStyle/>
          <a:p>
            <a:r>
              <a:rPr lang="en-US" altLang="zh-CN" sz="2000" dirty="0">
                <a:solidFill>
                  <a:srgbClr val="FF0000"/>
                </a:solidFill>
                <a:latin typeface="Times New Roman" panose="02020603050405020304" pitchFamily="18" charset="0"/>
                <a:cs typeface="Times New Roman" panose="02020603050405020304" pitchFamily="18" charset="0"/>
              </a:rPr>
              <a:t>(Q38)</a:t>
            </a:r>
            <a:r>
              <a:rPr lang="en-US" altLang="zh-CN" sz="2000" u="sng" dirty="0">
                <a:solidFill>
                  <a:srgbClr val="FF0000"/>
                </a:solidFill>
                <a:latin typeface="Times New Roman" panose="02020603050405020304" pitchFamily="18" charset="0"/>
                <a:cs typeface="Times New Roman" panose="02020603050405020304" pitchFamily="18" charset="0"/>
              </a:rPr>
              <a:t>For each one they assess, they use the data they collect on that species to produce a map showing its distribution</a:t>
            </a:r>
            <a:r>
              <a:rPr lang="en-US" altLang="zh-CN" sz="2000" dirty="0">
                <a:solidFill>
                  <a:srgbClr val="FF0000"/>
                </a:solidFill>
                <a:latin typeface="Times New Roman" panose="02020603050405020304" pitchFamily="18" charset="0"/>
                <a:cs typeface="Times New Roman" panose="02020603050405020304" pitchFamily="18" charset="0"/>
              </a:rPr>
              <a:t>.</a:t>
            </a:r>
            <a:r>
              <a:rPr lang="zh-CN" altLang="zh-CN" sz="2000" dirty="0">
                <a:solidFill>
                  <a:srgbClr val="FF0000"/>
                </a:solidFill>
                <a:latin typeface="Times New Roman" panose="02020603050405020304" pitchFamily="18" charset="0"/>
                <a:cs typeface="Times New Roman" panose="02020603050405020304" pitchFamily="18" charset="0"/>
              </a:rPr>
              <a:t> </a:t>
            </a:r>
            <a:endParaRPr lang="zh-CN" altLang="en-US" sz="2000" dirty="0">
              <a:solidFill>
                <a:srgbClr val="FF0000"/>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81D1D2EC-D551-2D45-80D1-087311334EA8}"/>
              </a:ext>
            </a:extLst>
          </p:cNvPr>
          <p:cNvSpPr/>
          <p:nvPr/>
        </p:nvSpPr>
        <p:spPr>
          <a:xfrm>
            <a:off x="1184030" y="2348747"/>
            <a:ext cx="7069015" cy="707886"/>
          </a:xfrm>
          <a:prstGeom prst="rect">
            <a:avLst/>
          </a:prstGeom>
        </p:spPr>
        <p:txBody>
          <a:bodyPr wrap="square">
            <a:spAutoFit/>
          </a:bodyPr>
          <a:lstStyle/>
          <a:p>
            <a:r>
              <a:rPr lang="en-US" altLang="zh-CN" sz="2000" dirty="0">
                <a:latin typeface="Times New Roman" panose="02020603050405020304" pitchFamily="18" charset="0"/>
                <a:cs typeface="Times New Roman" panose="02020603050405020304" pitchFamily="18" charset="0"/>
              </a:rPr>
              <a:t>Aim: to assess 20,000 species and make a distribution 38 </a:t>
            </a:r>
            <a:r>
              <a:rPr lang="en-US" altLang="zh-CN" sz="2000" u="sng" dirty="0">
                <a:solidFill>
                  <a:srgbClr val="FF0000"/>
                </a:solidFill>
                <a:latin typeface="Times New Roman" panose="02020603050405020304" pitchFamily="18" charset="0"/>
                <a:cs typeface="Times New Roman" panose="02020603050405020304" pitchFamily="18" charset="0"/>
              </a:rPr>
              <a:t>___map </a:t>
            </a:r>
            <a:r>
              <a:rPr lang="en-US" altLang="zh-CN" sz="2000" dirty="0">
                <a:latin typeface="Times New Roman" panose="02020603050405020304" pitchFamily="18" charset="0"/>
                <a:cs typeface="Times New Roman" panose="02020603050405020304" pitchFamily="18" charset="0"/>
              </a:rPr>
              <a:t>for each one </a:t>
            </a:r>
            <a:endParaRPr lang="zh-CN" altLang="en-US" sz="2000" dirty="0">
              <a:latin typeface="Times New Roman" panose="02020603050405020304" pitchFamily="18" charset="0"/>
              <a:cs typeface="Times New Roman" panose="02020603050405020304" pitchFamily="18" charset="0"/>
            </a:endParaRPr>
          </a:p>
        </p:txBody>
      </p:sp>
      <p:sp>
        <p:nvSpPr>
          <p:cNvPr id="9" name="标题 1">
            <a:extLst>
              <a:ext uri="{FF2B5EF4-FFF2-40B4-BE49-F238E27FC236}">
                <a16:creationId xmlns:a16="http://schemas.microsoft.com/office/drawing/2014/main" id="{00BC44D3-D53F-E048-81A8-DCC60241DD3F}"/>
              </a:ext>
            </a:extLst>
          </p:cNvPr>
          <p:cNvSpPr txBox="1">
            <a:spLocks/>
          </p:cNvSpPr>
          <p:nvPr/>
        </p:nvSpPr>
        <p:spPr>
          <a:xfrm>
            <a:off x="2777836" y="6279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p>
        </p:txBody>
      </p:sp>
      <p:sp>
        <p:nvSpPr>
          <p:cNvPr id="10" name="矩形 9">
            <a:extLst>
              <a:ext uri="{FF2B5EF4-FFF2-40B4-BE49-F238E27FC236}">
                <a16:creationId xmlns:a16="http://schemas.microsoft.com/office/drawing/2014/main" id="{26A56233-EB16-C24C-816C-ED384D06F6F6}"/>
              </a:ext>
            </a:extLst>
          </p:cNvPr>
          <p:cNvSpPr/>
          <p:nvPr/>
        </p:nvSpPr>
        <p:spPr>
          <a:xfrm>
            <a:off x="6510570" y="154328"/>
            <a:ext cx="7549661" cy="1200329"/>
          </a:xfrm>
          <a:prstGeom prst="rect">
            <a:avLst/>
          </a:prstGeom>
        </p:spPr>
        <p:txBody>
          <a:bodyPr wrap="square">
            <a:spAutoFit/>
          </a:bodyPr>
          <a:lstStyle/>
          <a:p>
            <a:r>
              <a:rPr lang="zh-CN" altLang="en-US" dirty="0"/>
              <a:t>11-</a:t>
            </a:r>
            <a:r>
              <a:rPr lang="en-US" altLang="zh-CN" dirty="0"/>
              <a:t>1-38</a:t>
            </a:r>
          </a:p>
          <a:p>
            <a:endParaRPr lang="en-US" altLang="zh-CN" dirty="0"/>
          </a:p>
          <a:p>
            <a:endParaRPr lang="zh-CN" altLang="en-US" dirty="0"/>
          </a:p>
          <a:p>
            <a:endParaRPr lang="zh-CN" altLang="en-US" dirty="0"/>
          </a:p>
        </p:txBody>
      </p:sp>
      <p:pic>
        <p:nvPicPr>
          <p:cNvPr id="11" name="IELTS11_Test1_Section4.mp3" descr="IELTS11_Test1_Section4.mp3">
            <a:hlinkClick r:id="" action="ppaction://media"/>
            <a:extLst>
              <a:ext uri="{FF2B5EF4-FFF2-40B4-BE49-F238E27FC236}">
                <a16:creationId xmlns:a16="http://schemas.microsoft.com/office/drawing/2014/main" id="{ED487814-13ED-2541-BC7A-821A57FD13D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46645" y="-58308"/>
            <a:ext cx="812800" cy="812800"/>
          </a:xfrm>
          <a:prstGeom prst="rect">
            <a:avLst/>
          </a:prstGeom>
        </p:spPr>
      </p:pic>
    </p:spTree>
    <p:extLst>
      <p:ext uri="{BB962C8B-B14F-4D97-AF65-F5344CB8AC3E}">
        <p14:creationId xmlns:p14="http://schemas.microsoft.com/office/powerpoint/2010/main" val="4040182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8746"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11"/>
                </p:tgtEl>
              </p:cMediaNode>
            </p:audio>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50127" y="11858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11-2-4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2000" dirty="0">
                <a:latin typeface="Times New Roman" panose="02020603050405020304" pitchFamily="18" charset="0"/>
                <a:cs typeface="Times New Roman" panose="02020603050405020304" pitchFamily="18" charset="0"/>
              </a:rPr>
              <a:t>The designer of a public building may need to consider the building's </a:t>
            </a:r>
          </a:p>
          <a:p>
            <a:pPr marL="0" indent="0">
              <a:buNone/>
            </a:pP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   function </a:t>
            </a:r>
          </a:p>
          <a:p>
            <a:pPr marL="0" indent="0">
              <a:buNone/>
            </a:pP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   physical and 31 ________ context </a:t>
            </a:r>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pic>
        <p:nvPicPr>
          <p:cNvPr id="4" name="11-2-4-3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35109" y="0"/>
            <a:ext cx="812800" cy="812800"/>
          </a:xfrm>
          <a:prstGeom prst="rect">
            <a:avLst/>
          </a:prstGeom>
        </p:spPr>
      </p:pic>
    </p:spTree>
    <p:extLst>
      <p:ext uri="{BB962C8B-B14F-4D97-AF65-F5344CB8AC3E}">
        <p14:creationId xmlns:p14="http://schemas.microsoft.com/office/powerpoint/2010/main" val="16496900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4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a:extLst>
              <a:ext uri="{FF2B5EF4-FFF2-40B4-BE49-F238E27FC236}">
                <a16:creationId xmlns:a16="http://schemas.microsoft.com/office/drawing/2014/main" id="{838507E0-5EF1-584F-94FD-2577916C1CBD}"/>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The designer of a public building may need to consider the building's </a:t>
            </a:r>
          </a:p>
          <a:p>
            <a:pPr marL="0" indent="0">
              <a:buNone/>
            </a:pPr>
            <a:r>
              <a:rPr lang="zh-CN" altLang="en-US" sz="1800" b="1" dirty="0"/>
              <a:t>　　</a:t>
            </a:r>
            <a:r>
              <a:rPr lang="en-US" altLang="zh-CN" sz="1800" b="1" dirty="0"/>
              <a:t>·   function </a:t>
            </a:r>
          </a:p>
          <a:p>
            <a:pPr marL="0" indent="0">
              <a:buNone/>
            </a:pPr>
            <a:r>
              <a:rPr lang="zh-CN" altLang="en-US" sz="1800" b="1" dirty="0"/>
              <a:t>　　</a:t>
            </a:r>
            <a:r>
              <a:rPr lang="en-US" altLang="zh-CN" sz="1800" b="1" dirty="0"/>
              <a:t>·   physical and 31 ________ context </a:t>
            </a:r>
            <a:endParaRPr lang="zh-CN" altLang="zh-CN" sz="1800" dirty="0"/>
          </a:p>
          <a:p>
            <a:pPr marL="0" indent="0">
              <a:buFont typeface="Arial" panose="020B0604020202020204" pitchFamily="34" charset="0"/>
              <a:buNone/>
            </a:pPr>
            <a:endParaRPr kumimoji="1" lang="zh-CN" altLang="en-US" sz="1800" dirty="0"/>
          </a:p>
        </p:txBody>
      </p:sp>
      <p:sp>
        <p:nvSpPr>
          <p:cNvPr id="6" name="矩形 5">
            <a:extLst>
              <a:ext uri="{FF2B5EF4-FFF2-40B4-BE49-F238E27FC236}">
                <a16:creationId xmlns:a16="http://schemas.microsoft.com/office/drawing/2014/main" id="{16A1DD3F-C11C-BB49-8156-26A4BFDCEAB9}"/>
              </a:ext>
            </a:extLst>
          </p:cNvPr>
          <p:cNvSpPr/>
          <p:nvPr/>
        </p:nvSpPr>
        <p:spPr>
          <a:xfrm>
            <a:off x="838200" y="3490506"/>
            <a:ext cx="10158663" cy="1477328"/>
          </a:xfrm>
          <a:prstGeom prst="rect">
            <a:avLst/>
          </a:prstGeom>
        </p:spPr>
        <p:txBody>
          <a:bodyPr wrap="square">
            <a:spAutoFit/>
          </a:bodyPr>
          <a:lstStyle/>
          <a:p>
            <a:r>
              <a:rPr lang="en-US" altLang="zh-CN" dirty="0">
                <a:solidFill>
                  <a:srgbClr val="000000"/>
                </a:solidFill>
                <a:latin typeface="Arial" panose="020B0604020202020204" pitchFamily="34" charset="0"/>
              </a:rPr>
              <a:t>So, as with a domestic building, when designing a public building, an architect needs to consider the function of the building - for example, is it to be used primarily for entertainment, or for education, or for administration? The second thing the architect needs to think about is the context of the building, (Q31)this includes its physical location, obviously, but it also includes the social meaning of the building, how it relates to the people it's built for. </a:t>
            </a:r>
            <a:endParaRPr lang="en-US" altLang="zh-CN" dirty="0">
              <a:solidFill>
                <a:srgbClr val="00B050"/>
              </a:solidFill>
              <a:effectLst/>
              <a:latin typeface="Arial" panose="020B0604020202020204" pitchFamily="34" charset="0"/>
            </a:endParaRPr>
          </a:p>
        </p:txBody>
      </p:sp>
      <p:sp>
        <p:nvSpPr>
          <p:cNvPr id="7" name="标题 1">
            <a:extLst>
              <a:ext uri="{FF2B5EF4-FFF2-40B4-BE49-F238E27FC236}">
                <a16:creationId xmlns:a16="http://schemas.microsoft.com/office/drawing/2014/main" id="{A97291C1-77DD-144E-B6B4-F9C75950DE34}"/>
              </a:ext>
            </a:extLst>
          </p:cNvPr>
          <p:cNvSpPr txBox="1">
            <a:spLocks/>
          </p:cNvSpPr>
          <p:nvPr/>
        </p:nvSpPr>
        <p:spPr>
          <a:xfrm>
            <a:off x="2750127" y="11858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11-2-4</a:t>
            </a:r>
            <a:endParaRPr kumimoji="1" lang="zh-CN" altLang="en-US" dirty="0"/>
          </a:p>
        </p:txBody>
      </p:sp>
      <p:pic>
        <p:nvPicPr>
          <p:cNvPr id="8" name="11-2-4-31">
            <a:hlinkClick r:id="" action="ppaction://media"/>
            <a:extLst>
              <a:ext uri="{FF2B5EF4-FFF2-40B4-BE49-F238E27FC236}">
                <a16:creationId xmlns:a16="http://schemas.microsoft.com/office/drawing/2014/main" id="{5344AA6D-BA78-534B-B040-B51BB971E4C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35109" y="0"/>
            <a:ext cx="812800" cy="812800"/>
          </a:xfrm>
          <a:prstGeom prst="rect">
            <a:avLst/>
          </a:prstGeom>
        </p:spPr>
      </p:pic>
    </p:spTree>
    <p:extLst>
      <p:ext uri="{BB962C8B-B14F-4D97-AF65-F5344CB8AC3E}">
        <p14:creationId xmlns:p14="http://schemas.microsoft.com/office/powerpoint/2010/main" val="2915069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35243"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childTnLst>
        </p:cTn>
      </p:par>
    </p:tnLst>
    <p:bldLst>
      <p:bldP spid="6" grpId="0"/>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80854" y="15319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11-2-4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b="1" dirty="0"/>
              <a:t>·   the walls are made of local wood and are 38 ________ in shape </a:t>
            </a:r>
            <a:endParaRPr lang="zh-CN" altLang="zh-CN" sz="1800" dirty="0"/>
          </a:p>
          <a:p>
            <a:pPr marL="0" indent="0">
              <a:buFont typeface="Arial" panose="020B0604020202020204" pitchFamily="34" charset="0"/>
              <a:buNone/>
            </a:pPr>
            <a:endParaRPr kumimoji="1" lang="zh-CN" altLang="en-US" sz="1800" dirty="0"/>
          </a:p>
        </p:txBody>
      </p:sp>
      <p:pic>
        <p:nvPicPr>
          <p:cNvPr id="4" name="11-2-4-3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5175" y="0"/>
            <a:ext cx="812800" cy="812800"/>
          </a:xfrm>
          <a:prstGeom prst="rect">
            <a:avLst/>
          </a:prstGeom>
        </p:spPr>
      </p:pic>
    </p:spTree>
    <p:extLst>
      <p:ext uri="{BB962C8B-B14F-4D97-AF65-F5344CB8AC3E}">
        <p14:creationId xmlns:p14="http://schemas.microsoft.com/office/powerpoint/2010/main" val="1671744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70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b="1" dirty="0"/>
              <a:t>·   the walls are made of local wood and are 38 ________ in shape</a:t>
            </a:r>
            <a:r>
              <a:rPr lang="zh-CN" altLang="zh-CN" sz="1800" b="1" dirty="0"/>
              <a:t> </a:t>
            </a:r>
          </a:p>
          <a:p>
            <a:pPr marL="0" indent="0">
              <a:buFont typeface="Arial" panose="020B0604020202020204" pitchFamily="34" charset="0"/>
              <a:buNone/>
            </a:pPr>
            <a:endParaRPr kumimoji="1" lang="zh-CN" altLang="en-US" sz="1800" dirty="0"/>
          </a:p>
        </p:txBody>
      </p:sp>
      <p:sp>
        <p:nvSpPr>
          <p:cNvPr id="8" name="矩形 7"/>
          <p:cNvSpPr/>
          <p:nvPr/>
        </p:nvSpPr>
        <p:spPr>
          <a:xfrm>
            <a:off x="1012371" y="2800965"/>
            <a:ext cx="8001000" cy="1200329"/>
          </a:xfrm>
          <a:prstGeom prst="rect">
            <a:avLst/>
          </a:prstGeom>
        </p:spPr>
        <p:txBody>
          <a:bodyPr wrap="square">
            <a:spAutoFit/>
          </a:bodyPr>
          <a:lstStyle/>
          <a:p>
            <a:r>
              <a:rPr lang="en-US" altLang="zh-CN" dirty="0"/>
              <a:t>the walls are made of several layers of honey-</a:t>
            </a:r>
            <a:r>
              <a:rPr lang="en-US" altLang="zh-CN" dirty="0" err="1"/>
              <a:t>coloured</a:t>
            </a:r>
            <a:r>
              <a:rPr lang="en-US" altLang="zh-CN" dirty="0"/>
              <a:t> wood, all sourced from local beech trees. In order to improve the acoustic properties of the auditorium and to amplify the sound, (Q38)they are not straight, they are curved. </a:t>
            </a:r>
            <a:endParaRPr lang="zh-CN" altLang="en-US" dirty="0"/>
          </a:p>
        </p:txBody>
      </p:sp>
      <p:sp>
        <p:nvSpPr>
          <p:cNvPr id="5" name="标题 1">
            <a:extLst>
              <a:ext uri="{FF2B5EF4-FFF2-40B4-BE49-F238E27FC236}">
                <a16:creationId xmlns:a16="http://schemas.microsoft.com/office/drawing/2014/main" id="{C47ECFAF-262F-B544-AC43-EE82E50B3B65}"/>
              </a:ext>
            </a:extLst>
          </p:cNvPr>
          <p:cNvSpPr txBox="1">
            <a:spLocks/>
          </p:cNvSpPr>
          <p:nvPr/>
        </p:nvSpPr>
        <p:spPr>
          <a:xfrm>
            <a:off x="2680854" y="15319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11-2-4</a:t>
            </a:r>
            <a:endParaRPr kumimoji="1" lang="zh-CN" altLang="en-US" dirty="0"/>
          </a:p>
        </p:txBody>
      </p:sp>
      <p:pic>
        <p:nvPicPr>
          <p:cNvPr id="6" name="11-2-4-38">
            <a:hlinkClick r:id="" action="ppaction://media"/>
            <a:extLst>
              <a:ext uri="{FF2B5EF4-FFF2-40B4-BE49-F238E27FC236}">
                <a16:creationId xmlns:a16="http://schemas.microsoft.com/office/drawing/2014/main" id="{0F97E3C3-2D84-954D-92FA-2DAF0D0F530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5175" y="0"/>
            <a:ext cx="812800" cy="812800"/>
          </a:xfrm>
          <a:prstGeom prst="rect">
            <a:avLst/>
          </a:prstGeom>
        </p:spPr>
      </p:pic>
    </p:spTree>
    <p:extLst>
      <p:ext uri="{BB962C8B-B14F-4D97-AF65-F5344CB8AC3E}">
        <p14:creationId xmlns:p14="http://schemas.microsoft.com/office/powerpoint/2010/main" val="27978661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705"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819400" y="1825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11-2-4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   ceiling panels and 39 ________ on walls allow adjustment of acoustics </a:t>
            </a:r>
            <a:endParaRPr lang="zh-CN" altLang="zh-CN" sz="1800" dirty="0"/>
          </a:p>
          <a:p>
            <a:pPr marL="0" indent="0">
              <a:buFont typeface="Arial" panose="020B0604020202020204" pitchFamily="34" charset="0"/>
              <a:buNone/>
            </a:pPr>
            <a:endParaRPr kumimoji="1" lang="zh-CN" altLang="en-US" sz="1800" dirty="0"/>
          </a:p>
        </p:txBody>
      </p:sp>
      <p:pic>
        <p:nvPicPr>
          <p:cNvPr id="4" name="11-2-4-3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59800" y="-90199"/>
            <a:ext cx="812800" cy="812800"/>
          </a:xfrm>
          <a:prstGeom prst="rect">
            <a:avLst/>
          </a:prstGeom>
        </p:spPr>
      </p:pic>
    </p:spTree>
    <p:extLst>
      <p:ext uri="{BB962C8B-B14F-4D97-AF65-F5344CB8AC3E}">
        <p14:creationId xmlns:p14="http://schemas.microsoft.com/office/powerpoint/2010/main" val="578324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7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   ceiling panels and 39 ________ on walls allow adjustment of acoustics </a:t>
            </a:r>
            <a:endParaRPr lang="zh-CN" altLang="zh-CN" sz="1800" dirty="0"/>
          </a:p>
          <a:p>
            <a:pPr marL="0" indent="0">
              <a:buFont typeface="Arial" panose="020B0604020202020204" pitchFamily="34" charset="0"/>
              <a:buNone/>
            </a:pPr>
            <a:endParaRPr kumimoji="1" lang="zh-CN" altLang="en-US" sz="1800" dirty="0"/>
          </a:p>
        </p:txBody>
      </p:sp>
      <p:sp>
        <p:nvSpPr>
          <p:cNvPr id="5" name="矩形 4"/>
          <p:cNvSpPr/>
          <p:nvPr/>
        </p:nvSpPr>
        <p:spPr>
          <a:xfrm>
            <a:off x="990600" y="3047392"/>
            <a:ext cx="8137071" cy="923330"/>
          </a:xfrm>
          <a:prstGeom prst="rect">
            <a:avLst/>
          </a:prstGeom>
        </p:spPr>
        <p:txBody>
          <a:bodyPr wrap="square">
            <a:spAutoFit/>
          </a:bodyPr>
          <a:lstStyle/>
          <a:p>
            <a:r>
              <a:rPr lang="en-US" altLang="zh-CN" dirty="0">
                <a:latin typeface="Times New Roman" charset="0"/>
                <a:ea typeface="宋体" charset="-122"/>
              </a:rPr>
              <a:t> In order to achieve this, there are nine movable panels in the ceiling above the</a:t>
            </a:r>
            <a:r>
              <a:rPr lang="en-US" altLang="zh-CN" kern="100" dirty="0">
                <a:latin typeface="Times New Roman" charset="0"/>
                <a:ea typeface="宋体" charset="-122"/>
              </a:rPr>
              <a:t> </a:t>
            </a:r>
            <a:r>
              <a:rPr lang="en-US" altLang="zh-CN" dirty="0">
                <a:latin typeface="Times New Roman" charset="0"/>
                <a:ea typeface="宋体" charset="-122"/>
              </a:rPr>
              <a:t>orchestra which are all individually motorized, and(Q39)</a:t>
            </a:r>
            <a:r>
              <a:rPr lang="en-US" altLang="zh-CN" u="sng" dirty="0">
                <a:latin typeface="Times New Roman" charset="0"/>
                <a:ea typeface="宋体" charset="-122"/>
              </a:rPr>
              <a:t>the walls also have curtains which can be</a:t>
            </a:r>
            <a:r>
              <a:rPr lang="en-US" altLang="zh-CN" u="sng" kern="100" dirty="0">
                <a:latin typeface="Times New Roman" charset="0"/>
                <a:ea typeface="宋体" charset="-122"/>
              </a:rPr>
              <a:t> </a:t>
            </a:r>
            <a:r>
              <a:rPr lang="en-US" altLang="zh-CN" u="sng" dirty="0">
                <a:latin typeface="Times New Roman" charset="0"/>
                <a:ea typeface="宋体" charset="-122"/>
              </a:rPr>
              <a:t>opened or closed to change the acoustics</a:t>
            </a:r>
            <a:r>
              <a:rPr lang="en-US" altLang="zh-CN" dirty="0">
                <a:latin typeface="Times New Roman" charset="0"/>
                <a:ea typeface="宋体" charset="-122"/>
              </a:rPr>
              <a:t>.</a:t>
            </a:r>
            <a:r>
              <a:rPr lang="en-US" altLang="zh-CN" kern="100" dirty="0">
                <a:latin typeface="Times New Roman" charset="0"/>
                <a:ea typeface="宋体" charset="-122"/>
              </a:rPr>
              <a:t> </a:t>
            </a:r>
            <a:endParaRPr lang="zh-CN" altLang="en-US" dirty="0"/>
          </a:p>
        </p:txBody>
      </p:sp>
      <p:sp>
        <p:nvSpPr>
          <p:cNvPr id="6" name="标题 1">
            <a:extLst>
              <a:ext uri="{FF2B5EF4-FFF2-40B4-BE49-F238E27FC236}">
                <a16:creationId xmlns:a16="http://schemas.microsoft.com/office/drawing/2014/main" id="{54C461D8-9809-394B-8A28-75ADB93365DE}"/>
              </a:ext>
            </a:extLst>
          </p:cNvPr>
          <p:cNvSpPr txBox="1">
            <a:spLocks/>
          </p:cNvSpPr>
          <p:nvPr/>
        </p:nvSpPr>
        <p:spPr>
          <a:xfrm>
            <a:off x="2819400" y="1825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11-2-4</a:t>
            </a:r>
            <a:endParaRPr kumimoji="1" lang="zh-CN" altLang="en-US" dirty="0"/>
          </a:p>
        </p:txBody>
      </p:sp>
      <p:pic>
        <p:nvPicPr>
          <p:cNvPr id="7" name="11-2-4-39">
            <a:hlinkClick r:id="" action="ppaction://media"/>
            <a:extLst>
              <a:ext uri="{FF2B5EF4-FFF2-40B4-BE49-F238E27FC236}">
                <a16:creationId xmlns:a16="http://schemas.microsoft.com/office/drawing/2014/main" id="{FD31515A-C3D9-E548-8432-DC32DE49D48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59800" y="-90199"/>
            <a:ext cx="812800" cy="812800"/>
          </a:xfrm>
          <a:prstGeom prst="rect">
            <a:avLst/>
          </a:prstGeom>
        </p:spPr>
      </p:pic>
    </p:spTree>
    <p:extLst>
      <p:ext uri="{BB962C8B-B14F-4D97-AF65-F5344CB8AC3E}">
        <p14:creationId xmlns:p14="http://schemas.microsoft.com/office/powerpoint/2010/main" val="194209501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72"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847109"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11-3-4</a:t>
            </a:r>
            <a:endParaRPr kumimoji="1" lang="zh-CN" altLang="en-US" dirty="0"/>
          </a:p>
        </p:txBody>
      </p:sp>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It can be used in business: </a:t>
            </a:r>
          </a:p>
          <a:p>
            <a:pPr marL="0" indent="0">
              <a:buNone/>
            </a:pPr>
            <a:r>
              <a:rPr lang="zh-CN" altLang="en-US" sz="1800" b="1" dirty="0"/>
              <a:t>　　</a:t>
            </a:r>
            <a:r>
              <a:rPr lang="en-US" altLang="zh-CN" sz="1800" b="1" dirty="0"/>
              <a:t>·   to investigate customer needs and 31 ________ </a:t>
            </a:r>
            <a:endParaRPr kumimoji="1" lang="zh-CN" altLang="en-US" sz="1800" b="1" dirty="0"/>
          </a:p>
        </p:txBody>
      </p:sp>
      <p:pic>
        <p:nvPicPr>
          <p:cNvPr id="3" name="11-3-4-3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32091" y="-100662"/>
            <a:ext cx="812800" cy="812800"/>
          </a:xfrm>
          <a:prstGeom prst="rect">
            <a:avLst/>
          </a:prstGeom>
        </p:spPr>
      </p:pic>
    </p:spTree>
    <p:extLst>
      <p:ext uri="{BB962C8B-B14F-4D97-AF65-F5344CB8AC3E}">
        <p14:creationId xmlns:p14="http://schemas.microsoft.com/office/powerpoint/2010/main" val="274705645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5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It can be used in business: </a:t>
            </a:r>
          </a:p>
          <a:p>
            <a:pPr marL="0" indent="0">
              <a:buNone/>
            </a:pPr>
            <a:r>
              <a:rPr lang="zh-CN" altLang="en-US" sz="1800" b="1" dirty="0"/>
              <a:t>　　</a:t>
            </a:r>
            <a:r>
              <a:rPr lang="en-US" altLang="zh-CN" sz="1800" b="1" dirty="0"/>
              <a:t>·   to investigate customer needs and 31 ________ </a:t>
            </a:r>
            <a:endParaRPr kumimoji="1" lang="zh-CN" altLang="en-US" sz="1800" b="1" dirty="0"/>
          </a:p>
        </p:txBody>
      </p:sp>
      <p:sp>
        <p:nvSpPr>
          <p:cNvPr id="3" name="矩形 2"/>
          <p:cNvSpPr/>
          <p:nvPr/>
        </p:nvSpPr>
        <p:spPr>
          <a:xfrm>
            <a:off x="1366157" y="3547293"/>
            <a:ext cx="8822872" cy="923330"/>
          </a:xfrm>
          <a:prstGeom prst="rect">
            <a:avLst/>
          </a:prstGeom>
        </p:spPr>
        <p:txBody>
          <a:bodyPr wrap="square">
            <a:spAutoFit/>
          </a:bodyPr>
          <a:lstStyle/>
          <a:p>
            <a:r>
              <a:rPr lang="en-US" altLang="zh-CN" dirty="0">
                <a:ea typeface="宋体" charset="-122"/>
              </a:rPr>
              <a:t>Well, businesses are finding that (Q31)</a:t>
            </a:r>
            <a:r>
              <a:rPr lang="en-US" altLang="zh-CN" u="sng" dirty="0">
                <a:ea typeface="宋体" charset="-122"/>
              </a:rPr>
              <a:t>ethnography can offer</a:t>
            </a:r>
            <a:r>
              <a:rPr lang="en-US" altLang="zh-CN" u="sng" kern="100" dirty="0">
                <a:ea typeface="宋体" charset="-122"/>
              </a:rPr>
              <a:t> </a:t>
            </a:r>
            <a:r>
              <a:rPr lang="en-US" altLang="zh-CN" u="sng" dirty="0">
                <a:ea typeface="宋体" charset="-122"/>
              </a:rPr>
              <a:t>them deeper insight into the possible needs of customers, either present or future, as well as providing valuable information about their attitudes towards existing products</a:t>
            </a:r>
            <a:r>
              <a:rPr lang="en-US" altLang="zh-CN" dirty="0">
                <a:ea typeface="宋体" charset="-122"/>
              </a:rPr>
              <a:t>. </a:t>
            </a:r>
            <a:endParaRPr lang="zh-CN" altLang="en-US" dirty="0"/>
          </a:p>
        </p:txBody>
      </p:sp>
      <p:sp>
        <p:nvSpPr>
          <p:cNvPr id="5" name="标题 1">
            <a:extLst>
              <a:ext uri="{FF2B5EF4-FFF2-40B4-BE49-F238E27FC236}">
                <a16:creationId xmlns:a16="http://schemas.microsoft.com/office/drawing/2014/main" id="{7E89C378-1EC2-D24D-80F3-EAF785FA6ACE}"/>
              </a:ext>
            </a:extLst>
          </p:cNvPr>
          <p:cNvSpPr txBox="1">
            <a:spLocks/>
          </p:cNvSpPr>
          <p:nvPr/>
        </p:nvSpPr>
        <p:spPr>
          <a:xfrm>
            <a:off x="2847109"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11-3-4</a:t>
            </a:r>
            <a:endParaRPr kumimoji="1" lang="zh-CN" altLang="en-US" dirty="0"/>
          </a:p>
        </p:txBody>
      </p:sp>
      <p:pic>
        <p:nvPicPr>
          <p:cNvPr id="6" name="11-3-4-31">
            <a:hlinkClick r:id="" action="ppaction://media"/>
            <a:extLst>
              <a:ext uri="{FF2B5EF4-FFF2-40B4-BE49-F238E27FC236}">
                <a16:creationId xmlns:a16="http://schemas.microsoft.com/office/drawing/2014/main" id="{6E36E409-BD6F-E54C-85A9-8FF2DEEFDDF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32091" y="-100662"/>
            <a:ext cx="812800" cy="812800"/>
          </a:xfrm>
          <a:prstGeom prst="rect">
            <a:avLst/>
          </a:prstGeom>
        </p:spPr>
      </p:pic>
    </p:spTree>
    <p:extLst>
      <p:ext uri="{BB962C8B-B14F-4D97-AF65-F5344CB8AC3E}">
        <p14:creationId xmlns:p14="http://schemas.microsoft.com/office/powerpoint/2010/main" val="188471469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53"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556164" y="10120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9-4-1</a:t>
            </a:r>
            <a:endParaRPr kumimoji="1" lang="zh-CN" altLang="en-US" sz="3600"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114839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dirty="0"/>
          </a:p>
          <a:p>
            <a:pPr marL="0" indent="0">
              <a:buNone/>
            </a:pPr>
            <a:r>
              <a:rPr lang="en-US" altLang="zh-CN" sz="1800" dirty="0"/>
              <a:t>Notes: Useful for people with asthma or 7_____ problems.</a:t>
            </a:r>
            <a:endParaRPr lang="zh-CN" altLang="en-US" sz="1800" dirty="0"/>
          </a:p>
        </p:txBody>
      </p:sp>
      <p:pic>
        <p:nvPicPr>
          <p:cNvPr id="4" name="13 (mp3cut.net)">
            <a:hlinkClick r:id="" action="ppaction://media"/>
            <a:extLst>
              <a:ext uri="{FF2B5EF4-FFF2-40B4-BE49-F238E27FC236}">
                <a16:creationId xmlns:a16="http://schemas.microsoft.com/office/drawing/2014/main" id="{BBC19B00-B909-4BB7-95D5-4F8FB40B7AF2}"/>
              </a:ext>
            </a:extLst>
          </p:cNvPr>
          <p:cNvPicPr>
            <a:picLocks noChangeAspect="1"/>
          </p:cNvPicPr>
          <p:nvPr>
            <a:audioFile r:link="rId1"/>
            <p:extLst>
              <p:ext uri="{DAA4B4D4-6D71-4841-9C94-3DE7FCFB9230}">
                <p14:media xmlns:p14="http://schemas.microsoft.com/office/powerpoint/2010/main" r:embed="rId2">
                  <p14:trim st="630" end="204.25"/>
                </p14:media>
              </p:ext>
            </p:extLst>
          </p:nvPr>
        </p:nvPicPr>
        <p:blipFill>
          <a:blip r:embed="rId4"/>
          <a:stretch>
            <a:fillRect/>
          </a:stretch>
        </p:blipFill>
        <p:spPr>
          <a:xfrm>
            <a:off x="7131195" y="46871"/>
            <a:ext cx="720000" cy="720000"/>
          </a:xfrm>
          <a:prstGeom prst="rect">
            <a:avLst/>
          </a:prstGeom>
        </p:spPr>
      </p:pic>
    </p:spTree>
    <p:extLst>
      <p:ext uri="{BB962C8B-B14F-4D97-AF65-F5344CB8AC3E}">
        <p14:creationId xmlns:p14="http://schemas.microsoft.com/office/powerpoint/2010/main" val="123348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91691" y="11162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11-3-4</a:t>
            </a:r>
            <a:endParaRPr kumimoji="1" lang="zh-CN" altLang="en-US" dirty="0"/>
          </a:p>
        </p:txBody>
      </p:sp>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Participants may be selected by criteria such as age, 37 ________ or product used. </a:t>
            </a:r>
          </a:p>
        </p:txBody>
      </p:sp>
      <p:pic>
        <p:nvPicPr>
          <p:cNvPr id="3" name="11-3-4-3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5175" y="0"/>
            <a:ext cx="812800" cy="812800"/>
          </a:xfrm>
          <a:prstGeom prst="rect">
            <a:avLst/>
          </a:prstGeom>
        </p:spPr>
      </p:pic>
    </p:spTree>
    <p:extLst>
      <p:ext uri="{BB962C8B-B14F-4D97-AF65-F5344CB8AC3E}">
        <p14:creationId xmlns:p14="http://schemas.microsoft.com/office/powerpoint/2010/main" val="11276759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937"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Participants may be selected by criteria such as age, 37 ________ or product used. </a:t>
            </a:r>
          </a:p>
        </p:txBody>
      </p:sp>
      <p:sp>
        <p:nvSpPr>
          <p:cNvPr id="5" name="矩形 4"/>
          <p:cNvSpPr/>
          <p:nvPr/>
        </p:nvSpPr>
        <p:spPr>
          <a:xfrm>
            <a:off x="990600" y="2977017"/>
            <a:ext cx="8305800" cy="1477328"/>
          </a:xfrm>
          <a:prstGeom prst="rect">
            <a:avLst/>
          </a:prstGeom>
        </p:spPr>
        <p:txBody>
          <a:bodyPr wrap="square">
            <a:spAutoFit/>
          </a:bodyPr>
          <a:lstStyle/>
          <a:p>
            <a:r>
              <a:rPr lang="en-US" altLang="zh-CN"/>
              <a:t> As far as choosing the participants themselves is concerned, that's not really all that different from ordinary research - the criteria according to which the participants are chosen may be something as simple as the age bracket they fall into, (Q37)or the researchers may select them according to their income, or they might try to find a set of people who all use a particular product, for example. </a:t>
            </a:r>
            <a:endParaRPr lang="zh-CN" altLang="en-US" dirty="0"/>
          </a:p>
        </p:txBody>
      </p:sp>
      <p:sp>
        <p:nvSpPr>
          <p:cNvPr id="6" name="标题 1">
            <a:extLst>
              <a:ext uri="{FF2B5EF4-FFF2-40B4-BE49-F238E27FC236}">
                <a16:creationId xmlns:a16="http://schemas.microsoft.com/office/drawing/2014/main" id="{B21E0C3B-E64C-F74F-B662-E8E354B735EA}"/>
              </a:ext>
            </a:extLst>
          </p:cNvPr>
          <p:cNvSpPr txBox="1">
            <a:spLocks/>
          </p:cNvSpPr>
          <p:nvPr/>
        </p:nvSpPr>
        <p:spPr>
          <a:xfrm>
            <a:off x="2791691" y="11162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11-3-4</a:t>
            </a:r>
            <a:endParaRPr kumimoji="1" lang="zh-CN" altLang="en-US" dirty="0"/>
          </a:p>
        </p:txBody>
      </p:sp>
      <p:pic>
        <p:nvPicPr>
          <p:cNvPr id="7" name="11-3-4-37">
            <a:hlinkClick r:id="" action="ppaction://media"/>
            <a:extLst>
              <a:ext uri="{FF2B5EF4-FFF2-40B4-BE49-F238E27FC236}">
                <a16:creationId xmlns:a16="http://schemas.microsoft.com/office/drawing/2014/main" id="{701DF04C-2573-A745-B86E-2A00BD664D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5175" y="0"/>
            <a:ext cx="812800" cy="812800"/>
          </a:xfrm>
          <a:prstGeom prst="rect">
            <a:avLst/>
          </a:prstGeom>
        </p:spPr>
      </p:pic>
    </p:spTree>
    <p:extLst>
      <p:ext uri="{BB962C8B-B14F-4D97-AF65-F5344CB8AC3E}">
        <p14:creationId xmlns:p14="http://schemas.microsoft.com/office/powerpoint/2010/main" val="23498653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937"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83873"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11-4-4</a:t>
            </a:r>
            <a:endParaRPr kumimoji="1" lang="zh-CN" altLang="en-US" dirty="0"/>
          </a:p>
        </p:txBody>
      </p:sp>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b="1" dirty="0"/>
              <a:t>Regenerative agriculture: </a:t>
            </a:r>
          </a:p>
          <a:p>
            <a:pPr marL="0" indent="0">
              <a:buNone/>
            </a:pPr>
            <a:r>
              <a:rPr lang="zh-CN" altLang="en-US" sz="1800" b="1" dirty="0"/>
              <a:t>　　</a:t>
            </a:r>
            <a:r>
              <a:rPr lang="en-US" altLang="zh-CN" sz="1800" b="1" dirty="0"/>
              <a:t>·   uses established practices to make sure soil remains fertile and 35 ________ </a:t>
            </a:r>
          </a:p>
        </p:txBody>
      </p:sp>
      <p:pic>
        <p:nvPicPr>
          <p:cNvPr id="5" name="11-4-4-3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71320" y="-47625"/>
            <a:ext cx="812800" cy="812800"/>
          </a:xfrm>
          <a:prstGeom prst="rect">
            <a:avLst/>
          </a:prstGeom>
        </p:spPr>
      </p:pic>
    </p:spTree>
    <p:extLst>
      <p:ext uri="{BB962C8B-B14F-4D97-AF65-F5344CB8AC3E}">
        <p14:creationId xmlns:p14="http://schemas.microsoft.com/office/powerpoint/2010/main" val="8604761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86"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b="1" dirty="0"/>
              <a:t>Regenerative agriculture: </a:t>
            </a:r>
          </a:p>
          <a:p>
            <a:pPr marL="0" indent="0">
              <a:buNone/>
            </a:pPr>
            <a:r>
              <a:rPr lang="zh-CN" altLang="en-US" sz="1800" b="1" dirty="0"/>
              <a:t>　　</a:t>
            </a:r>
            <a:r>
              <a:rPr lang="en-US" altLang="zh-CN" sz="1800" b="1" dirty="0"/>
              <a:t>·   uses established practices to make sure soil remains fertile and 35 ________ </a:t>
            </a:r>
          </a:p>
        </p:txBody>
      </p:sp>
      <p:sp>
        <p:nvSpPr>
          <p:cNvPr id="7" name="矩形 6"/>
          <p:cNvSpPr/>
          <p:nvPr/>
        </p:nvSpPr>
        <p:spPr>
          <a:xfrm>
            <a:off x="990600" y="2967335"/>
            <a:ext cx="8153400" cy="923330"/>
          </a:xfrm>
          <a:prstGeom prst="rect">
            <a:avLst/>
          </a:prstGeom>
        </p:spPr>
        <p:txBody>
          <a:bodyPr wrap="square">
            <a:spAutoFit/>
          </a:bodyPr>
          <a:lstStyle/>
          <a:p>
            <a:r>
              <a:rPr lang="en-US" altLang="zh-CN" dirty="0"/>
              <a:t>Some growers have already started using an approach known as regenerative agriculture. (Q35)This aims to boost the fertility of soil and keep it moist through established practices. </a:t>
            </a:r>
            <a:endParaRPr lang="zh-CN" altLang="en-US" dirty="0"/>
          </a:p>
        </p:txBody>
      </p:sp>
      <p:sp>
        <p:nvSpPr>
          <p:cNvPr id="5" name="标题 1">
            <a:extLst>
              <a:ext uri="{FF2B5EF4-FFF2-40B4-BE49-F238E27FC236}">
                <a16:creationId xmlns:a16="http://schemas.microsoft.com/office/drawing/2014/main" id="{1C0AC59D-6D7A-8E4E-BB67-43A620141575}"/>
              </a:ext>
            </a:extLst>
          </p:cNvPr>
          <p:cNvSpPr txBox="1">
            <a:spLocks/>
          </p:cNvSpPr>
          <p:nvPr/>
        </p:nvSpPr>
        <p:spPr>
          <a:xfrm>
            <a:off x="2583873"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11-4-4</a:t>
            </a:r>
            <a:endParaRPr kumimoji="1" lang="zh-CN" altLang="en-US" dirty="0"/>
          </a:p>
        </p:txBody>
      </p:sp>
      <p:pic>
        <p:nvPicPr>
          <p:cNvPr id="6" name="11-4-4-35">
            <a:hlinkClick r:id="" action="ppaction://media"/>
            <a:extLst>
              <a:ext uri="{FF2B5EF4-FFF2-40B4-BE49-F238E27FC236}">
                <a16:creationId xmlns:a16="http://schemas.microsoft.com/office/drawing/2014/main" id="{239C57D0-9094-5644-BDA6-2E9A2C8F31B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71320" y="-47625"/>
            <a:ext cx="812800" cy="812800"/>
          </a:xfrm>
          <a:prstGeom prst="rect">
            <a:avLst/>
          </a:prstGeom>
        </p:spPr>
      </p:pic>
    </p:spTree>
    <p:extLst>
      <p:ext uri="{BB962C8B-B14F-4D97-AF65-F5344CB8AC3E}">
        <p14:creationId xmlns:p14="http://schemas.microsoft.com/office/powerpoint/2010/main" val="27903432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86"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63981" y="4156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11-4-4</a:t>
            </a:r>
            <a:endParaRPr kumimoji="1" lang="zh-CN" altLang="en-US" dirty="0"/>
          </a:p>
        </p:txBody>
      </p:sp>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t>　</a:t>
            </a:r>
            <a:r>
              <a:rPr lang="en-US" altLang="zh-CN" sz="1800" b="1" dirty="0"/>
              <a:t>·   uses compost made from waste from agriculture and 38 ________ </a:t>
            </a:r>
          </a:p>
        </p:txBody>
      </p:sp>
      <p:pic>
        <p:nvPicPr>
          <p:cNvPr id="5" name="11-4-4-3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55879" y="-108454"/>
            <a:ext cx="812800" cy="812800"/>
          </a:xfrm>
          <a:prstGeom prst="rect">
            <a:avLst/>
          </a:prstGeom>
        </p:spPr>
      </p:pic>
    </p:spTree>
    <p:extLst>
      <p:ext uri="{BB962C8B-B14F-4D97-AF65-F5344CB8AC3E}">
        <p14:creationId xmlns:p14="http://schemas.microsoft.com/office/powerpoint/2010/main" val="35951040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10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t>　</a:t>
            </a:r>
            <a:r>
              <a:rPr lang="en-US" altLang="zh-CN" sz="1800" b="1" dirty="0"/>
              <a:t>·   uses compost made from waste from agriculture and 38 ________ </a:t>
            </a:r>
          </a:p>
        </p:txBody>
      </p:sp>
      <p:sp>
        <p:nvSpPr>
          <p:cNvPr id="3" name="矩形 2"/>
          <p:cNvSpPr/>
          <p:nvPr/>
        </p:nvSpPr>
        <p:spPr>
          <a:xfrm>
            <a:off x="1355271" y="2977017"/>
            <a:ext cx="8507186" cy="1200329"/>
          </a:xfrm>
          <a:prstGeom prst="rect">
            <a:avLst/>
          </a:prstGeom>
        </p:spPr>
        <p:txBody>
          <a:bodyPr wrap="square">
            <a:spAutoFit/>
          </a:bodyPr>
          <a:lstStyle/>
          <a:p>
            <a:r>
              <a:rPr lang="en-US" altLang="zh-CN" kern="0" dirty="0">
                <a:ea typeface="宋体" charset="-122"/>
              </a:rPr>
              <a:t>She and her students</a:t>
            </a:r>
            <a:r>
              <a:rPr lang="en-US" altLang="zh-CN" kern="100" dirty="0">
                <a:ea typeface="宋体" charset="-122"/>
              </a:rPr>
              <a:t> </a:t>
            </a:r>
            <a:r>
              <a:rPr lang="en-US" altLang="zh-CN" kern="0" dirty="0">
                <a:ea typeface="宋体" charset="-122"/>
              </a:rPr>
              <a:t>are testing the effects on carbon storage of the compost that is created from waste - both</a:t>
            </a:r>
            <a:r>
              <a:rPr lang="en-US" altLang="zh-CN" kern="100" dirty="0">
                <a:ea typeface="宋体" charset="-122"/>
              </a:rPr>
              <a:t> </a:t>
            </a:r>
            <a:r>
              <a:rPr lang="en-US" altLang="zh-CN" kern="0" dirty="0">
                <a:ea typeface="宋体" charset="-122"/>
              </a:rPr>
              <a:t>agricultural, including manure and cornstalks, and(Q38)</a:t>
            </a:r>
            <a:r>
              <a:rPr lang="en-US" altLang="zh-CN" u="sng" kern="0" dirty="0">
                <a:ea typeface="宋体" charset="-122"/>
              </a:rPr>
              <a:t>waste produced in gardens</a:t>
            </a:r>
            <a:r>
              <a:rPr lang="en-US" altLang="zh-CN" kern="0" dirty="0">
                <a:ea typeface="宋体" charset="-122"/>
              </a:rPr>
              <a:t>, such as</a:t>
            </a:r>
            <a:r>
              <a:rPr lang="en-US" altLang="zh-CN" kern="100" dirty="0">
                <a:ea typeface="宋体" charset="-122"/>
              </a:rPr>
              <a:t> </a:t>
            </a:r>
            <a:r>
              <a:rPr lang="en-US" altLang="zh-CN" kern="0" dirty="0">
                <a:ea typeface="宋体" charset="-122"/>
              </a:rPr>
              <a:t>leaves, branches, and lawn trimmings. </a:t>
            </a:r>
            <a:endParaRPr lang="zh-CN" altLang="zh-CN" kern="100" dirty="0">
              <a:effectLst/>
              <a:ea typeface="MS Gothic" charset="-128"/>
            </a:endParaRPr>
          </a:p>
        </p:txBody>
      </p:sp>
      <p:sp>
        <p:nvSpPr>
          <p:cNvPr id="5" name="标题 1">
            <a:extLst>
              <a:ext uri="{FF2B5EF4-FFF2-40B4-BE49-F238E27FC236}">
                <a16:creationId xmlns:a16="http://schemas.microsoft.com/office/drawing/2014/main" id="{3F15E200-5323-B34E-AF67-1354AC758594}"/>
              </a:ext>
            </a:extLst>
          </p:cNvPr>
          <p:cNvSpPr txBox="1">
            <a:spLocks/>
          </p:cNvSpPr>
          <p:nvPr/>
        </p:nvSpPr>
        <p:spPr>
          <a:xfrm>
            <a:off x="2763981" y="4156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11-4-4</a:t>
            </a:r>
            <a:endParaRPr kumimoji="1" lang="zh-CN" altLang="en-US" dirty="0"/>
          </a:p>
        </p:txBody>
      </p:sp>
      <p:pic>
        <p:nvPicPr>
          <p:cNvPr id="6" name="11-4-4-38">
            <a:hlinkClick r:id="" action="ppaction://media"/>
            <a:extLst>
              <a:ext uri="{FF2B5EF4-FFF2-40B4-BE49-F238E27FC236}">
                <a16:creationId xmlns:a16="http://schemas.microsoft.com/office/drawing/2014/main" id="{E97D3793-816E-4C45-A4EC-7D1643E4132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55879" y="-108454"/>
            <a:ext cx="812800" cy="812800"/>
          </a:xfrm>
          <a:prstGeom prst="rect">
            <a:avLst/>
          </a:prstGeom>
        </p:spPr>
      </p:pic>
    </p:spTree>
    <p:extLst>
      <p:ext uri="{BB962C8B-B14F-4D97-AF65-F5344CB8AC3E}">
        <p14:creationId xmlns:p14="http://schemas.microsoft.com/office/powerpoint/2010/main" val="15306155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109"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833254"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11-4-4</a:t>
            </a:r>
            <a:endParaRPr kumimoji="1" lang="zh-CN" altLang="en-US" dirty="0"/>
          </a:p>
        </p:txBody>
      </p:sp>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b="1" dirty="0"/>
              <a:t>·   giving farmers 40 ________ for carbon storage, as well as their produce </a:t>
            </a:r>
          </a:p>
        </p:txBody>
      </p:sp>
      <p:pic>
        <p:nvPicPr>
          <p:cNvPr id="3" name="11-4-4-4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82879" y="-142226"/>
            <a:ext cx="812800" cy="812800"/>
          </a:xfrm>
          <a:prstGeom prst="rect">
            <a:avLst/>
          </a:prstGeom>
        </p:spPr>
      </p:pic>
    </p:spTree>
    <p:extLst>
      <p:ext uri="{BB962C8B-B14F-4D97-AF65-F5344CB8AC3E}">
        <p14:creationId xmlns:p14="http://schemas.microsoft.com/office/powerpoint/2010/main" val="14820992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61"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b="1" dirty="0"/>
              <a:t>·   giving farmers 40 ________ for carbon storage, as well as their produce </a:t>
            </a:r>
          </a:p>
        </p:txBody>
      </p:sp>
      <p:sp>
        <p:nvSpPr>
          <p:cNvPr id="3" name="矩形 2"/>
          <p:cNvSpPr/>
          <p:nvPr/>
        </p:nvSpPr>
        <p:spPr>
          <a:xfrm>
            <a:off x="1355271" y="2977017"/>
            <a:ext cx="8507186" cy="646331"/>
          </a:xfrm>
          <a:prstGeom prst="rect">
            <a:avLst/>
          </a:prstGeom>
        </p:spPr>
        <p:txBody>
          <a:bodyPr wrap="square">
            <a:spAutoFit/>
          </a:bodyPr>
          <a:lstStyle/>
          <a:p>
            <a:r>
              <a:rPr lang="zh-CN" altLang="zh-CN" dirty="0"/>
              <a:t> </a:t>
            </a:r>
            <a:r>
              <a:rPr lang="en-US" altLang="zh-CN" dirty="0"/>
              <a:t>Rattan Lal argues that(Q40)</a:t>
            </a:r>
            <a:r>
              <a:rPr lang="en-US" altLang="zh-CN" u="sng" dirty="0"/>
              <a:t>farmers should receive payment not just for the corn or beef they produce, but also for the carbon they can store in their soil</a:t>
            </a:r>
            <a:r>
              <a:rPr lang="en-US" altLang="zh-CN" dirty="0"/>
              <a:t>. </a:t>
            </a:r>
            <a:endParaRPr lang="zh-CN" altLang="zh-CN" dirty="0"/>
          </a:p>
        </p:txBody>
      </p:sp>
      <p:sp>
        <p:nvSpPr>
          <p:cNvPr id="5" name="标题 1">
            <a:extLst>
              <a:ext uri="{FF2B5EF4-FFF2-40B4-BE49-F238E27FC236}">
                <a16:creationId xmlns:a16="http://schemas.microsoft.com/office/drawing/2014/main" id="{72D5AB43-3308-4F45-8B52-519F99B94ACB}"/>
              </a:ext>
            </a:extLst>
          </p:cNvPr>
          <p:cNvSpPr txBox="1">
            <a:spLocks/>
          </p:cNvSpPr>
          <p:nvPr/>
        </p:nvSpPr>
        <p:spPr>
          <a:xfrm>
            <a:off x="2833254"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kumimoji="1" lang="en-US" altLang="zh-CN" dirty="0"/>
              <a:t>11-4-4</a:t>
            </a:r>
            <a:endParaRPr kumimoji="1" lang="zh-CN" altLang="en-US" dirty="0"/>
          </a:p>
        </p:txBody>
      </p:sp>
      <p:pic>
        <p:nvPicPr>
          <p:cNvPr id="6" name="11-4-4-40">
            <a:hlinkClick r:id="" action="ppaction://media"/>
            <a:extLst>
              <a:ext uri="{FF2B5EF4-FFF2-40B4-BE49-F238E27FC236}">
                <a16:creationId xmlns:a16="http://schemas.microsoft.com/office/drawing/2014/main" id="{766A5810-8C86-0244-A6FC-83562F8675F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82879" y="-142226"/>
            <a:ext cx="812800" cy="812800"/>
          </a:xfrm>
          <a:prstGeom prst="rect">
            <a:avLst/>
          </a:prstGeom>
        </p:spPr>
      </p:pic>
    </p:spTree>
    <p:extLst>
      <p:ext uri="{BB962C8B-B14F-4D97-AF65-F5344CB8AC3E}">
        <p14:creationId xmlns:p14="http://schemas.microsoft.com/office/powerpoint/2010/main" val="176846196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61"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819400" y="1825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a:t>
            </a:r>
            <a:r>
              <a:rPr lang="en-US" altLang="zh-CN" dirty="0"/>
              <a:t>12-1-4 </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D8F44AFC-5A80-2145-B21C-955391317CF5}"/>
              </a:ext>
            </a:extLst>
          </p:cNvPr>
          <p:cNvSpPr/>
          <p:nvPr/>
        </p:nvSpPr>
        <p:spPr>
          <a:xfrm>
            <a:off x="999066" y="1825625"/>
            <a:ext cx="10193867" cy="369332"/>
          </a:xfrm>
          <a:prstGeom prst="rect">
            <a:avLst/>
          </a:prstGeom>
        </p:spPr>
        <p:txBody>
          <a:bodyPr wrap="square">
            <a:spAutoFit/>
          </a:bodyPr>
          <a:lstStyle/>
          <a:p>
            <a:r>
              <a:rPr lang="en-US" altLang="zh-CN" kern="0" dirty="0">
                <a:latin typeface="DengXian" panose="02010600030101010101" pitchFamily="2" charset="-122"/>
                <a:cs typeface="Times New Roman" panose="02020603050405020304" pitchFamily="18" charset="0"/>
              </a:rPr>
              <a:t>Senior managers need to understand and deal with the potential 32 .................. that may result.</a:t>
            </a:r>
            <a:r>
              <a:rPr lang="zh-CN" altLang="zh-CN" dirty="0"/>
              <a:t> </a:t>
            </a:r>
            <a:endParaRPr lang="zh-CN" altLang="en-US" dirty="0"/>
          </a:p>
        </p:txBody>
      </p:sp>
      <p:pic>
        <p:nvPicPr>
          <p:cNvPr id="6" name="IELTS11_IELTS 12 Test 5_04">
            <a:hlinkClick r:id="" action="ppaction://media"/>
            <a:extLst>
              <a:ext uri="{FF2B5EF4-FFF2-40B4-BE49-F238E27FC236}">
                <a16:creationId xmlns:a16="http://schemas.microsoft.com/office/drawing/2014/main" id="{5066DFB4-718C-4C45-807E-0DB8A441204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4847" y="130967"/>
            <a:ext cx="406400" cy="406400"/>
          </a:xfrm>
          <a:prstGeom prst="rect">
            <a:avLst/>
          </a:prstGeom>
        </p:spPr>
      </p:pic>
    </p:spTree>
    <p:extLst>
      <p:ext uri="{BB962C8B-B14F-4D97-AF65-F5344CB8AC3E}">
        <p14:creationId xmlns:p14="http://schemas.microsoft.com/office/powerpoint/2010/main" val="1813220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9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D8F44AFC-5A80-2145-B21C-955391317CF5}"/>
              </a:ext>
            </a:extLst>
          </p:cNvPr>
          <p:cNvSpPr/>
          <p:nvPr/>
        </p:nvSpPr>
        <p:spPr>
          <a:xfrm>
            <a:off x="999066" y="1825625"/>
            <a:ext cx="10193867" cy="369332"/>
          </a:xfrm>
          <a:prstGeom prst="rect">
            <a:avLst/>
          </a:prstGeom>
        </p:spPr>
        <p:txBody>
          <a:bodyPr wrap="square">
            <a:spAutoFit/>
          </a:bodyPr>
          <a:lstStyle/>
          <a:p>
            <a:r>
              <a:rPr lang="en-US" altLang="zh-CN" kern="0" dirty="0">
                <a:latin typeface="DengXian" panose="02010600030101010101" pitchFamily="2" charset="-122"/>
                <a:cs typeface="Times New Roman" panose="02020603050405020304" pitchFamily="18" charset="0"/>
              </a:rPr>
              <a:t>Senior managers need to </a:t>
            </a:r>
            <a:r>
              <a:rPr lang="en-US" altLang="zh-CN" kern="0" dirty="0">
                <a:solidFill>
                  <a:srgbClr val="FF0000"/>
                </a:solidFill>
                <a:latin typeface="DengXian" panose="02010600030101010101" pitchFamily="2" charset="-122"/>
                <a:cs typeface="Times New Roman" panose="02020603050405020304" pitchFamily="18" charset="0"/>
              </a:rPr>
              <a:t>understand</a:t>
            </a:r>
            <a:r>
              <a:rPr lang="en-US" altLang="zh-CN" kern="0" dirty="0">
                <a:latin typeface="DengXian" panose="02010600030101010101" pitchFamily="2" charset="-122"/>
                <a:cs typeface="Times New Roman" panose="02020603050405020304" pitchFamily="18" charset="0"/>
              </a:rPr>
              <a:t> and </a:t>
            </a:r>
            <a:r>
              <a:rPr lang="en-US" altLang="zh-CN" kern="0" dirty="0">
                <a:solidFill>
                  <a:srgbClr val="00B050"/>
                </a:solidFill>
                <a:latin typeface="DengXian" panose="02010600030101010101" pitchFamily="2" charset="-122"/>
                <a:cs typeface="Times New Roman" panose="02020603050405020304" pitchFamily="18" charset="0"/>
              </a:rPr>
              <a:t>deal with the potential 32 ................... that may result.</a:t>
            </a:r>
            <a:r>
              <a:rPr lang="zh-CN" altLang="zh-CN" dirty="0">
                <a:solidFill>
                  <a:srgbClr val="00B050"/>
                </a:solidFill>
              </a:rPr>
              <a:t> </a:t>
            </a:r>
            <a:endParaRPr lang="zh-CN" altLang="en-US" dirty="0">
              <a:solidFill>
                <a:srgbClr val="00B050"/>
              </a:solidFill>
            </a:endParaRPr>
          </a:p>
        </p:txBody>
      </p:sp>
      <p:sp>
        <p:nvSpPr>
          <p:cNvPr id="5" name="矩形 4">
            <a:extLst>
              <a:ext uri="{FF2B5EF4-FFF2-40B4-BE49-F238E27FC236}">
                <a16:creationId xmlns:a16="http://schemas.microsoft.com/office/drawing/2014/main" id="{EC0A6B17-FF6B-E842-9D22-EFD9300C5358}"/>
              </a:ext>
            </a:extLst>
          </p:cNvPr>
          <p:cNvSpPr/>
          <p:nvPr/>
        </p:nvSpPr>
        <p:spPr>
          <a:xfrm>
            <a:off x="999065" y="3401129"/>
            <a:ext cx="10470445" cy="646331"/>
          </a:xfrm>
          <a:prstGeom prst="rect">
            <a:avLst/>
          </a:prstGeom>
        </p:spPr>
        <p:txBody>
          <a:bodyPr wrap="square">
            <a:spAutoFit/>
          </a:bodyPr>
          <a:lstStyle/>
          <a:p>
            <a:r>
              <a:rPr lang="en-US" altLang="zh-CN" dirty="0">
                <a:solidFill>
                  <a:srgbClr val="000000"/>
                </a:solidFill>
                <a:latin typeface="Arial" panose="020B0604020202020204" pitchFamily="34" charset="0"/>
              </a:rPr>
              <a:t>Business leaders generally try to do the right thing. But Q32 </a:t>
            </a:r>
            <a:r>
              <a:rPr lang="en-US" altLang="zh-CN" u="sng" dirty="0">
                <a:solidFill>
                  <a:srgbClr val="000000"/>
                </a:solidFill>
                <a:latin typeface="Arial" panose="020B0604020202020204" pitchFamily="34" charset="0"/>
              </a:rPr>
              <a:t>all too often the right thing backfires, if those leaders adopt values without </a:t>
            </a:r>
            <a:r>
              <a:rPr lang="en-US" altLang="zh-CN" u="sng" dirty="0">
                <a:solidFill>
                  <a:srgbClr val="FF0000"/>
                </a:solidFill>
                <a:latin typeface="Arial" panose="020B0604020202020204" pitchFamily="34" charset="0"/>
              </a:rPr>
              <a:t>understanding</a:t>
            </a:r>
            <a:r>
              <a:rPr lang="en-US" altLang="zh-CN" u="sng" dirty="0">
                <a:solidFill>
                  <a:srgbClr val="000000"/>
                </a:solidFill>
                <a:latin typeface="Arial" panose="020B0604020202020204" pitchFamily="34" charset="0"/>
              </a:rPr>
              <a:t> and </a:t>
            </a:r>
            <a:r>
              <a:rPr lang="en-US" altLang="zh-CN" u="sng" dirty="0">
                <a:solidFill>
                  <a:srgbClr val="00B050"/>
                </a:solidFill>
                <a:latin typeface="Arial" panose="020B0604020202020204" pitchFamily="34" charset="0"/>
              </a:rPr>
              <a:t>managing the side effects that arise</a:t>
            </a:r>
            <a:r>
              <a:rPr lang="en-US" altLang="zh-CN" dirty="0">
                <a:solidFill>
                  <a:srgbClr val="000000"/>
                </a:solidFill>
                <a:latin typeface="Arial" panose="020B0604020202020204" pitchFamily="34" charset="0"/>
              </a:rPr>
              <a:t>. </a:t>
            </a:r>
            <a:endParaRPr lang="en-US" altLang="zh-CN" dirty="0">
              <a:solidFill>
                <a:srgbClr val="000000"/>
              </a:solidFill>
              <a:effectLst/>
              <a:latin typeface="Arial" panose="020B0604020202020204" pitchFamily="34" charset="0"/>
            </a:endParaRPr>
          </a:p>
        </p:txBody>
      </p:sp>
      <p:sp>
        <p:nvSpPr>
          <p:cNvPr id="7" name="标题 1">
            <a:extLst>
              <a:ext uri="{FF2B5EF4-FFF2-40B4-BE49-F238E27FC236}">
                <a16:creationId xmlns:a16="http://schemas.microsoft.com/office/drawing/2014/main" id="{0156E8BD-761A-0541-A290-F18DDDD5CA0E}"/>
              </a:ext>
            </a:extLst>
          </p:cNvPr>
          <p:cNvSpPr txBox="1">
            <a:spLocks/>
          </p:cNvSpPr>
          <p:nvPr/>
        </p:nvSpPr>
        <p:spPr>
          <a:xfrm>
            <a:off x="2680855" y="1825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a:t>
            </a:r>
            <a:r>
              <a:rPr lang="en-US" altLang="zh-CN" dirty="0"/>
              <a:t>12-1-4 </a:t>
            </a:r>
            <a:endParaRPr kumimoji="1" lang="zh-CN" altLang="en-US" dirty="0"/>
          </a:p>
        </p:txBody>
      </p:sp>
      <p:pic>
        <p:nvPicPr>
          <p:cNvPr id="8" name="IELTS11_IELTS 12 Test 5_04">
            <a:hlinkClick r:id="" action="ppaction://media"/>
            <a:extLst>
              <a:ext uri="{FF2B5EF4-FFF2-40B4-BE49-F238E27FC236}">
                <a16:creationId xmlns:a16="http://schemas.microsoft.com/office/drawing/2014/main" id="{63E4C447-6A5C-C441-97ED-A2B6D34AFC5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36302" y="130967"/>
            <a:ext cx="406400" cy="406400"/>
          </a:xfrm>
          <a:prstGeom prst="rect">
            <a:avLst/>
          </a:prstGeom>
        </p:spPr>
      </p:pic>
    </p:spTree>
    <p:extLst>
      <p:ext uri="{BB962C8B-B14F-4D97-AF65-F5344CB8AC3E}">
        <p14:creationId xmlns:p14="http://schemas.microsoft.com/office/powerpoint/2010/main" val="2050711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9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694709" y="10120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9-4-1</a:t>
            </a:r>
            <a:endParaRPr kumimoji="1" lang="zh-CN" altLang="en-US" sz="3600"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114839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dirty="0"/>
          </a:p>
          <a:p>
            <a:pPr marL="0" indent="0">
              <a:buNone/>
            </a:pPr>
            <a:r>
              <a:rPr lang="en-US" altLang="zh-CN" sz="1800" dirty="0"/>
              <a:t>Notes: Useful for people with </a:t>
            </a:r>
            <a:r>
              <a:rPr lang="en-US" altLang="zh-CN" sz="1800" dirty="0">
                <a:solidFill>
                  <a:srgbClr val="FF0000"/>
                </a:solidFill>
              </a:rPr>
              <a:t>asthma or 7_____ problems</a:t>
            </a:r>
            <a:r>
              <a:rPr lang="en-US" altLang="zh-CN" sz="1800" dirty="0"/>
              <a:t>.</a:t>
            </a:r>
            <a:endParaRPr lang="zh-CN" altLang="en-US" sz="1800" dirty="0"/>
          </a:p>
        </p:txBody>
      </p:sp>
      <p:sp>
        <p:nvSpPr>
          <p:cNvPr id="4" name="矩形 3">
            <a:extLst>
              <a:ext uri="{FF2B5EF4-FFF2-40B4-BE49-F238E27FC236}">
                <a16:creationId xmlns:a16="http://schemas.microsoft.com/office/drawing/2014/main" id="{031AD823-0486-4181-9243-F729CBF5100D}"/>
              </a:ext>
            </a:extLst>
          </p:cNvPr>
          <p:cNvSpPr/>
          <p:nvPr/>
        </p:nvSpPr>
        <p:spPr>
          <a:xfrm>
            <a:off x="838200" y="3100079"/>
            <a:ext cx="10158663" cy="923330"/>
          </a:xfrm>
          <a:prstGeom prst="rect">
            <a:avLst/>
          </a:prstGeom>
        </p:spPr>
        <p:txBody>
          <a:bodyPr wrap="square">
            <a:spAutoFit/>
          </a:bodyPr>
          <a:lstStyle/>
          <a:p>
            <a:r>
              <a:rPr lang="en-US" altLang="zh-CN" dirty="0"/>
              <a:t>Well, the first one’s about giving up smoking. It’s next week, the twenty-fifth of February, at 7 pm, and that’s in Room 4. It says, the talk will stress the health benefits particularly for </a:t>
            </a:r>
            <a:r>
              <a:rPr lang="en-US" altLang="zh-CN" dirty="0">
                <a:solidFill>
                  <a:srgbClr val="FF0000"/>
                </a:solidFill>
              </a:rPr>
              <a:t>people with asthma or heart disease.</a:t>
            </a:r>
            <a:endParaRPr lang="zh-CN" altLang="zh-CN" dirty="0">
              <a:solidFill>
                <a:srgbClr val="FF0000"/>
              </a:solidFill>
            </a:endParaRPr>
          </a:p>
        </p:txBody>
      </p:sp>
      <p:pic>
        <p:nvPicPr>
          <p:cNvPr id="5" name="13 (mp3cut.net)">
            <a:hlinkClick r:id="" action="ppaction://media"/>
            <a:extLst>
              <a:ext uri="{FF2B5EF4-FFF2-40B4-BE49-F238E27FC236}">
                <a16:creationId xmlns:a16="http://schemas.microsoft.com/office/drawing/2014/main" id="{DB70C237-0183-4701-9C9C-652B6D974A70}"/>
              </a:ext>
            </a:extLst>
          </p:cNvPr>
          <p:cNvPicPr>
            <a:picLocks noChangeAspect="1"/>
          </p:cNvPicPr>
          <p:nvPr>
            <a:audioFile r:link="rId1"/>
            <p:extLst>
              <p:ext uri="{DAA4B4D4-6D71-4841-9C94-3DE7FCFB9230}">
                <p14:media xmlns:p14="http://schemas.microsoft.com/office/powerpoint/2010/main" r:embed="rId2">
                  <p14:trim st="630" end="204.25"/>
                </p14:media>
              </p:ext>
            </p:extLst>
          </p:nvPr>
        </p:nvPicPr>
        <p:blipFill>
          <a:blip r:embed="rId4"/>
          <a:stretch>
            <a:fillRect/>
          </a:stretch>
        </p:blipFill>
        <p:spPr>
          <a:xfrm>
            <a:off x="7089413" y="19162"/>
            <a:ext cx="720000" cy="720000"/>
          </a:xfrm>
          <a:prstGeom prst="rect">
            <a:avLst/>
          </a:prstGeom>
        </p:spPr>
      </p:pic>
    </p:spTree>
    <p:extLst>
      <p:ext uri="{BB962C8B-B14F-4D97-AF65-F5344CB8AC3E}">
        <p14:creationId xmlns:p14="http://schemas.microsoft.com/office/powerpoint/2010/main" val="1453323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737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4" grpId="0"/>
    </p:bld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80854" y="1825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12-2-4</a:t>
            </a:r>
            <a:r>
              <a:rPr lang="zh-CN" altLang="zh-CN" dirty="0"/>
              <a:t> </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B8CE7B5D-6A29-9448-9AB7-9CAF976DAB17}"/>
              </a:ext>
            </a:extLst>
          </p:cNvPr>
          <p:cNvSpPr/>
          <p:nvPr/>
        </p:nvSpPr>
        <p:spPr>
          <a:xfrm>
            <a:off x="838200" y="1525391"/>
            <a:ext cx="6096000" cy="1200329"/>
          </a:xfrm>
          <a:prstGeom prst="rect">
            <a:avLst/>
          </a:prstGeom>
        </p:spPr>
        <p:txBody>
          <a:bodyPr>
            <a:spAutoFit/>
          </a:bodyPr>
          <a:lstStyle/>
          <a:p>
            <a:r>
              <a:rPr lang="en-US" altLang="zh-CN" sz="2400" b="1" kern="0" dirty="0">
                <a:latin typeface="DengXian" panose="02010600030101010101" pitchFamily="2" charset="-122"/>
                <a:cs typeface="Times New Roman" panose="02020603050405020304" pitchFamily="18" charset="0"/>
              </a:rPr>
              <a:t>Chief Executives (CEOs)</a:t>
            </a:r>
            <a:endParaRPr lang="zh-CN" altLang="zh-CN" sz="2400" kern="100" dirty="0">
              <a:latin typeface="DengXian" panose="02010600030101010101" pitchFamily="2" charset="-122"/>
              <a:ea typeface="DengXian" panose="02010600030101010101" pitchFamily="2" charset="-122"/>
              <a:cs typeface="Times New Roman" panose="02020603050405020304" pitchFamily="18" charset="0"/>
            </a:endParaRPr>
          </a:p>
          <a:p>
            <a:endParaRPr lang="en-US" altLang="zh-CN" sz="2400" kern="0" dirty="0">
              <a:latin typeface="DengXian" panose="02010600030101010101" pitchFamily="2" charset="-122"/>
              <a:cs typeface="Times New Roman" panose="02020603050405020304" pitchFamily="18" charset="0"/>
            </a:endParaRPr>
          </a:p>
          <a:p>
            <a:r>
              <a:rPr lang="en-US" altLang="zh-CN" sz="2400" kern="0" dirty="0">
                <a:latin typeface="DengXian" panose="02010600030101010101" pitchFamily="2" charset="-122"/>
                <a:cs typeface="Times New Roman" panose="02020603050405020304" pitchFamily="18" charset="0"/>
              </a:rPr>
              <a:t>Many have both 36 .............. and anxiety </a:t>
            </a:r>
            <a:endParaRPr lang="zh-CN" altLang="zh-CN" sz="2400" kern="100" dirty="0">
              <a:latin typeface="DengXian" panose="02010600030101010101" pitchFamily="2" charset="-122"/>
              <a:ea typeface="DengXian" panose="02010600030101010101" pitchFamily="2" charset="-122"/>
              <a:cs typeface="Times New Roman" panose="02020603050405020304" pitchFamily="18" charset="0"/>
            </a:endParaRPr>
          </a:p>
        </p:txBody>
      </p:sp>
      <p:pic>
        <p:nvPicPr>
          <p:cNvPr id="5" name="IELTS 12 Test 6_04">
            <a:hlinkClick r:id="" action="ppaction://media"/>
            <a:extLst>
              <a:ext uri="{FF2B5EF4-FFF2-40B4-BE49-F238E27FC236}">
                <a16:creationId xmlns:a16="http://schemas.microsoft.com/office/drawing/2014/main" id="{1D0F5042-5F00-4A46-989E-F51E50BAFFE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13156" y="164600"/>
            <a:ext cx="406400" cy="406400"/>
          </a:xfrm>
          <a:prstGeom prst="rect">
            <a:avLst/>
          </a:prstGeom>
        </p:spPr>
      </p:pic>
    </p:spTree>
    <p:extLst>
      <p:ext uri="{BB962C8B-B14F-4D97-AF65-F5344CB8AC3E}">
        <p14:creationId xmlns:p14="http://schemas.microsoft.com/office/powerpoint/2010/main" val="729048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B8CE7B5D-6A29-9448-9AB7-9CAF976DAB17}"/>
              </a:ext>
            </a:extLst>
          </p:cNvPr>
          <p:cNvSpPr/>
          <p:nvPr/>
        </p:nvSpPr>
        <p:spPr>
          <a:xfrm>
            <a:off x="838200" y="1525391"/>
            <a:ext cx="6096000" cy="1200329"/>
          </a:xfrm>
          <a:prstGeom prst="rect">
            <a:avLst/>
          </a:prstGeom>
        </p:spPr>
        <p:txBody>
          <a:bodyPr>
            <a:spAutoFit/>
          </a:bodyPr>
          <a:lstStyle/>
          <a:p>
            <a:r>
              <a:rPr lang="en-US" altLang="zh-CN" sz="2400" b="1" kern="0" dirty="0">
                <a:latin typeface="DengXian" panose="02010600030101010101" pitchFamily="2" charset="-122"/>
                <a:cs typeface="Times New Roman" panose="02020603050405020304" pitchFamily="18" charset="0"/>
              </a:rPr>
              <a:t>Chief Executives (CEOs)</a:t>
            </a:r>
            <a:endParaRPr lang="zh-CN" altLang="zh-CN" sz="2400" kern="100" dirty="0">
              <a:latin typeface="DengXian" panose="02010600030101010101" pitchFamily="2" charset="-122"/>
              <a:ea typeface="DengXian" panose="02010600030101010101" pitchFamily="2" charset="-122"/>
              <a:cs typeface="Times New Roman" panose="02020603050405020304" pitchFamily="18" charset="0"/>
            </a:endParaRPr>
          </a:p>
          <a:p>
            <a:endParaRPr lang="en-US" altLang="zh-CN" sz="2400" kern="0" dirty="0">
              <a:latin typeface="DengXian" panose="02010600030101010101" pitchFamily="2" charset="-122"/>
              <a:cs typeface="Times New Roman" panose="02020603050405020304" pitchFamily="18" charset="0"/>
            </a:endParaRPr>
          </a:p>
          <a:p>
            <a:r>
              <a:rPr lang="en-US" altLang="zh-CN" sz="2400" kern="0" dirty="0">
                <a:solidFill>
                  <a:srgbClr val="00B050"/>
                </a:solidFill>
                <a:latin typeface="DengXian" panose="02010600030101010101" pitchFamily="2" charset="-122"/>
                <a:cs typeface="Times New Roman" panose="02020603050405020304" pitchFamily="18" charset="0"/>
              </a:rPr>
              <a:t>Many have both </a:t>
            </a:r>
            <a:r>
              <a:rPr lang="en-US" altLang="zh-CN" sz="2400" kern="0" dirty="0">
                <a:latin typeface="DengXian" panose="02010600030101010101" pitchFamily="2" charset="-122"/>
                <a:cs typeface="Times New Roman" panose="02020603050405020304" pitchFamily="18" charset="0"/>
              </a:rPr>
              <a:t>36 </a:t>
            </a:r>
            <a:r>
              <a:rPr lang="en-US" altLang="zh-CN" sz="2400" kern="0" dirty="0">
                <a:solidFill>
                  <a:srgbClr val="00B050"/>
                </a:solidFill>
                <a:latin typeface="DengXian" panose="02010600030101010101" pitchFamily="2" charset="-122"/>
                <a:cs typeface="Times New Roman" panose="02020603050405020304" pitchFamily="18" charset="0"/>
              </a:rPr>
              <a:t>..............</a:t>
            </a:r>
            <a:r>
              <a:rPr lang="en-US" altLang="zh-CN" sz="2400" kern="0" dirty="0">
                <a:latin typeface="DengXian" panose="02010600030101010101" pitchFamily="2" charset="-122"/>
                <a:cs typeface="Times New Roman" panose="02020603050405020304" pitchFamily="18" charset="0"/>
              </a:rPr>
              <a:t> </a:t>
            </a:r>
            <a:r>
              <a:rPr lang="en-US" altLang="zh-CN" sz="2400" kern="0" dirty="0">
                <a:solidFill>
                  <a:srgbClr val="FF0000"/>
                </a:solidFill>
                <a:latin typeface="DengXian" panose="02010600030101010101" pitchFamily="2" charset="-122"/>
                <a:cs typeface="Times New Roman" panose="02020603050405020304" pitchFamily="18" charset="0"/>
              </a:rPr>
              <a:t>and anxiety </a:t>
            </a:r>
            <a:endParaRPr lang="zh-CN" altLang="zh-CN" sz="2400" kern="100" dirty="0">
              <a:solidFill>
                <a:srgbClr val="FF0000"/>
              </a:solidFill>
              <a:latin typeface="DengXian" panose="02010600030101010101" pitchFamily="2" charset="-122"/>
              <a:ea typeface="DengXian" panose="02010600030101010101" pitchFamily="2" charset="-122"/>
              <a:cs typeface="Times New Roman" panose="02020603050405020304" pitchFamily="18" charset="0"/>
            </a:endParaRPr>
          </a:p>
        </p:txBody>
      </p:sp>
      <p:sp>
        <p:nvSpPr>
          <p:cNvPr id="5" name="矩形 4">
            <a:extLst>
              <a:ext uri="{FF2B5EF4-FFF2-40B4-BE49-F238E27FC236}">
                <a16:creationId xmlns:a16="http://schemas.microsoft.com/office/drawing/2014/main" id="{EED8B8AF-C521-9244-A52C-29D0E98B254E}"/>
              </a:ext>
            </a:extLst>
          </p:cNvPr>
          <p:cNvSpPr/>
          <p:nvPr/>
        </p:nvSpPr>
        <p:spPr>
          <a:xfrm>
            <a:off x="838200" y="3401129"/>
            <a:ext cx="10834511" cy="1200329"/>
          </a:xfrm>
          <a:prstGeom prst="rect">
            <a:avLst/>
          </a:prstGeom>
        </p:spPr>
        <p:txBody>
          <a:bodyPr wrap="square">
            <a:spAutoFit/>
          </a:bodyPr>
          <a:lstStyle/>
          <a:p>
            <a:r>
              <a:rPr lang="en-US" altLang="zh-CN" dirty="0">
                <a:solidFill>
                  <a:srgbClr val="000000"/>
                </a:solidFill>
                <a:latin typeface="Arial" panose="020B0604020202020204" pitchFamily="34" charset="0"/>
              </a:rPr>
              <a:t>Some interesting work with chief executives - CEOs - has uncovered some of the reasons why they may treat colleagues badly. Q36 </a:t>
            </a:r>
            <a:r>
              <a:rPr lang="en-US" altLang="zh-CN" u="sng" dirty="0">
                <a:solidFill>
                  <a:srgbClr val="00B050"/>
                </a:solidFill>
                <a:latin typeface="Arial" panose="020B0604020202020204" pitchFamily="34" charset="0"/>
              </a:rPr>
              <a:t>Many CEOs combine two opposing characteristics</a:t>
            </a:r>
            <a:r>
              <a:rPr lang="en-US" altLang="zh-CN" u="sng" dirty="0">
                <a:solidFill>
                  <a:srgbClr val="000000"/>
                </a:solidFill>
                <a:latin typeface="Arial" panose="020B0604020202020204" pitchFamily="34" charset="0"/>
              </a:rPr>
              <a:t>: </a:t>
            </a:r>
            <a:r>
              <a:rPr lang="en-US" altLang="zh-CN" u="sng" dirty="0">
                <a:solidFill>
                  <a:srgbClr val="00B050"/>
                </a:solidFill>
                <a:latin typeface="Arial" panose="020B0604020202020204" pitchFamily="34" charset="0"/>
              </a:rPr>
              <a:t>confidence</a:t>
            </a:r>
            <a:r>
              <a:rPr lang="en-US" altLang="zh-CN" u="sng" dirty="0">
                <a:solidFill>
                  <a:srgbClr val="000000"/>
                </a:solidFill>
                <a:latin typeface="Arial" panose="020B0604020202020204" pitchFamily="34" charset="0"/>
              </a:rPr>
              <a:t> - that is, the belief that they're capable of great achievements - </a:t>
            </a:r>
            <a:r>
              <a:rPr lang="en-US" altLang="zh-CN" u="sng" dirty="0">
                <a:solidFill>
                  <a:srgbClr val="FF0000"/>
                </a:solidFill>
                <a:latin typeface="Arial" panose="020B0604020202020204" pitchFamily="34" charset="0"/>
              </a:rPr>
              <a:t>with a high level of anxiety</a:t>
            </a:r>
            <a:r>
              <a:rPr lang="en-US" altLang="zh-CN" u="sng" dirty="0">
                <a:solidFill>
                  <a:srgbClr val="000000"/>
                </a:solidFill>
                <a:latin typeface="Arial" panose="020B0604020202020204" pitchFamily="34" charset="0"/>
              </a:rPr>
              <a:t>,</a:t>
            </a:r>
            <a:r>
              <a:rPr lang="en-US" altLang="zh-CN" dirty="0">
                <a:solidFill>
                  <a:srgbClr val="000000"/>
                </a:solidFill>
                <a:latin typeface="Arial" panose="020B0604020202020204" pitchFamily="34" charset="0"/>
              </a:rPr>
              <a:t> a fear of missing targets, whether set by themselves or by the directors of the company. </a:t>
            </a:r>
            <a:endParaRPr lang="en-US" altLang="zh-CN" dirty="0">
              <a:solidFill>
                <a:srgbClr val="000000"/>
              </a:solidFill>
              <a:effectLst/>
              <a:latin typeface="Arial" panose="020B0604020202020204" pitchFamily="34" charset="0"/>
            </a:endParaRPr>
          </a:p>
        </p:txBody>
      </p:sp>
      <p:sp>
        <p:nvSpPr>
          <p:cNvPr id="7" name="标题 1">
            <a:extLst>
              <a:ext uri="{FF2B5EF4-FFF2-40B4-BE49-F238E27FC236}">
                <a16:creationId xmlns:a16="http://schemas.microsoft.com/office/drawing/2014/main" id="{71D3DC2D-65B5-4845-B20C-E7C12C349C0D}"/>
              </a:ext>
            </a:extLst>
          </p:cNvPr>
          <p:cNvSpPr txBox="1">
            <a:spLocks/>
          </p:cNvSpPr>
          <p:nvPr/>
        </p:nvSpPr>
        <p:spPr>
          <a:xfrm>
            <a:off x="2680854" y="1825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12-2-4</a:t>
            </a:r>
            <a:r>
              <a:rPr lang="zh-CN" altLang="zh-CN" dirty="0"/>
              <a:t> </a:t>
            </a:r>
            <a:endParaRPr kumimoji="1" lang="zh-CN" altLang="en-US" dirty="0"/>
          </a:p>
        </p:txBody>
      </p:sp>
      <p:pic>
        <p:nvPicPr>
          <p:cNvPr id="8" name="IELTS 12 Test 6_04">
            <a:hlinkClick r:id="" action="ppaction://media"/>
            <a:extLst>
              <a:ext uri="{FF2B5EF4-FFF2-40B4-BE49-F238E27FC236}">
                <a16:creationId xmlns:a16="http://schemas.microsoft.com/office/drawing/2014/main" id="{B1237F75-134A-3343-9732-C307010A5F4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13156" y="164600"/>
            <a:ext cx="406400" cy="406400"/>
          </a:xfrm>
          <a:prstGeom prst="rect">
            <a:avLst/>
          </a:prstGeom>
        </p:spPr>
      </p:pic>
    </p:spTree>
    <p:extLst>
      <p:ext uri="{BB962C8B-B14F-4D97-AF65-F5344CB8AC3E}">
        <p14:creationId xmlns:p14="http://schemas.microsoft.com/office/powerpoint/2010/main" val="4044940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6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83872" y="14172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12-3-4 </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3B0A1FA1-FB12-3E4A-9B44-B6A9424C5586}"/>
              </a:ext>
            </a:extLst>
          </p:cNvPr>
          <p:cNvSpPr/>
          <p:nvPr/>
        </p:nvSpPr>
        <p:spPr>
          <a:xfrm>
            <a:off x="982133" y="1690688"/>
            <a:ext cx="9482667" cy="1200329"/>
          </a:xfrm>
          <a:prstGeom prst="rect">
            <a:avLst/>
          </a:prstGeom>
        </p:spPr>
        <p:txBody>
          <a:bodyPr wrap="square">
            <a:spAutoFit/>
          </a:bodyPr>
          <a:lstStyle/>
          <a:p>
            <a:pPr algn="just">
              <a:spcAft>
                <a:spcPts val="0"/>
              </a:spcAft>
            </a:pPr>
            <a:r>
              <a:rPr lang="en-US" altLang="zh-CN" sz="2400" b="1" kern="0" dirty="0">
                <a:latin typeface="DengXian" panose="02010600030101010101" pitchFamily="2" charset="-122"/>
                <a:cs typeface="Times New Roman" panose="02020603050405020304" pitchFamily="18" charset="0"/>
              </a:rPr>
              <a:t>Research on effects of mercury on birds</a:t>
            </a:r>
            <a:endParaRPr lang="zh-CN" altLang="zh-CN" sz="2400" kern="100" dirty="0">
              <a:latin typeface="DengXian" panose="02010600030101010101" pitchFamily="2" charset="-122"/>
              <a:ea typeface="DengXian" panose="02010600030101010101" pitchFamily="2" charset="-122"/>
              <a:cs typeface="Times New Roman" panose="02020603050405020304" pitchFamily="18" charset="0"/>
            </a:endParaRPr>
          </a:p>
          <a:p>
            <a:endParaRPr lang="en-US" altLang="zh-CN" sz="2400" kern="0" dirty="0">
              <a:latin typeface="DengXian" panose="02010600030101010101" pitchFamily="2" charset="-122"/>
              <a:cs typeface="Times New Roman" panose="02020603050405020304" pitchFamily="18" charset="0"/>
            </a:endParaRPr>
          </a:p>
          <a:p>
            <a:r>
              <a:rPr lang="en-US" altLang="zh-CN" sz="2400" kern="0" dirty="0">
                <a:latin typeface="DengXian" panose="02010600030101010101" pitchFamily="2" charset="-122"/>
                <a:cs typeface="Times New Roman" panose="02020603050405020304" pitchFamily="18" charset="0"/>
              </a:rPr>
              <a:t>the effects on birds' 32 ........... or mental processes, e.g. memory</a:t>
            </a:r>
            <a:r>
              <a:rPr lang="zh-CN" altLang="zh-CN" sz="2400" dirty="0"/>
              <a:t> </a:t>
            </a:r>
            <a:endParaRPr lang="zh-CN" altLang="en-US" sz="2400" dirty="0"/>
          </a:p>
        </p:txBody>
      </p:sp>
      <p:pic>
        <p:nvPicPr>
          <p:cNvPr id="5" name="IELTS11_IELTS 12 Test 7_04">
            <a:hlinkClick r:id="" action="ppaction://media"/>
            <a:extLst>
              <a:ext uri="{FF2B5EF4-FFF2-40B4-BE49-F238E27FC236}">
                <a16:creationId xmlns:a16="http://schemas.microsoft.com/office/drawing/2014/main" id="{E422F554-173E-49B4-A90F-9F63C6748B9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20117" y="274637"/>
            <a:ext cx="406400" cy="406400"/>
          </a:xfrm>
          <a:prstGeom prst="rect">
            <a:avLst/>
          </a:prstGeom>
        </p:spPr>
      </p:pic>
    </p:spTree>
    <p:extLst>
      <p:ext uri="{BB962C8B-B14F-4D97-AF65-F5344CB8AC3E}">
        <p14:creationId xmlns:p14="http://schemas.microsoft.com/office/powerpoint/2010/main" val="2678764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1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3B0A1FA1-FB12-3E4A-9B44-B6A9424C5586}"/>
              </a:ext>
            </a:extLst>
          </p:cNvPr>
          <p:cNvSpPr/>
          <p:nvPr/>
        </p:nvSpPr>
        <p:spPr>
          <a:xfrm>
            <a:off x="982133" y="1690688"/>
            <a:ext cx="9482667" cy="1200329"/>
          </a:xfrm>
          <a:prstGeom prst="rect">
            <a:avLst/>
          </a:prstGeom>
        </p:spPr>
        <p:txBody>
          <a:bodyPr wrap="square">
            <a:spAutoFit/>
          </a:bodyPr>
          <a:lstStyle/>
          <a:p>
            <a:pPr algn="just">
              <a:spcAft>
                <a:spcPts val="0"/>
              </a:spcAft>
            </a:pPr>
            <a:r>
              <a:rPr lang="en-US" altLang="zh-CN" sz="2400" b="1" kern="0" dirty="0">
                <a:latin typeface="DengXian" panose="02010600030101010101" pitchFamily="2" charset="-122"/>
                <a:cs typeface="Times New Roman" panose="02020603050405020304" pitchFamily="18" charset="0"/>
              </a:rPr>
              <a:t>Research on effects of mercury on birds</a:t>
            </a:r>
            <a:endParaRPr lang="zh-CN" altLang="zh-CN" sz="2400" kern="100" dirty="0">
              <a:latin typeface="DengXian" panose="02010600030101010101" pitchFamily="2" charset="-122"/>
              <a:ea typeface="DengXian" panose="02010600030101010101" pitchFamily="2" charset="-122"/>
              <a:cs typeface="Times New Roman" panose="02020603050405020304" pitchFamily="18" charset="0"/>
            </a:endParaRPr>
          </a:p>
          <a:p>
            <a:endParaRPr lang="en-US" altLang="zh-CN" sz="2400" kern="0" dirty="0">
              <a:latin typeface="DengXian" panose="02010600030101010101" pitchFamily="2" charset="-122"/>
              <a:cs typeface="Times New Roman" panose="02020603050405020304" pitchFamily="18" charset="0"/>
            </a:endParaRPr>
          </a:p>
          <a:p>
            <a:r>
              <a:rPr lang="en-US" altLang="zh-CN" sz="2400" kern="0" dirty="0">
                <a:solidFill>
                  <a:srgbClr val="00B050"/>
                </a:solidFill>
                <a:latin typeface="DengXian" panose="02010600030101010101" pitchFamily="2" charset="-122"/>
                <a:cs typeface="Times New Roman" panose="02020603050405020304" pitchFamily="18" charset="0"/>
              </a:rPr>
              <a:t>the effects on birds' 32 ........... </a:t>
            </a:r>
            <a:r>
              <a:rPr lang="en-US" altLang="zh-CN" sz="2400" kern="0" dirty="0">
                <a:solidFill>
                  <a:srgbClr val="FF0000"/>
                </a:solidFill>
                <a:latin typeface="DengXian" panose="02010600030101010101" pitchFamily="2" charset="-122"/>
                <a:cs typeface="Times New Roman" panose="02020603050405020304" pitchFamily="18" charset="0"/>
              </a:rPr>
              <a:t>or mental processes, e.g. memory</a:t>
            </a:r>
            <a:r>
              <a:rPr lang="zh-CN" altLang="zh-CN" sz="2400" dirty="0">
                <a:solidFill>
                  <a:srgbClr val="FF0000"/>
                </a:solidFill>
              </a:rPr>
              <a:t> </a:t>
            </a:r>
            <a:endParaRPr lang="zh-CN" altLang="en-US" sz="2400" dirty="0">
              <a:solidFill>
                <a:srgbClr val="FF0000"/>
              </a:solidFill>
            </a:endParaRPr>
          </a:p>
        </p:txBody>
      </p:sp>
      <p:sp>
        <p:nvSpPr>
          <p:cNvPr id="5" name="矩形 4">
            <a:extLst>
              <a:ext uri="{FF2B5EF4-FFF2-40B4-BE49-F238E27FC236}">
                <a16:creationId xmlns:a16="http://schemas.microsoft.com/office/drawing/2014/main" id="{EEC37217-258F-884E-AAEA-D00A178B43C0}"/>
              </a:ext>
            </a:extLst>
          </p:cNvPr>
          <p:cNvSpPr/>
          <p:nvPr/>
        </p:nvSpPr>
        <p:spPr>
          <a:xfrm>
            <a:off x="982133" y="3429000"/>
            <a:ext cx="10160000" cy="1200329"/>
          </a:xfrm>
          <a:prstGeom prst="rect">
            <a:avLst/>
          </a:prstGeom>
        </p:spPr>
        <p:txBody>
          <a:bodyPr wrap="square">
            <a:spAutoFit/>
          </a:bodyPr>
          <a:lstStyle/>
          <a:p>
            <a:r>
              <a:rPr lang="en-US" altLang="zh-CN" dirty="0">
                <a:solidFill>
                  <a:srgbClr val="000000"/>
                </a:solidFill>
                <a:latin typeface="Arial" panose="020B0604020202020204" pitchFamily="34" charset="0"/>
              </a:rPr>
              <a:t>And rather than looking at how many birds are actually killed by mercury poisoning, she's looking for more subtle sub-effects. And Q32 </a:t>
            </a:r>
            <a:r>
              <a:rPr lang="en-US" altLang="zh-CN" u="sng" dirty="0">
                <a:solidFill>
                  <a:srgbClr val="00B050"/>
                </a:solidFill>
                <a:latin typeface="Arial" panose="020B0604020202020204" pitchFamily="34" charset="0"/>
              </a:rPr>
              <a:t>these may be to do with the </a:t>
            </a:r>
            <a:r>
              <a:rPr lang="en-US" altLang="zh-CN" u="sng" dirty="0" err="1">
                <a:solidFill>
                  <a:srgbClr val="00B050"/>
                </a:solidFill>
                <a:latin typeface="Arial" panose="020B0604020202020204" pitchFamily="34" charset="0"/>
              </a:rPr>
              <a:t>behaviour</a:t>
            </a:r>
            <a:r>
              <a:rPr lang="en-US" altLang="zh-CN" u="sng" dirty="0">
                <a:solidFill>
                  <a:srgbClr val="00B050"/>
                </a:solidFill>
                <a:latin typeface="Arial" panose="020B0604020202020204" pitchFamily="34" charset="0"/>
              </a:rPr>
              <a:t> of the birds, </a:t>
            </a:r>
            <a:r>
              <a:rPr lang="en-US" altLang="zh-CN" u="sng" dirty="0">
                <a:solidFill>
                  <a:srgbClr val="FF0000"/>
                </a:solidFill>
                <a:latin typeface="Arial" panose="020B0604020202020204" pitchFamily="34" charset="0"/>
              </a:rPr>
              <a:t>or with the effect of mercury on the way their brain works, so whether it leads to problems with memory, for example.</a:t>
            </a:r>
            <a:endParaRPr lang="en-US" altLang="zh-CN" dirty="0">
              <a:solidFill>
                <a:srgbClr val="FF0000"/>
              </a:solidFill>
              <a:effectLst/>
              <a:latin typeface="Arial" panose="020B0604020202020204" pitchFamily="34" charset="0"/>
            </a:endParaRPr>
          </a:p>
        </p:txBody>
      </p:sp>
      <p:sp>
        <p:nvSpPr>
          <p:cNvPr id="7" name="标题 1">
            <a:extLst>
              <a:ext uri="{FF2B5EF4-FFF2-40B4-BE49-F238E27FC236}">
                <a16:creationId xmlns:a16="http://schemas.microsoft.com/office/drawing/2014/main" id="{27734DD9-3337-8045-95E3-8AB0F0428ED8}"/>
              </a:ext>
            </a:extLst>
          </p:cNvPr>
          <p:cNvSpPr txBox="1">
            <a:spLocks/>
          </p:cNvSpPr>
          <p:nvPr/>
        </p:nvSpPr>
        <p:spPr>
          <a:xfrm>
            <a:off x="2583872" y="14172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12-3-4 </a:t>
            </a:r>
            <a:endParaRPr kumimoji="1" lang="zh-CN" altLang="en-US" dirty="0"/>
          </a:p>
        </p:txBody>
      </p:sp>
      <p:pic>
        <p:nvPicPr>
          <p:cNvPr id="8" name="IELTS11_IELTS 12 Test 7_04">
            <a:hlinkClick r:id="" action="ppaction://media"/>
            <a:extLst>
              <a:ext uri="{FF2B5EF4-FFF2-40B4-BE49-F238E27FC236}">
                <a16:creationId xmlns:a16="http://schemas.microsoft.com/office/drawing/2014/main" id="{5F70812F-A2DE-E444-A060-261EB6BBFC7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20117" y="274637"/>
            <a:ext cx="406400" cy="406400"/>
          </a:xfrm>
          <a:prstGeom prst="rect">
            <a:avLst/>
          </a:prstGeom>
        </p:spPr>
      </p:pic>
    </p:spTree>
    <p:extLst>
      <p:ext uri="{BB962C8B-B14F-4D97-AF65-F5344CB8AC3E}">
        <p14:creationId xmlns:p14="http://schemas.microsoft.com/office/powerpoint/2010/main" val="122477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1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36273" y="1825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12-4-4</a:t>
            </a:r>
            <a:r>
              <a:rPr lang="zh-CN" altLang="zh-CN" dirty="0"/>
              <a:t> </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1F298863-DBE7-9548-94C5-E05154041CDF}"/>
              </a:ext>
            </a:extLst>
          </p:cNvPr>
          <p:cNvSpPr/>
          <p:nvPr/>
        </p:nvSpPr>
        <p:spPr>
          <a:xfrm>
            <a:off x="936977" y="1825625"/>
            <a:ext cx="10608733" cy="1200329"/>
          </a:xfrm>
          <a:prstGeom prst="rect">
            <a:avLst/>
          </a:prstGeom>
        </p:spPr>
        <p:txBody>
          <a:bodyPr wrap="square">
            <a:spAutoFit/>
          </a:bodyPr>
          <a:lstStyle/>
          <a:p>
            <a:r>
              <a:rPr lang="en-US" altLang="zh-CN" sz="2400" kern="0" dirty="0">
                <a:latin typeface="DengXian" panose="02010600030101010101" pitchFamily="2" charset="-122"/>
                <a:cs typeface="Times New Roman" panose="02020603050405020304" pitchFamily="18" charset="0"/>
              </a:rPr>
              <a:t>do not show other sources of noise, </a:t>
            </a:r>
          </a:p>
          <a:p>
            <a:endParaRPr lang="en-US" altLang="zh-CN" sz="2400" kern="0" dirty="0">
              <a:latin typeface="DengXian" panose="02010600030101010101" pitchFamily="2" charset="-122"/>
              <a:cs typeface="Times New Roman" panose="02020603050405020304" pitchFamily="18" charset="0"/>
            </a:endParaRPr>
          </a:p>
          <a:p>
            <a:r>
              <a:rPr lang="en-US" altLang="zh-CN" sz="2400" kern="0" dirty="0">
                <a:latin typeface="DengXian" panose="02010600030101010101" pitchFamily="2" charset="-122"/>
                <a:cs typeface="Times New Roman" panose="02020603050405020304" pitchFamily="18" charset="0"/>
              </a:rPr>
              <a:t>e.g. when windows are open or people's </a:t>
            </a:r>
            <a:r>
              <a:rPr lang="en-US" altLang="zh-CN" sz="2400" kern="0" dirty="0" err="1">
                <a:latin typeface="DengXian" panose="02010600030101010101" pitchFamily="2" charset="-122"/>
                <a:cs typeface="Times New Roman" panose="02020603050405020304" pitchFamily="18" charset="0"/>
              </a:rPr>
              <a:t>neighbours</a:t>
            </a:r>
            <a:r>
              <a:rPr lang="en-US" altLang="zh-CN" sz="2400" kern="0" dirty="0">
                <a:latin typeface="DengXian" panose="02010600030101010101" pitchFamily="2" charset="-122"/>
                <a:cs typeface="Times New Roman" panose="02020603050405020304" pitchFamily="18" charset="0"/>
              </a:rPr>
              <a:t> are in their 31 ...........</a:t>
            </a:r>
            <a:r>
              <a:rPr lang="zh-CN" altLang="zh-CN" sz="2400" dirty="0"/>
              <a:t> </a:t>
            </a:r>
            <a:endParaRPr lang="zh-CN" altLang="en-US" sz="2400" dirty="0"/>
          </a:p>
        </p:txBody>
      </p:sp>
      <p:pic>
        <p:nvPicPr>
          <p:cNvPr id="5" name="IELTS11_IELTS 12 Test 8_04">
            <a:hlinkClick r:id="" action="ppaction://media"/>
            <a:extLst>
              <a:ext uri="{FF2B5EF4-FFF2-40B4-BE49-F238E27FC236}">
                <a16:creationId xmlns:a16="http://schemas.microsoft.com/office/drawing/2014/main" id="{DE24CBAB-8C69-4461-B211-8A215E0D44C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42713" y="127416"/>
            <a:ext cx="406400" cy="406400"/>
          </a:xfrm>
          <a:prstGeom prst="rect">
            <a:avLst/>
          </a:prstGeom>
        </p:spPr>
      </p:pic>
    </p:spTree>
    <p:extLst>
      <p:ext uri="{BB962C8B-B14F-4D97-AF65-F5344CB8AC3E}">
        <p14:creationId xmlns:p14="http://schemas.microsoft.com/office/powerpoint/2010/main" val="925575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72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1F298863-DBE7-9548-94C5-E05154041CDF}"/>
              </a:ext>
            </a:extLst>
          </p:cNvPr>
          <p:cNvSpPr/>
          <p:nvPr/>
        </p:nvSpPr>
        <p:spPr>
          <a:xfrm>
            <a:off x="936977" y="1825625"/>
            <a:ext cx="10608733" cy="1200329"/>
          </a:xfrm>
          <a:prstGeom prst="rect">
            <a:avLst/>
          </a:prstGeom>
        </p:spPr>
        <p:txBody>
          <a:bodyPr wrap="square">
            <a:spAutoFit/>
          </a:bodyPr>
          <a:lstStyle/>
          <a:p>
            <a:r>
              <a:rPr lang="en-US" altLang="zh-CN" sz="2400" kern="0" dirty="0">
                <a:latin typeface="DengXian" panose="02010600030101010101" pitchFamily="2" charset="-122"/>
                <a:cs typeface="Times New Roman" panose="02020603050405020304" pitchFamily="18" charset="0"/>
              </a:rPr>
              <a:t>do not show other sources of noise, </a:t>
            </a:r>
          </a:p>
          <a:p>
            <a:endParaRPr lang="en-US" altLang="zh-CN" sz="2400" kern="0" dirty="0">
              <a:latin typeface="DengXian" panose="02010600030101010101" pitchFamily="2" charset="-122"/>
              <a:cs typeface="Times New Roman" panose="02020603050405020304" pitchFamily="18" charset="0"/>
            </a:endParaRPr>
          </a:p>
          <a:p>
            <a:r>
              <a:rPr lang="en-US" altLang="zh-CN" sz="2400" kern="0" dirty="0">
                <a:latin typeface="DengXian" panose="02010600030101010101" pitchFamily="2" charset="-122"/>
                <a:cs typeface="Times New Roman" panose="02020603050405020304" pitchFamily="18" charset="0"/>
              </a:rPr>
              <a:t>e.g. </a:t>
            </a:r>
            <a:r>
              <a:rPr lang="en-US" altLang="zh-CN" sz="2400" kern="0" dirty="0">
                <a:solidFill>
                  <a:srgbClr val="FF0000"/>
                </a:solidFill>
                <a:latin typeface="DengXian" panose="02010600030101010101" pitchFamily="2" charset="-122"/>
                <a:cs typeface="Times New Roman" panose="02020603050405020304" pitchFamily="18" charset="0"/>
              </a:rPr>
              <a:t>when windows are open</a:t>
            </a:r>
            <a:r>
              <a:rPr lang="en-US" altLang="zh-CN" sz="2400" kern="0" dirty="0">
                <a:latin typeface="DengXian" panose="02010600030101010101" pitchFamily="2" charset="-122"/>
                <a:cs typeface="Times New Roman" panose="02020603050405020304" pitchFamily="18" charset="0"/>
              </a:rPr>
              <a:t> or </a:t>
            </a:r>
            <a:r>
              <a:rPr lang="en-US" altLang="zh-CN" sz="2400" kern="0" dirty="0">
                <a:solidFill>
                  <a:srgbClr val="00B050"/>
                </a:solidFill>
                <a:latin typeface="DengXian" panose="02010600030101010101" pitchFamily="2" charset="-122"/>
                <a:cs typeface="Times New Roman" panose="02020603050405020304" pitchFamily="18" charset="0"/>
              </a:rPr>
              <a:t>people's </a:t>
            </a:r>
            <a:r>
              <a:rPr lang="en-US" altLang="zh-CN" sz="2400" kern="0" dirty="0" err="1">
                <a:solidFill>
                  <a:srgbClr val="00B050"/>
                </a:solidFill>
                <a:latin typeface="DengXian" panose="02010600030101010101" pitchFamily="2" charset="-122"/>
                <a:cs typeface="Times New Roman" panose="02020603050405020304" pitchFamily="18" charset="0"/>
              </a:rPr>
              <a:t>neighbours</a:t>
            </a:r>
            <a:r>
              <a:rPr lang="en-US" altLang="zh-CN" sz="2400" kern="0" dirty="0">
                <a:solidFill>
                  <a:srgbClr val="00B050"/>
                </a:solidFill>
                <a:latin typeface="DengXian" panose="02010600030101010101" pitchFamily="2" charset="-122"/>
                <a:cs typeface="Times New Roman" panose="02020603050405020304" pitchFamily="18" charset="0"/>
              </a:rPr>
              <a:t> are in their 31 ...........</a:t>
            </a:r>
            <a:r>
              <a:rPr lang="zh-CN" altLang="zh-CN" sz="2400" dirty="0">
                <a:solidFill>
                  <a:srgbClr val="00B050"/>
                </a:solidFill>
              </a:rPr>
              <a:t> </a:t>
            </a:r>
            <a:endParaRPr lang="zh-CN" altLang="en-US" sz="2400" dirty="0">
              <a:solidFill>
                <a:srgbClr val="00B050"/>
              </a:solidFill>
            </a:endParaRPr>
          </a:p>
        </p:txBody>
      </p:sp>
      <p:sp>
        <p:nvSpPr>
          <p:cNvPr id="5" name="矩形 4">
            <a:extLst>
              <a:ext uri="{FF2B5EF4-FFF2-40B4-BE49-F238E27FC236}">
                <a16:creationId xmlns:a16="http://schemas.microsoft.com/office/drawing/2014/main" id="{A045D4E8-F629-6042-973D-965928E6EFF0}"/>
              </a:ext>
            </a:extLst>
          </p:cNvPr>
          <p:cNvSpPr/>
          <p:nvPr/>
        </p:nvSpPr>
        <p:spPr>
          <a:xfrm>
            <a:off x="838200" y="3715504"/>
            <a:ext cx="10326511" cy="2031325"/>
          </a:xfrm>
          <a:prstGeom prst="rect">
            <a:avLst/>
          </a:prstGeom>
        </p:spPr>
        <p:txBody>
          <a:bodyPr wrap="square">
            <a:spAutoFit/>
          </a:bodyPr>
          <a:lstStyle/>
          <a:p>
            <a:r>
              <a:rPr lang="en-US" altLang="zh-CN" dirty="0">
                <a:solidFill>
                  <a:srgbClr val="000000"/>
                </a:solidFill>
                <a:latin typeface="Arial" panose="020B0604020202020204" pitchFamily="34" charset="0"/>
              </a:rPr>
              <a:t>With data like this, acoustic engineers have been able to build up what we call noise maps, maps of the sound environment. But actually these aren't a lot of use. What they do show is that the highest noise levels are generally on roads - well, that's not really very surprising. But there's quite a lot going on that these maps don't show, because they can't capture the complex way that sound varies over time. So Q31 </a:t>
            </a:r>
            <a:r>
              <a:rPr lang="en-US" altLang="zh-CN" u="sng" dirty="0">
                <a:solidFill>
                  <a:srgbClr val="000000"/>
                </a:solidFill>
                <a:latin typeface="Arial" panose="020B0604020202020204" pitchFamily="34" charset="0"/>
              </a:rPr>
              <a:t>they ignore important issues such as </a:t>
            </a:r>
            <a:r>
              <a:rPr lang="en-US" altLang="zh-CN" u="sng" dirty="0">
                <a:solidFill>
                  <a:srgbClr val="FF0000"/>
                </a:solidFill>
                <a:latin typeface="Arial" panose="020B0604020202020204" pitchFamily="34" charset="0"/>
              </a:rPr>
              <a:t>the noise someone might hear from the open windows</a:t>
            </a:r>
            <a:r>
              <a:rPr lang="en-US" altLang="zh-CN" u="sng" dirty="0">
                <a:solidFill>
                  <a:srgbClr val="000000"/>
                </a:solidFill>
                <a:latin typeface="Arial" panose="020B0604020202020204" pitchFamily="34" charset="0"/>
              </a:rPr>
              <a:t> </a:t>
            </a:r>
            <a:r>
              <a:rPr lang="en-US" altLang="zh-CN" u="sng" dirty="0">
                <a:solidFill>
                  <a:srgbClr val="00B050"/>
                </a:solidFill>
                <a:latin typeface="Arial" panose="020B0604020202020204" pitchFamily="34" charset="0"/>
              </a:rPr>
              <a:t>or gardens of their </a:t>
            </a:r>
            <a:r>
              <a:rPr lang="en-US" altLang="zh-CN" u="sng" dirty="0" err="1">
                <a:solidFill>
                  <a:srgbClr val="00B050"/>
                </a:solidFill>
                <a:latin typeface="Arial" panose="020B0604020202020204" pitchFamily="34" charset="0"/>
              </a:rPr>
              <a:t>neighbours</a:t>
            </a:r>
            <a:r>
              <a:rPr lang="en-US" altLang="zh-CN" u="sng" dirty="0">
                <a:solidFill>
                  <a:srgbClr val="00B050"/>
                </a:solidFill>
                <a:latin typeface="Arial" panose="020B0604020202020204" pitchFamily="34" charset="0"/>
              </a:rPr>
              <a:t>,</a:t>
            </a:r>
            <a:r>
              <a:rPr lang="en-US" altLang="zh-CN" dirty="0">
                <a:solidFill>
                  <a:srgbClr val="00B050"/>
                </a:solidFill>
                <a:latin typeface="Arial" panose="020B0604020202020204" pitchFamily="34" charset="0"/>
              </a:rPr>
              <a:t> </a:t>
            </a:r>
            <a:r>
              <a:rPr lang="en-US" altLang="zh-CN" dirty="0">
                <a:solidFill>
                  <a:srgbClr val="000000"/>
                </a:solidFill>
                <a:latin typeface="Arial" panose="020B0604020202020204" pitchFamily="34" charset="0"/>
              </a:rPr>
              <a:t>and this sort of noise can be quite significant in summer. </a:t>
            </a:r>
            <a:endParaRPr lang="en-US" altLang="zh-CN" dirty="0">
              <a:solidFill>
                <a:srgbClr val="000000"/>
              </a:solidFill>
              <a:effectLst/>
              <a:latin typeface="Arial" panose="020B0604020202020204" pitchFamily="34" charset="0"/>
            </a:endParaRPr>
          </a:p>
        </p:txBody>
      </p:sp>
      <p:sp>
        <p:nvSpPr>
          <p:cNvPr id="7" name="标题 1">
            <a:extLst>
              <a:ext uri="{FF2B5EF4-FFF2-40B4-BE49-F238E27FC236}">
                <a16:creationId xmlns:a16="http://schemas.microsoft.com/office/drawing/2014/main" id="{784612B6-5AD8-6F46-9C6C-36314D111246}"/>
              </a:ext>
            </a:extLst>
          </p:cNvPr>
          <p:cNvSpPr txBox="1">
            <a:spLocks/>
          </p:cNvSpPr>
          <p:nvPr/>
        </p:nvSpPr>
        <p:spPr>
          <a:xfrm>
            <a:off x="2736273" y="1825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12-4-4</a:t>
            </a:r>
            <a:r>
              <a:rPr lang="zh-CN" altLang="zh-CN" dirty="0"/>
              <a:t> </a:t>
            </a:r>
            <a:endParaRPr kumimoji="1" lang="zh-CN" altLang="en-US" dirty="0"/>
          </a:p>
        </p:txBody>
      </p:sp>
      <p:pic>
        <p:nvPicPr>
          <p:cNvPr id="8" name="IELTS11_IELTS 12 Test 8_04">
            <a:hlinkClick r:id="" action="ppaction://media"/>
            <a:extLst>
              <a:ext uri="{FF2B5EF4-FFF2-40B4-BE49-F238E27FC236}">
                <a16:creationId xmlns:a16="http://schemas.microsoft.com/office/drawing/2014/main" id="{CA9E5253-3874-1244-912A-E00BD2E618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42713" y="127416"/>
            <a:ext cx="406400" cy="406400"/>
          </a:xfrm>
          <a:prstGeom prst="rect">
            <a:avLst/>
          </a:prstGeom>
        </p:spPr>
      </p:pic>
    </p:spTree>
    <p:extLst>
      <p:ext uri="{BB962C8B-B14F-4D97-AF65-F5344CB8AC3E}">
        <p14:creationId xmlns:p14="http://schemas.microsoft.com/office/powerpoint/2010/main" val="3824707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72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DD8B8F-A6BE-344D-817E-2F2E52450A71}"/>
              </a:ext>
            </a:extLst>
          </p:cNvPr>
          <p:cNvSpPr/>
          <p:nvPr/>
        </p:nvSpPr>
        <p:spPr>
          <a:xfrm>
            <a:off x="838200" y="1738315"/>
            <a:ext cx="11087100" cy="958596"/>
          </a:xfrm>
          <a:prstGeom prst="rect">
            <a:avLst/>
          </a:prstGeom>
        </p:spPr>
        <p:txBody>
          <a:bodyPr wrap="square">
            <a:spAutoFit/>
          </a:bodyPr>
          <a:lstStyle/>
          <a:p>
            <a:pPr>
              <a:lnSpc>
                <a:spcPct val="150000"/>
              </a:lnSpc>
              <a:spcAft>
                <a:spcPts val="0"/>
              </a:spcAft>
            </a:pPr>
            <a:r>
              <a:rPr lang="en-US" sz="2000" b="1" kern="100" dirty="0">
                <a:latin typeface="Arial" panose="020B0604020202020204" pitchFamily="34" charset="0"/>
                <a:ea typeface="DengXian" panose="02010600030101010101" pitchFamily="2" charset="-122"/>
                <a:cs typeface="Arial" panose="020B0604020202020204" pitchFamily="34" charset="0"/>
              </a:rPr>
              <a:t>Episodic memory</a:t>
            </a:r>
          </a:p>
          <a:p>
            <a:pPr>
              <a:lnSpc>
                <a:spcPct val="150000"/>
              </a:lnSpc>
              <a:spcAft>
                <a:spcPts val="0"/>
              </a:spcAft>
            </a:pPr>
            <a:r>
              <a:rPr lang="en-US" sz="2000" kern="100" dirty="0">
                <a:latin typeface="Arial" panose="020B0604020202020204" pitchFamily="34" charset="0"/>
                <a:ea typeface="DengXian" panose="02010600030101010101" pitchFamily="2" charset="-122"/>
                <a:cs typeface="Arial" panose="020B0604020202020204" pitchFamily="34" charset="0"/>
              </a:rPr>
              <a:t>- the ability to recall details, e.g. the time and </a:t>
            </a:r>
            <a:r>
              <a:rPr lang="en-US" sz="2000" b="1" kern="100" dirty="0">
                <a:latin typeface="Arial" panose="020B0604020202020204" pitchFamily="34" charset="0"/>
                <a:ea typeface="DengXian" panose="02010600030101010101" pitchFamily="2" charset="-122"/>
                <a:cs typeface="Arial" panose="020B0604020202020204" pitchFamily="34" charset="0"/>
              </a:rPr>
              <a:t>31.</a:t>
            </a:r>
            <a:r>
              <a:rPr lang="en-US" sz="2000" kern="100" dirty="0">
                <a:latin typeface="Arial" panose="020B0604020202020204" pitchFamily="34" charset="0"/>
                <a:ea typeface="DengXian" panose="02010600030101010101" pitchFamily="2" charset="-122"/>
                <a:cs typeface="Arial" panose="020B0604020202020204" pitchFamily="34" charset="0"/>
              </a:rPr>
              <a:t> _______________ of past events</a:t>
            </a:r>
            <a:endParaRPr lang="x-none" sz="2000" kern="100" dirty="0">
              <a:latin typeface="Arial" panose="020B0604020202020204" pitchFamily="34" charset="0"/>
              <a:ea typeface="DengXian" panose="02010600030101010101" pitchFamily="2" charset="-122"/>
              <a:cs typeface="Arial" panose="020B0604020202020204" pitchFamily="34" charset="0"/>
            </a:endParaRPr>
          </a:p>
        </p:txBody>
      </p:sp>
      <p:pic>
        <p:nvPicPr>
          <p:cNvPr id="4" name="13-2-4.mp3" descr="13-2-4.mp3">
            <a:hlinkClick r:id="" action="ppaction://media"/>
            <a:extLst>
              <a:ext uri="{FF2B5EF4-FFF2-40B4-BE49-F238E27FC236}">
                <a16:creationId xmlns:a16="http://schemas.microsoft.com/office/drawing/2014/main" id="{F14847FC-641E-A944-9C16-06FC3D2ABEC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79691" y="-60325"/>
            <a:ext cx="812800" cy="812800"/>
          </a:xfrm>
          <a:prstGeom prst="rect">
            <a:avLst/>
          </a:prstGeom>
        </p:spPr>
      </p:pic>
      <p:sp>
        <p:nvSpPr>
          <p:cNvPr id="5" name="标题 1">
            <a:extLst>
              <a:ext uri="{FF2B5EF4-FFF2-40B4-BE49-F238E27FC236}">
                <a16:creationId xmlns:a16="http://schemas.microsoft.com/office/drawing/2014/main" id="{B3E12B51-2797-3945-BC6B-2BA369C570F2}"/>
              </a:ext>
            </a:extLst>
          </p:cNvPr>
          <p:cNvSpPr txBox="1">
            <a:spLocks/>
          </p:cNvSpPr>
          <p:nvPr/>
        </p:nvSpPr>
        <p:spPr>
          <a:xfrm>
            <a:off x="2653145" y="89694"/>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ja-JP" altLang="en-US"/>
              <a:t>并列</a:t>
            </a:r>
            <a:r>
              <a:rPr kumimoji="1" lang="zh-CN" altLang="en-US" dirty="0"/>
              <a:t>关系 </a:t>
            </a:r>
            <a:r>
              <a:rPr kumimoji="1" lang="en-US" altLang="zh-CN" dirty="0"/>
              <a:t>13-2-4</a:t>
            </a:r>
            <a:endParaRPr kumimoji="1" lang="zh-CN" altLang="en-US" dirty="0"/>
          </a:p>
        </p:txBody>
      </p:sp>
    </p:spTree>
    <p:extLst>
      <p:ext uri="{BB962C8B-B14F-4D97-AF65-F5344CB8AC3E}">
        <p14:creationId xmlns:p14="http://schemas.microsoft.com/office/powerpoint/2010/main" val="1889725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9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DD8B8F-A6BE-344D-817E-2F2E52450A71}"/>
              </a:ext>
            </a:extLst>
          </p:cNvPr>
          <p:cNvSpPr/>
          <p:nvPr/>
        </p:nvSpPr>
        <p:spPr>
          <a:xfrm>
            <a:off x="838200" y="1738315"/>
            <a:ext cx="11087100" cy="4190250"/>
          </a:xfrm>
          <a:prstGeom prst="rect">
            <a:avLst/>
          </a:prstGeom>
        </p:spPr>
        <p:txBody>
          <a:bodyPr wrap="square">
            <a:spAutoFit/>
          </a:bodyPr>
          <a:lstStyle/>
          <a:p>
            <a:pPr>
              <a:lnSpc>
                <a:spcPct val="150000"/>
              </a:lnSpc>
              <a:spcAft>
                <a:spcPts val="0"/>
              </a:spcAft>
            </a:pPr>
            <a:r>
              <a:rPr lang="en-US" sz="2000" b="1" kern="100" dirty="0">
                <a:latin typeface="Arial" panose="020B0604020202020204" pitchFamily="34" charset="0"/>
                <a:ea typeface="DengXian" panose="02010600030101010101" pitchFamily="2" charset="-122"/>
                <a:cs typeface="Arial" panose="020B0604020202020204" pitchFamily="34" charset="0"/>
              </a:rPr>
              <a:t>Episodic memory</a:t>
            </a:r>
          </a:p>
          <a:p>
            <a:pPr>
              <a:lnSpc>
                <a:spcPct val="150000"/>
              </a:lnSpc>
              <a:spcAft>
                <a:spcPts val="0"/>
              </a:spcAft>
            </a:pPr>
            <a:r>
              <a:rPr lang="en-US" sz="2000" kern="100" dirty="0">
                <a:latin typeface="Arial" panose="020B0604020202020204" pitchFamily="34" charset="0"/>
                <a:ea typeface="DengXian" panose="02010600030101010101" pitchFamily="2" charset="-122"/>
                <a:cs typeface="Arial" panose="020B0604020202020204" pitchFamily="34" charset="0"/>
              </a:rPr>
              <a:t>- the ability to recall details, e.g. </a:t>
            </a:r>
            <a:r>
              <a:rPr lang="en-US" sz="2000" kern="100" dirty="0">
                <a:solidFill>
                  <a:srgbClr val="FF0000"/>
                </a:solidFill>
                <a:latin typeface="Arial" panose="020B0604020202020204" pitchFamily="34" charset="0"/>
                <a:ea typeface="DengXian" panose="02010600030101010101" pitchFamily="2" charset="-122"/>
                <a:cs typeface="Arial" panose="020B0604020202020204" pitchFamily="34" charset="0"/>
              </a:rPr>
              <a:t>the time </a:t>
            </a:r>
            <a:r>
              <a:rPr lang="en-US" sz="2000" kern="100" dirty="0">
                <a:latin typeface="Arial" panose="020B0604020202020204" pitchFamily="34" charset="0"/>
                <a:ea typeface="DengXian" panose="02010600030101010101" pitchFamily="2" charset="-122"/>
                <a:cs typeface="Arial" panose="020B0604020202020204" pitchFamily="34" charset="0"/>
              </a:rPr>
              <a:t>and </a:t>
            </a:r>
            <a:r>
              <a:rPr lang="en-US" sz="2000" b="1" kern="100" dirty="0">
                <a:latin typeface="Arial" panose="020B0604020202020204" pitchFamily="34" charset="0"/>
                <a:ea typeface="DengXian" panose="02010600030101010101" pitchFamily="2" charset="-122"/>
                <a:cs typeface="Arial" panose="020B0604020202020204" pitchFamily="34" charset="0"/>
              </a:rPr>
              <a:t>31.</a:t>
            </a:r>
            <a:r>
              <a:rPr lang="en-US" sz="2000" kern="100" dirty="0">
                <a:latin typeface="Arial" panose="020B0604020202020204" pitchFamily="34" charset="0"/>
                <a:ea typeface="DengXian" panose="02010600030101010101" pitchFamily="2" charset="-122"/>
                <a:cs typeface="Arial" panose="020B0604020202020204" pitchFamily="34" charset="0"/>
              </a:rPr>
              <a:t> _______________ of past events</a:t>
            </a:r>
          </a:p>
          <a:p>
            <a:pPr marL="342900" indent="-342900">
              <a:lnSpc>
                <a:spcPct val="150000"/>
              </a:lnSpc>
              <a:spcAft>
                <a:spcPts val="0"/>
              </a:spcAft>
              <a:buFontTx/>
              <a:buChar char="-"/>
            </a:pPr>
            <a:endParaRPr lang="en-US" sz="2000" kern="100" dirty="0">
              <a:latin typeface="Arial" panose="020B0604020202020204" pitchFamily="34" charset="0"/>
              <a:ea typeface="DengXian" panose="02010600030101010101" pitchFamily="2" charset="-122"/>
              <a:cs typeface="Arial" panose="020B0604020202020204" pitchFamily="34" charset="0"/>
            </a:endParaRPr>
          </a:p>
          <a:p>
            <a:pPr>
              <a:lnSpc>
                <a:spcPct val="150000"/>
              </a:lnSpc>
              <a:spcAft>
                <a:spcPts val="0"/>
              </a:spcAft>
            </a:pPr>
            <a:endParaRPr lang="en-US" sz="2000" kern="100" dirty="0">
              <a:latin typeface="Arial" panose="020B0604020202020204" pitchFamily="34" charset="0"/>
              <a:ea typeface="DengXian" panose="02010600030101010101" pitchFamily="2" charset="-122"/>
              <a:cs typeface="Arial" panose="020B0604020202020204" pitchFamily="34" charset="0"/>
            </a:endParaRPr>
          </a:p>
          <a:p>
            <a:pPr>
              <a:lnSpc>
                <a:spcPct val="150000"/>
              </a:lnSpc>
              <a:spcAft>
                <a:spcPts val="0"/>
              </a:spcAft>
            </a:pPr>
            <a:r>
              <a:rPr lang="en-US" sz="2000" kern="100" dirty="0">
                <a:latin typeface="Arial" panose="020B0604020202020204" pitchFamily="34" charset="0"/>
                <a:ea typeface="DengXian" panose="02010600030101010101" pitchFamily="2" charset="-122"/>
                <a:cs typeface="Arial" panose="020B0604020202020204" pitchFamily="34" charset="0"/>
              </a:rPr>
              <a:t>Episodic memory refers to the memory of an event or 'episode'. Episodic memories allow us to mentally travel back in time to an event from the past. Episodic memories include various details about these events, for example, </a:t>
            </a:r>
            <a:r>
              <a:rPr lang="en-US" sz="2000" kern="100" dirty="0">
                <a:solidFill>
                  <a:srgbClr val="FF0000"/>
                </a:solidFill>
                <a:latin typeface="Arial" panose="020B0604020202020204" pitchFamily="34" charset="0"/>
                <a:ea typeface="DengXian" panose="02010600030101010101" pitchFamily="2" charset="-122"/>
                <a:cs typeface="Arial" panose="020B0604020202020204" pitchFamily="34" charset="0"/>
              </a:rPr>
              <a:t>when an event happened </a:t>
            </a:r>
            <a:r>
              <a:rPr lang="en-US" sz="2000" kern="100" dirty="0">
                <a:latin typeface="Arial" panose="020B0604020202020204" pitchFamily="34" charset="0"/>
                <a:ea typeface="DengXian" panose="02010600030101010101" pitchFamily="2" charset="-122"/>
                <a:cs typeface="Arial" panose="020B0604020202020204" pitchFamily="34" charset="0"/>
              </a:rPr>
              <a:t>and </a:t>
            </a:r>
            <a:r>
              <a:rPr lang="en-US" sz="2000" kern="100" dirty="0">
                <a:solidFill>
                  <a:srgbClr val="00B050"/>
                </a:solidFill>
                <a:latin typeface="Arial" panose="020B0604020202020204" pitchFamily="34" charset="0"/>
                <a:ea typeface="DengXian" panose="02010600030101010101" pitchFamily="2" charset="-122"/>
                <a:cs typeface="Arial" panose="020B0604020202020204" pitchFamily="34" charset="0"/>
              </a:rPr>
              <a:t>other information such as the location. </a:t>
            </a:r>
          </a:p>
          <a:p>
            <a:pPr marL="342900" indent="-342900">
              <a:lnSpc>
                <a:spcPct val="150000"/>
              </a:lnSpc>
              <a:spcAft>
                <a:spcPts val="0"/>
              </a:spcAft>
              <a:buFontTx/>
              <a:buChar char="-"/>
            </a:pPr>
            <a:endParaRPr lang="en-US" sz="2000" kern="100" dirty="0">
              <a:latin typeface="Arial" panose="020B0604020202020204" pitchFamily="34" charset="0"/>
              <a:ea typeface="DengXian" panose="02010600030101010101" pitchFamily="2" charset="-122"/>
              <a:cs typeface="Arial" panose="020B0604020202020204" pitchFamily="34" charset="0"/>
            </a:endParaRPr>
          </a:p>
        </p:txBody>
      </p:sp>
      <p:pic>
        <p:nvPicPr>
          <p:cNvPr id="7" name="13-2-4.mp3" descr="13-2-4.mp3">
            <a:hlinkClick r:id="" action="ppaction://media"/>
            <a:extLst>
              <a:ext uri="{FF2B5EF4-FFF2-40B4-BE49-F238E27FC236}">
                <a16:creationId xmlns:a16="http://schemas.microsoft.com/office/drawing/2014/main" id="{DF882127-30BD-3545-BF03-A79D27B738C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79691" y="-60325"/>
            <a:ext cx="812800" cy="812800"/>
          </a:xfrm>
          <a:prstGeom prst="rect">
            <a:avLst/>
          </a:prstGeom>
        </p:spPr>
      </p:pic>
      <p:sp>
        <p:nvSpPr>
          <p:cNvPr id="8" name="标题 1">
            <a:extLst>
              <a:ext uri="{FF2B5EF4-FFF2-40B4-BE49-F238E27FC236}">
                <a16:creationId xmlns:a16="http://schemas.microsoft.com/office/drawing/2014/main" id="{F4CB8083-2135-9A43-9C11-1235121BA97F}"/>
              </a:ext>
            </a:extLst>
          </p:cNvPr>
          <p:cNvSpPr txBox="1">
            <a:spLocks/>
          </p:cNvSpPr>
          <p:nvPr/>
        </p:nvSpPr>
        <p:spPr>
          <a:xfrm>
            <a:off x="2653145" y="89694"/>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ja-JP" altLang="en-US"/>
              <a:t>并列</a:t>
            </a:r>
            <a:r>
              <a:rPr kumimoji="1" lang="zh-CN" altLang="en-US" dirty="0"/>
              <a:t>关系 </a:t>
            </a:r>
            <a:r>
              <a:rPr kumimoji="1" lang="en-US" altLang="zh-CN" dirty="0"/>
              <a:t>13-2-4</a:t>
            </a:r>
            <a:endParaRPr kumimoji="1" lang="zh-CN" altLang="en-US" dirty="0"/>
          </a:p>
        </p:txBody>
      </p:sp>
    </p:spTree>
    <p:extLst>
      <p:ext uri="{BB962C8B-B14F-4D97-AF65-F5344CB8AC3E}">
        <p14:creationId xmlns:p14="http://schemas.microsoft.com/office/powerpoint/2010/main" val="1607802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91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3E14B3-4107-480C-9D93-0014AD9D1E00}"/>
              </a:ext>
            </a:extLst>
          </p:cNvPr>
          <p:cNvSpPr txBox="1">
            <a:spLocks/>
          </p:cNvSpPr>
          <p:nvPr/>
        </p:nvSpPr>
        <p:spPr>
          <a:xfrm>
            <a:off x="2930236" y="71754"/>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13-t3-p4</a:t>
            </a:r>
            <a:endParaRPr kumimoji="1" lang="zh-CN" altLang="en-US" dirty="0"/>
          </a:p>
        </p:txBody>
      </p:sp>
      <p:sp>
        <p:nvSpPr>
          <p:cNvPr id="4" name="内容占位符 2">
            <a:extLst>
              <a:ext uri="{FF2B5EF4-FFF2-40B4-BE49-F238E27FC236}">
                <a16:creationId xmlns:a16="http://schemas.microsoft.com/office/drawing/2014/main" id="{A960A933-D41A-4D5D-A3BE-7D2B0206BA98}"/>
              </a:ext>
            </a:extLst>
          </p:cNvPr>
          <p:cNvSpPr txBox="1">
            <a:spLocks/>
          </p:cNvSpPr>
          <p:nvPr/>
        </p:nvSpPr>
        <p:spPr>
          <a:xfrm>
            <a:off x="838200" y="1599406"/>
            <a:ext cx="11023600" cy="34069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r>
              <a:rPr lang="en-US" altLang="zh-CN" dirty="0"/>
              <a:t>Their main predators are large birds and 33 __________</a:t>
            </a:r>
            <a:endParaRPr lang="en-US" altLang="zh-CN" sz="1800" b="1" dirty="0"/>
          </a:p>
          <a:p>
            <a:pPr marL="0" indent="0">
              <a:buNone/>
            </a:pPr>
            <a:endParaRPr lang="en-US" altLang="zh-CN" sz="1800" b="1" dirty="0"/>
          </a:p>
        </p:txBody>
      </p:sp>
      <p:pic>
        <p:nvPicPr>
          <p:cNvPr id="3" name="IELTS13-Tests1-4CD2Track_04">
            <a:hlinkClick r:id="" action="ppaction://media"/>
            <a:extLst>
              <a:ext uri="{FF2B5EF4-FFF2-40B4-BE49-F238E27FC236}">
                <a16:creationId xmlns:a16="http://schemas.microsoft.com/office/drawing/2014/main" id="{47025AD0-72A6-4366-9963-441599163DF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190672" y="116680"/>
            <a:ext cx="617855" cy="617855"/>
          </a:xfrm>
          <a:prstGeom prst="rect">
            <a:avLst/>
          </a:prstGeom>
        </p:spPr>
      </p:pic>
    </p:spTree>
    <p:extLst>
      <p:ext uri="{BB962C8B-B14F-4D97-AF65-F5344CB8AC3E}">
        <p14:creationId xmlns:p14="http://schemas.microsoft.com/office/powerpoint/2010/main" val="2219064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256FB15B-E884-45D4-81D6-B222C04D6735}"/>
              </a:ext>
            </a:extLst>
          </p:cNvPr>
          <p:cNvSpPr/>
          <p:nvPr/>
        </p:nvSpPr>
        <p:spPr>
          <a:xfrm>
            <a:off x="584200" y="3608130"/>
            <a:ext cx="11023600" cy="923330"/>
          </a:xfrm>
          <a:prstGeom prst="rect">
            <a:avLst/>
          </a:prstGeom>
          <a:solidFill>
            <a:schemeClr val="bg1"/>
          </a:solidFill>
        </p:spPr>
        <p:txBody>
          <a:bodyPr wrap="square">
            <a:spAutoFit/>
          </a:bodyPr>
          <a:lstStyle/>
          <a:p>
            <a:r>
              <a:rPr lang="en-US" altLang="zh-CN" b="1" dirty="0"/>
              <a:t>Even though they're quite large and powerful, with strong jaws that can crush beetles and snail shells, they still have quite a few predators. </a:t>
            </a:r>
            <a:r>
              <a:rPr lang="en-US" altLang="zh-CN" b="1" dirty="0">
                <a:solidFill>
                  <a:srgbClr val="FF0000"/>
                </a:solidFill>
              </a:rPr>
              <a:t>Large birds like cassowaries were one of the main ones in the past, but nowadays (Q33) they're more likely to be caught and killed by snakes. </a:t>
            </a:r>
          </a:p>
        </p:txBody>
      </p:sp>
      <p:sp>
        <p:nvSpPr>
          <p:cNvPr id="4" name="内容占位符 2">
            <a:extLst>
              <a:ext uri="{FF2B5EF4-FFF2-40B4-BE49-F238E27FC236}">
                <a16:creationId xmlns:a16="http://schemas.microsoft.com/office/drawing/2014/main" id="{76CB5624-9EBC-498C-A77B-FE79F36A0D38}"/>
              </a:ext>
            </a:extLst>
          </p:cNvPr>
          <p:cNvSpPr txBox="1">
            <a:spLocks/>
          </p:cNvSpPr>
          <p:nvPr/>
        </p:nvSpPr>
        <p:spPr>
          <a:xfrm>
            <a:off x="838200" y="1599406"/>
            <a:ext cx="11023600" cy="34069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r>
              <a:rPr lang="en-US" altLang="zh-CN" dirty="0"/>
              <a:t>Their main predators are </a:t>
            </a:r>
            <a:r>
              <a:rPr lang="en-US" altLang="zh-CN" dirty="0">
                <a:solidFill>
                  <a:srgbClr val="FF0000"/>
                </a:solidFill>
              </a:rPr>
              <a:t>large birds and</a:t>
            </a:r>
            <a:r>
              <a:rPr lang="en-US" altLang="zh-CN" dirty="0"/>
              <a:t> 33 __________</a:t>
            </a:r>
            <a:endParaRPr lang="en-US" altLang="zh-CN" sz="1800" b="1" dirty="0"/>
          </a:p>
          <a:p>
            <a:pPr marL="0" indent="0">
              <a:buNone/>
            </a:pPr>
            <a:endParaRPr lang="en-US" altLang="zh-CN" sz="1800" b="1" dirty="0"/>
          </a:p>
        </p:txBody>
      </p:sp>
      <p:sp>
        <p:nvSpPr>
          <p:cNvPr id="5" name="标题 1">
            <a:extLst>
              <a:ext uri="{FF2B5EF4-FFF2-40B4-BE49-F238E27FC236}">
                <a16:creationId xmlns:a16="http://schemas.microsoft.com/office/drawing/2014/main" id="{1C240033-A93F-DD46-9A50-7EA806261FCB}"/>
              </a:ext>
            </a:extLst>
          </p:cNvPr>
          <p:cNvSpPr txBox="1">
            <a:spLocks/>
          </p:cNvSpPr>
          <p:nvPr/>
        </p:nvSpPr>
        <p:spPr>
          <a:xfrm>
            <a:off x="2930236" y="71754"/>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13-t3-p4</a:t>
            </a:r>
            <a:endParaRPr kumimoji="1" lang="zh-CN" altLang="en-US" dirty="0"/>
          </a:p>
        </p:txBody>
      </p:sp>
      <p:pic>
        <p:nvPicPr>
          <p:cNvPr id="6" name="IELTS13-Tests1-4CD2Track_04">
            <a:hlinkClick r:id="" action="ppaction://media"/>
            <a:extLst>
              <a:ext uri="{FF2B5EF4-FFF2-40B4-BE49-F238E27FC236}">
                <a16:creationId xmlns:a16="http://schemas.microsoft.com/office/drawing/2014/main" id="{FF035AC7-A79D-B44F-AFDF-9C52B85D77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190672" y="116680"/>
            <a:ext cx="617855" cy="617855"/>
          </a:xfrm>
          <a:prstGeom prst="rect">
            <a:avLst/>
          </a:prstGeom>
        </p:spPr>
      </p:pic>
    </p:spTree>
    <p:extLst>
      <p:ext uri="{BB962C8B-B14F-4D97-AF65-F5344CB8AC3E}">
        <p14:creationId xmlns:p14="http://schemas.microsoft.com/office/powerpoint/2010/main" val="3069589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0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25436" y="8947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5" name="矩形 4">
            <a:extLst>
              <a:ext uri="{FF2B5EF4-FFF2-40B4-BE49-F238E27FC236}">
                <a16:creationId xmlns:a16="http://schemas.microsoft.com/office/drawing/2014/main" id="{CFD45A6F-4FCB-C943-9EBD-A9ED09C20000}"/>
              </a:ext>
            </a:extLst>
          </p:cNvPr>
          <p:cNvSpPr/>
          <p:nvPr/>
        </p:nvSpPr>
        <p:spPr>
          <a:xfrm>
            <a:off x="996461" y="2477800"/>
            <a:ext cx="6096000" cy="677108"/>
          </a:xfrm>
          <a:prstGeom prst="rect">
            <a:avLst/>
          </a:prstGeom>
        </p:spPr>
        <p:txBody>
          <a:bodyPr>
            <a:spAutoFit/>
          </a:bodyPr>
          <a:lstStyle/>
          <a:p>
            <a:r>
              <a:rPr lang="zh-CN" altLang="en-US" dirty="0"/>
              <a:t>11-2-Q4	</a:t>
            </a:r>
            <a:endParaRPr lang="en-US" altLang="zh-CN" dirty="0"/>
          </a:p>
          <a:p>
            <a:r>
              <a:rPr lang="zh-CN" altLang="en-US" sz="2000" dirty="0">
                <a:latin typeface="Times New Roman" panose="02020603050405020304" pitchFamily="18" charset="0"/>
                <a:cs typeface="Times New Roman" panose="02020603050405020304" pitchFamily="18" charset="0"/>
              </a:rPr>
              <a:t>Occupation: student and part-time job as a 4 ________ </a:t>
            </a:r>
          </a:p>
        </p:txBody>
      </p:sp>
      <p:pic>
        <p:nvPicPr>
          <p:cNvPr id="9" name="IELTS11_Test2_Section1.mp3" descr="IELTS11_Test2_Section1.mp3">
            <a:hlinkClick r:id="" action="ppaction://media"/>
            <a:extLst>
              <a:ext uri="{FF2B5EF4-FFF2-40B4-BE49-F238E27FC236}">
                <a16:creationId xmlns:a16="http://schemas.microsoft.com/office/drawing/2014/main" id="{E56CBF3B-CB33-034F-8954-7B23E38074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60541"/>
            <a:ext cx="812800" cy="812800"/>
          </a:xfrm>
          <a:prstGeom prst="rect">
            <a:avLst/>
          </a:prstGeom>
        </p:spPr>
      </p:pic>
    </p:spTree>
    <p:extLst>
      <p:ext uri="{BB962C8B-B14F-4D97-AF65-F5344CB8AC3E}">
        <p14:creationId xmlns:p14="http://schemas.microsoft.com/office/powerpoint/2010/main" val="2073879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4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E9CBAD-5170-42BA-A69F-DDE0AE9CA8AA}"/>
              </a:ext>
            </a:extLst>
          </p:cNvPr>
          <p:cNvSpPr txBox="1">
            <a:spLocks/>
          </p:cNvSpPr>
          <p:nvPr/>
        </p:nvSpPr>
        <p:spPr>
          <a:xfrm>
            <a:off x="2957946" y="5326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13-t3-p4</a:t>
            </a:r>
            <a:r>
              <a:rPr kumimoji="1" lang="zh-CN" altLang="en-US" dirty="0"/>
              <a:t> </a:t>
            </a:r>
          </a:p>
        </p:txBody>
      </p:sp>
      <p:sp>
        <p:nvSpPr>
          <p:cNvPr id="3" name="内容占位符 2">
            <a:extLst>
              <a:ext uri="{FF2B5EF4-FFF2-40B4-BE49-F238E27FC236}">
                <a16:creationId xmlns:a16="http://schemas.microsoft.com/office/drawing/2014/main" id="{42A2BF9A-B665-4A70-BB90-C3D73ECDA60A}"/>
              </a:ext>
            </a:extLst>
          </p:cNvPr>
          <p:cNvSpPr txBox="1">
            <a:spLocks/>
          </p:cNvSpPr>
          <p:nvPr/>
        </p:nvSpPr>
        <p:spPr>
          <a:xfrm>
            <a:off x="838200" y="1599406"/>
            <a:ext cx="11023600" cy="34069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r>
              <a:rPr lang="en-US" altLang="zh-CN" dirty="0"/>
              <a:t>This provided information on the lizards' location and even the number of </a:t>
            </a:r>
            <a:r>
              <a:rPr lang="en-US" altLang="zh-CN" b="1" dirty="0"/>
              <a:t>39</a:t>
            </a:r>
            <a:r>
              <a:rPr lang="en-US" altLang="zh-CN" dirty="0"/>
              <a:t> __________ taken</a:t>
            </a:r>
            <a:endParaRPr lang="en-US" altLang="zh-CN" sz="1800" b="1" dirty="0"/>
          </a:p>
          <a:p>
            <a:pPr marL="0" indent="0">
              <a:buNone/>
            </a:pPr>
            <a:endParaRPr lang="en-US" altLang="zh-CN" sz="1800" b="1" dirty="0"/>
          </a:p>
        </p:txBody>
      </p:sp>
      <p:pic>
        <p:nvPicPr>
          <p:cNvPr id="4" name="IELTS13-Tests1-4CD2Track_04">
            <a:hlinkClick r:id="" action="ppaction://media"/>
            <a:extLst>
              <a:ext uri="{FF2B5EF4-FFF2-40B4-BE49-F238E27FC236}">
                <a16:creationId xmlns:a16="http://schemas.microsoft.com/office/drawing/2014/main" id="{B9E3EAEE-F7C2-4205-9625-7D49648F5D7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34054" y="152162"/>
            <a:ext cx="563880" cy="563880"/>
          </a:xfrm>
          <a:prstGeom prst="rect">
            <a:avLst/>
          </a:prstGeom>
        </p:spPr>
      </p:pic>
    </p:spTree>
    <p:extLst>
      <p:ext uri="{BB962C8B-B14F-4D97-AF65-F5344CB8AC3E}">
        <p14:creationId xmlns:p14="http://schemas.microsoft.com/office/powerpoint/2010/main" val="1291401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2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7879822B-CCED-4202-9657-44944A1421CF}"/>
              </a:ext>
            </a:extLst>
          </p:cNvPr>
          <p:cNvSpPr/>
          <p:nvPr/>
        </p:nvSpPr>
        <p:spPr>
          <a:xfrm>
            <a:off x="584200" y="3608130"/>
            <a:ext cx="11023600" cy="646331"/>
          </a:xfrm>
          <a:prstGeom prst="rect">
            <a:avLst/>
          </a:prstGeom>
          <a:solidFill>
            <a:schemeClr val="bg1"/>
          </a:solidFill>
        </p:spPr>
        <p:txBody>
          <a:bodyPr wrap="square">
            <a:spAutoFit/>
          </a:bodyPr>
          <a:lstStyle/>
          <a:p>
            <a:r>
              <a:rPr lang="en-US" altLang="zh-CN" b="1" dirty="0"/>
              <a:t>Then we set the lizards free again, and we were able to track them for twelve days and gather data, </a:t>
            </a:r>
            <a:r>
              <a:rPr lang="en-US" altLang="zh-CN" b="1" dirty="0">
                <a:solidFill>
                  <a:srgbClr val="FF0000"/>
                </a:solidFill>
              </a:rPr>
              <a:t>not just about their location, (Q39) but even about how many steps they took during this period. </a:t>
            </a:r>
          </a:p>
        </p:txBody>
      </p:sp>
      <p:sp>
        <p:nvSpPr>
          <p:cNvPr id="4" name="内容占位符 2">
            <a:extLst>
              <a:ext uri="{FF2B5EF4-FFF2-40B4-BE49-F238E27FC236}">
                <a16:creationId xmlns:a16="http://schemas.microsoft.com/office/drawing/2014/main" id="{D5D3391E-B433-42E1-86DD-78214B5FFEAA}"/>
              </a:ext>
            </a:extLst>
          </p:cNvPr>
          <p:cNvSpPr txBox="1">
            <a:spLocks/>
          </p:cNvSpPr>
          <p:nvPr/>
        </p:nvSpPr>
        <p:spPr>
          <a:xfrm>
            <a:off x="838200" y="1599406"/>
            <a:ext cx="11023600" cy="34069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r>
              <a:rPr lang="en-US" altLang="zh-CN" dirty="0"/>
              <a:t>This provided information on the </a:t>
            </a:r>
            <a:r>
              <a:rPr lang="en-US" altLang="zh-CN" dirty="0">
                <a:solidFill>
                  <a:srgbClr val="FF0000"/>
                </a:solidFill>
              </a:rPr>
              <a:t>lizards' location and</a:t>
            </a:r>
            <a:r>
              <a:rPr lang="en-US" altLang="zh-CN" dirty="0"/>
              <a:t> even the </a:t>
            </a:r>
            <a:r>
              <a:rPr lang="en-US" altLang="zh-CN" dirty="0">
                <a:solidFill>
                  <a:srgbClr val="FF0000"/>
                </a:solidFill>
              </a:rPr>
              <a:t>number of </a:t>
            </a:r>
            <a:r>
              <a:rPr lang="en-US" altLang="zh-CN" b="1" dirty="0"/>
              <a:t>39</a:t>
            </a:r>
            <a:r>
              <a:rPr lang="en-US" altLang="zh-CN" dirty="0"/>
              <a:t> __________ taken</a:t>
            </a:r>
            <a:endParaRPr lang="en-US" altLang="zh-CN" sz="1800" b="1" dirty="0"/>
          </a:p>
          <a:p>
            <a:pPr marL="0" indent="0">
              <a:buNone/>
            </a:pPr>
            <a:endParaRPr lang="en-US" altLang="zh-CN" sz="1800" b="1" dirty="0"/>
          </a:p>
        </p:txBody>
      </p:sp>
      <p:sp>
        <p:nvSpPr>
          <p:cNvPr id="5" name="标题 1">
            <a:extLst>
              <a:ext uri="{FF2B5EF4-FFF2-40B4-BE49-F238E27FC236}">
                <a16:creationId xmlns:a16="http://schemas.microsoft.com/office/drawing/2014/main" id="{2FB55E3B-5AE9-C840-9D05-F8A398330375}"/>
              </a:ext>
            </a:extLst>
          </p:cNvPr>
          <p:cNvSpPr txBox="1">
            <a:spLocks/>
          </p:cNvSpPr>
          <p:nvPr/>
        </p:nvSpPr>
        <p:spPr>
          <a:xfrm>
            <a:off x="2957946" y="5326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13-t3-p4</a:t>
            </a:r>
            <a:r>
              <a:rPr kumimoji="1" lang="zh-CN" altLang="en-US" dirty="0"/>
              <a:t> </a:t>
            </a:r>
          </a:p>
        </p:txBody>
      </p:sp>
      <p:pic>
        <p:nvPicPr>
          <p:cNvPr id="6" name="IELTS13-Tests1-4CD2Track_04">
            <a:hlinkClick r:id="" action="ppaction://media"/>
            <a:extLst>
              <a:ext uri="{FF2B5EF4-FFF2-40B4-BE49-F238E27FC236}">
                <a16:creationId xmlns:a16="http://schemas.microsoft.com/office/drawing/2014/main" id="{BBAFC81B-3889-5847-9778-0F0D83B172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34054" y="152162"/>
            <a:ext cx="563880" cy="563880"/>
          </a:xfrm>
          <a:prstGeom prst="rect">
            <a:avLst/>
          </a:prstGeom>
        </p:spPr>
      </p:pic>
    </p:spTree>
    <p:extLst>
      <p:ext uri="{BB962C8B-B14F-4D97-AF65-F5344CB8AC3E}">
        <p14:creationId xmlns:p14="http://schemas.microsoft.com/office/powerpoint/2010/main" val="603917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2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C44A87-B792-4194-8587-85C745E02825}"/>
              </a:ext>
            </a:extLst>
          </p:cNvPr>
          <p:cNvSpPr txBox="1">
            <a:spLocks/>
          </p:cNvSpPr>
          <p:nvPr/>
        </p:nvSpPr>
        <p:spPr>
          <a:xfrm>
            <a:off x="2556164"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13-t4-p4</a:t>
            </a:r>
            <a:r>
              <a:rPr kumimoji="1" lang="zh-CN" altLang="en-US" dirty="0"/>
              <a:t> </a:t>
            </a:r>
          </a:p>
        </p:txBody>
      </p:sp>
      <p:sp>
        <p:nvSpPr>
          <p:cNvPr id="4" name="内容占位符 2">
            <a:extLst>
              <a:ext uri="{FF2B5EF4-FFF2-40B4-BE49-F238E27FC236}">
                <a16:creationId xmlns:a16="http://schemas.microsoft.com/office/drawing/2014/main" id="{B9FCD0DD-3D37-4867-B6E5-DA9FCD263DF9}"/>
              </a:ext>
            </a:extLst>
          </p:cNvPr>
          <p:cNvSpPr txBox="1">
            <a:spLocks/>
          </p:cNvSpPr>
          <p:nvPr/>
        </p:nvSpPr>
        <p:spPr>
          <a:xfrm>
            <a:off x="838200" y="1599406"/>
            <a:ext cx="11023600" cy="34069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r>
              <a:rPr lang="en-US" altLang="zh-CN" dirty="0"/>
              <a:t>They played an important part in social and 33 __________ changes.</a:t>
            </a:r>
            <a:endParaRPr lang="en-US" altLang="zh-CN" sz="1800" b="1" dirty="0"/>
          </a:p>
        </p:txBody>
      </p:sp>
      <p:pic>
        <p:nvPicPr>
          <p:cNvPr id="3" name="IELTS13-Tests1-4CD2Track_08">
            <a:hlinkClick r:id="" action="ppaction://media"/>
            <a:extLst>
              <a:ext uri="{FF2B5EF4-FFF2-40B4-BE49-F238E27FC236}">
                <a16:creationId xmlns:a16="http://schemas.microsoft.com/office/drawing/2014/main" id="{BB4F48CA-6E49-44CE-A954-D431C04C7D1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833023" y="67786"/>
            <a:ext cx="594995" cy="594995"/>
          </a:xfrm>
          <a:prstGeom prst="rect">
            <a:avLst/>
          </a:prstGeom>
        </p:spPr>
      </p:pic>
    </p:spTree>
    <p:extLst>
      <p:ext uri="{BB962C8B-B14F-4D97-AF65-F5344CB8AC3E}">
        <p14:creationId xmlns:p14="http://schemas.microsoft.com/office/powerpoint/2010/main" val="2503551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64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16C2325-4351-4BC2-A62B-81E6D901A926}"/>
              </a:ext>
            </a:extLst>
          </p:cNvPr>
          <p:cNvSpPr/>
          <p:nvPr/>
        </p:nvSpPr>
        <p:spPr>
          <a:xfrm>
            <a:off x="584200" y="3608130"/>
            <a:ext cx="11023600" cy="923330"/>
          </a:xfrm>
          <a:prstGeom prst="rect">
            <a:avLst/>
          </a:prstGeom>
          <a:solidFill>
            <a:schemeClr val="bg1"/>
          </a:solidFill>
        </p:spPr>
        <p:txBody>
          <a:bodyPr wrap="square">
            <a:spAutoFit/>
          </a:bodyPr>
          <a:lstStyle/>
          <a:p>
            <a:r>
              <a:rPr lang="en-US" altLang="zh-CN" b="1" dirty="0"/>
              <a:t>The opportunity they provided for people to meet together outside their own homes and to discuss the topics of the day had an enormous impact on social life, and (Q33) </a:t>
            </a:r>
            <a:r>
              <a:rPr lang="en-US" altLang="zh-CN" b="1" dirty="0">
                <a:solidFill>
                  <a:srgbClr val="FF0000"/>
                </a:solidFill>
              </a:rPr>
              <a:t>many social movements and political developments had their origins in coffee house discussions. </a:t>
            </a:r>
          </a:p>
        </p:txBody>
      </p:sp>
      <p:sp>
        <p:nvSpPr>
          <p:cNvPr id="4" name="内容占位符 2">
            <a:extLst>
              <a:ext uri="{FF2B5EF4-FFF2-40B4-BE49-F238E27FC236}">
                <a16:creationId xmlns:a16="http://schemas.microsoft.com/office/drawing/2014/main" id="{8EDFF940-9CC9-4535-9A02-3BA17E705CB5}"/>
              </a:ext>
            </a:extLst>
          </p:cNvPr>
          <p:cNvSpPr txBox="1">
            <a:spLocks/>
          </p:cNvSpPr>
          <p:nvPr/>
        </p:nvSpPr>
        <p:spPr>
          <a:xfrm>
            <a:off x="838200" y="1599406"/>
            <a:ext cx="11023600" cy="34069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r>
              <a:rPr lang="en-US" altLang="zh-CN" dirty="0"/>
              <a:t>They played an important part in </a:t>
            </a:r>
            <a:r>
              <a:rPr lang="en-US" altLang="zh-CN" dirty="0">
                <a:solidFill>
                  <a:srgbClr val="FF0000"/>
                </a:solidFill>
              </a:rPr>
              <a:t>social and </a:t>
            </a:r>
            <a:r>
              <a:rPr lang="en-US" altLang="zh-CN" dirty="0"/>
              <a:t>33 __________ changes.</a:t>
            </a:r>
            <a:endParaRPr lang="en-US" altLang="zh-CN" sz="1800" b="1" dirty="0"/>
          </a:p>
        </p:txBody>
      </p:sp>
      <p:sp>
        <p:nvSpPr>
          <p:cNvPr id="5" name="标题 1">
            <a:extLst>
              <a:ext uri="{FF2B5EF4-FFF2-40B4-BE49-F238E27FC236}">
                <a16:creationId xmlns:a16="http://schemas.microsoft.com/office/drawing/2014/main" id="{F95FBC90-C468-1B43-B24C-8A02C307D127}"/>
              </a:ext>
            </a:extLst>
          </p:cNvPr>
          <p:cNvSpPr txBox="1">
            <a:spLocks/>
          </p:cNvSpPr>
          <p:nvPr/>
        </p:nvSpPr>
        <p:spPr>
          <a:xfrm>
            <a:off x="2556164"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题干并列关系 </a:t>
            </a:r>
            <a:r>
              <a:rPr lang="en-US" altLang="zh-CN" dirty="0"/>
              <a:t>13-t4-p4</a:t>
            </a:r>
            <a:r>
              <a:rPr kumimoji="1" lang="zh-CN" altLang="en-US" dirty="0"/>
              <a:t> </a:t>
            </a:r>
          </a:p>
        </p:txBody>
      </p:sp>
      <p:pic>
        <p:nvPicPr>
          <p:cNvPr id="6" name="IELTS13-Tests1-4CD2Track_08">
            <a:hlinkClick r:id="" action="ppaction://media"/>
            <a:extLst>
              <a:ext uri="{FF2B5EF4-FFF2-40B4-BE49-F238E27FC236}">
                <a16:creationId xmlns:a16="http://schemas.microsoft.com/office/drawing/2014/main" id="{A0722F95-887E-CF42-97B7-F24AAC38F32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833023" y="67786"/>
            <a:ext cx="594995" cy="594995"/>
          </a:xfrm>
          <a:prstGeom prst="rect">
            <a:avLst/>
          </a:prstGeom>
        </p:spPr>
      </p:pic>
    </p:spTree>
    <p:extLst>
      <p:ext uri="{BB962C8B-B14F-4D97-AF65-F5344CB8AC3E}">
        <p14:creationId xmlns:p14="http://schemas.microsoft.com/office/powerpoint/2010/main" val="4266668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64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e7d195523061f1c0" descr="e7d195523061f1c0f0ec610a92cff745ee13794c7b8d98f8E73673273C9E8BE17CC3D63B9B1D6426C348A354AD505654C28F453CD7C8F90EADD06C08281DAED7140E5AAAED5880ECE414DFB6A93B82BE019406867034C3A8500A4827DCF3FBF74A471B736410707E336A01C9ADC9BE02ACCB8DF2121D81636A067B8AE80C6AB6F014154F4E7B7247" hidden="1"/>
          <p:cNvSpPr txBox="1"/>
          <p:nvPr/>
        </p:nvSpPr>
        <p:spPr>
          <a:xfrm>
            <a:off x="-355600" y="1803400"/>
            <a:ext cx="293927" cy="1016000"/>
          </a:xfrm>
          <a:prstGeom prst="rect">
            <a:avLst/>
          </a:prstGeom>
          <a:noFill/>
        </p:spPr>
        <p:txBody>
          <a:bodyPr vert="wordArtVert" rtlCol="0">
            <a:spAutoFit/>
          </a:bodyPr>
          <a:lstStyle/>
          <a:p>
            <a:r>
              <a:rPr lang="en-US" altLang="zh-CN" sz="100"/>
              <a:t>e7d195523061f1c0f0ec610a92cff745ee13794c7b8d98f8E73673273C9E8BE17CC3D63B9B1D6426C348A354AD505654C28F453CD7C8F90EADD06C08281DAED7140E5AAAED5880ECE414DFB6A93B82BE019406867034C3A8500A4827DCF3FBF74A471B736410707E336A01C9ADC9BE02ACCB8DF2121D81636A067B8AE80C6AB6F014154F4E7B7247</a:t>
            </a:r>
            <a:endParaRPr lang="zh-CN" altLang="en-US" sz="100"/>
          </a:p>
        </p:txBody>
      </p:sp>
      <p:sp>
        <p:nvSpPr>
          <p:cNvPr id="9" name="标题 1">
            <a:extLst>
              <a:ext uri="{FF2B5EF4-FFF2-40B4-BE49-F238E27FC236}">
                <a16:creationId xmlns:a16="http://schemas.microsoft.com/office/drawing/2014/main" id="{D8E47F8F-599E-DD49-B6FB-796ABEE5FE47}"/>
              </a:ext>
            </a:extLst>
          </p:cNvPr>
          <p:cNvSpPr txBox="1">
            <a:spLocks/>
          </p:cNvSpPr>
          <p:nvPr/>
        </p:nvSpPr>
        <p:spPr>
          <a:xfrm>
            <a:off x="788740" y="2925762"/>
            <a:ext cx="9144000" cy="10064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听力题干逻辑关系训练包</a:t>
            </a:r>
            <a:endParaRPr kumimoji="1" lang="zh-CN" altLang="en-US" dirty="0">
              <a:latin typeface="Microsoft YaHei" panose="020B0503020204020204" pitchFamily="34" charset="-122"/>
              <a:ea typeface="Microsoft YaHei" panose="020B0503020204020204" pitchFamily="34" charset="-122"/>
            </a:endParaRPr>
          </a:p>
          <a:p>
            <a:endParaRPr kumimoji="1" lang="en-US" altLang="zh-CN" dirty="0">
              <a:latin typeface="Microsoft YaHei" panose="020B0503020204020204" pitchFamily="34" charset="-122"/>
              <a:ea typeface="Microsoft YaHei" panose="020B0503020204020204" pitchFamily="34" charset="-122"/>
            </a:endParaRPr>
          </a:p>
        </p:txBody>
      </p:sp>
      <p:sp>
        <p:nvSpPr>
          <p:cNvPr id="2" name="矩形 1">
            <a:extLst>
              <a:ext uri="{FF2B5EF4-FFF2-40B4-BE49-F238E27FC236}">
                <a16:creationId xmlns:a16="http://schemas.microsoft.com/office/drawing/2014/main" id="{7772483A-F57C-9044-B4F9-C75C899645D1}"/>
              </a:ext>
            </a:extLst>
          </p:cNvPr>
          <p:cNvSpPr/>
          <p:nvPr/>
        </p:nvSpPr>
        <p:spPr>
          <a:xfrm>
            <a:off x="788740" y="4029195"/>
            <a:ext cx="2646878" cy="461665"/>
          </a:xfrm>
          <a:prstGeom prst="rect">
            <a:avLst/>
          </a:prstGeom>
        </p:spPr>
        <p:txBody>
          <a:bodyPr wrap="none">
            <a:spAutoFit/>
          </a:bodyPr>
          <a:lstStyle/>
          <a:p>
            <a:r>
              <a:rPr kumimoji="1" lang="zh-CN" altLang="en-US" sz="2400" dirty="0">
                <a:latin typeface="Microsoft YaHei" panose="020B0503020204020204" pitchFamily="34" charset="-122"/>
                <a:ea typeface="Microsoft YaHei" panose="020B0503020204020204" pitchFamily="34" charset="-122"/>
              </a:rPr>
              <a:t>题干因果关系汇总</a:t>
            </a:r>
          </a:p>
        </p:txBody>
      </p:sp>
    </p:spTree>
    <p:extLst>
      <p:ext uri="{BB962C8B-B14F-4D97-AF65-F5344CB8AC3E}">
        <p14:creationId xmlns:p14="http://schemas.microsoft.com/office/powerpoint/2010/main" val="1952771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D790050-1406-4C40-8112-6CABCB4C3E73}"/>
              </a:ext>
            </a:extLst>
          </p:cNvPr>
          <p:cNvSpPr/>
          <p:nvPr/>
        </p:nvSpPr>
        <p:spPr>
          <a:xfrm>
            <a:off x="2912533" y="2659559"/>
            <a:ext cx="6096000" cy="1015663"/>
          </a:xfrm>
          <a:prstGeom prst="rect">
            <a:avLst/>
          </a:prstGeom>
        </p:spPr>
        <p:txBody>
          <a:bodyPr>
            <a:spAutoFit/>
          </a:bodyPr>
          <a:lstStyle/>
          <a:p>
            <a:pPr algn="ctr"/>
            <a:r>
              <a:rPr kumimoji="1" lang="zh-CN" altLang="en-US" sz="6000" dirty="0">
                <a:latin typeface="Microsoft YaHei" panose="020B0503020204020204" pitchFamily="34" charset="-122"/>
                <a:ea typeface="Microsoft YaHei" panose="020B0503020204020204" pitchFamily="34" charset="-122"/>
              </a:rPr>
              <a:t>生活场景</a:t>
            </a:r>
            <a:r>
              <a:rPr kumimoji="1" lang="en-US" altLang="zh-CN" sz="6000" dirty="0">
                <a:latin typeface="Microsoft YaHei" panose="020B0503020204020204" pitchFamily="34" charset="-122"/>
                <a:ea typeface="Microsoft YaHei" panose="020B0503020204020204" pitchFamily="34" charset="-122"/>
              </a:rPr>
              <a:t>-</a:t>
            </a:r>
            <a:r>
              <a:rPr kumimoji="1" lang="zh-CN" altLang="en-US" sz="6000" dirty="0">
                <a:latin typeface="Microsoft YaHei" panose="020B0503020204020204" pitchFamily="34" charset="-122"/>
                <a:ea typeface="Microsoft YaHei" panose="020B0503020204020204" pitchFamily="34" charset="-122"/>
              </a:rPr>
              <a:t>独白</a:t>
            </a:r>
            <a:endParaRPr kumimoji="1" lang="en-US" altLang="zh-CN" sz="6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880992675"/>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577AA0C-6AC5-4948-9FB4-5A84D0039F8E}"/>
              </a:ext>
            </a:extLst>
          </p:cNvPr>
          <p:cNvSpPr/>
          <p:nvPr/>
        </p:nvSpPr>
        <p:spPr>
          <a:xfrm>
            <a:off x="929328" y="2678101"/>
            <a:ext cx="7728140" cy="383039"/>
          </a:xfrm>
          <a:prstGeom prst="rect">
            <a:avLst/>
          </a:prstGeom>
        </p:spPr>
        <p:txBody>
          <a:bodyPr wrap="square">
            <a:spAutoFit/>
          </a:bodyPr>
          <a:lstStyle/>
          <a:p>
            <a:r>
              <a:rPr lang="en-US" altLang="zh-CN" kern="100" dirty="0">
                <a:latin typeface="Arial" panose="020B0604020202020204" pitchFamily="34" charset="0"/>
                <a:ea typeface="等线" panose="02010600030101010101" pitchFamily="2" charset="-122"/>
                <a:cs typeface="Arial" panose="020B0604020202020204" pitchFamily="34" charset="0"/>
              </a:rPr>
              <a:t>Dan’s </a:t>
            </a:r>
            <a:r>
              <a:rPr lang="en-US" altLang="zh-CN" kern="100" dirty="0" err="1">
                <a:latin typeface="Arial" panose="020B0604020202020204" pitchFamily="34" charset="0"/>
                <a:ea typeface="等线" panose="02010600030101010101" pitchFamily="2" charset="-122"/>
                <a:cs typeface="Arial" panose="020B0604020202020204" pitchFamily="34" charset="0"/>
              </a:rPr>
              <a:t>neighbour</a:t>
            </a:r>
            <a:r>
              <a:rPr lang="en-US" altLang="zh-CN" kern="100" dirty="0">
                <a:latin typeface="Arial" panose="020B0604020202020204" pitchFamily="34" charset="0"/>
                <a:ea typeface="等线" panose="02010600030101010101" pitchFamily="2" charset="-122"/>
                <a:cs typeface="Arial" panose="020B0604020202020204" pitchFamily="34" charset="0"/>
              </a:rPr>
              <a:t> was successful in business because he___________</a:t>
            </a:r>
            <a:endParaRPr lang="en-GB" kern="100" dirty="0">
              <a:latin typeface="Arial" panose="020B0604020202020204" pitchFamily="34" charset="0"/>
              <a:ea typeface="等线" panose="02010600030101010101" pitchFamily="2" charset="-122"/>
              <a:cs typeface="Arial" panose="020B0604020202020204" pitchFamily="34" charset="0"/>
            </a:endParaRPr>
          </a:p>
        </p:txBody>
      </p:sp>
      <p:sp>
        <p:nvSpPr>
          <p:cNvPr id="4" name="矩形 3">
            <a:extLst>
              <a:ext uri="{FF2B5EF4-FFF2-40B4-BE49-F238E27FC236}">
                <a16:creationId xmlns:a16="http://schemas.microsoft.com/office/drawing/2014/main" id="{BE25FD84-FBAD-4DB1-8385-CA613A3DD8B9}"/>
              </a:ext>
            </a:extLst>
          </p:cNvPr>
          <p:cNvSpPr/>
          <p:nvPr/>
        </p:nvSpPr>
        <p:spPr>
          <a:xfrm>
            <a:off x="2613162" y="80514"/>
            <a:ext cx="4722768" cy="1323439"/>
          </a:xfrm>
          <a:prstGeom prst="rect">
            <a:avLst/>
          </a:prstGeom>
        </p:spPr>
        <p:txBody>
          <a:bodyPr wrap="none">
            <a:spAutoFit/>
          </a:bodyPr>
          <a:lstStyle/>
          <a:p>
            <a:r>
              <a:rPr kumimoji="1" lang="zh-CN" altLang="en-US" sz="3200" dirty="0">
                <a:latin typeface="Arial" panose="020B0604020202020204" pitchFamily="34" charset="0"/>
                <a:cs typeface="Arial" panose="020B0604020202020204" pitchFamily="34" charset="0"/>
              </a:rPr>
              <a:t>题干</a:t>
            </a:r>
            <a:r>
              <a:rPr kumimoji="1" lang="zh-CN" altLang="en-US" sz="3200" b="1" dirty="0">
                <a:latin typeface="Arial" panose="020B0604020202020204" pitchFamily="34" charset="0"/>
                <a:cs typeface="Arial" panose="020B0604020202020204" pitchFamily="34" charset="0"/>
              </a:rPr>
              <a:t>因果关系      </a:t>
            </a:r>
            <a:r>
              <a:rPr lang="en-US" altLang="zh-CN" sz="2400" b="1" dirty="0">
                <a:latin typeface="Arial" panose="020B0604020202020204" pitchFamily="34" charset="0"/>
                <a:cs typeface="Arial" panose="020B0604020202020204" pitchFamily="34" charset="0"/>
              </a:rPr>
              <a:t>5-2-2 Q12</a:t>
            </a:r>
          </a:p>
          <a:p>
            <a:endParaRPr lang="en-GB" altLang="zh-CN" sz="2400" b="1" dirty="0">
              <a:latin typeface="Arial" panose="020B0604020202020204" pitchFamily="34" charset="0"/>
              <a:cs typeface="Arial" panose="020B0604020202020204" pitchFamily="34" charset="0"/>
            </a:endParaRPr>
          </a:p>
          <a:p>
            <a:r>
              <a:rPr kumimoji="1" lang="zh-CN" altLang="en-US" sz="2400" b="1" dirty="0">
                <a:latin typeface="Arial" panose="020B0604020202020204" pitchFamily="34" charset="0"/>
                <a:cs typeface="Arial" panose="020B0604020202020204" pitchFamily="34" charset="0"/>
              </a:rPr>
              <a:t> </a:t>
            </a:r>
            <a:endParaRPr lang="en-GB" sz="2400" b="1" dirty="0">
              <a:latin typeface="Arial" panose="020B0604020202020204" pitchFamily="34" charset="0"/>
              <a:cs typeface="Arial" panose="020B0604020202020204" pitchFamily="34" charset="0"/>
            </a:endParaRPr>
          </a:p>
        </p:txBody>
      </p:sp>
      <p:pic>
        <p:nvPicPr>
          <p:cNvPr id="5" name="5-2-2 12">
            <a:hlinkClick r:id="" action="ppaction://media"/>
            <a:extLst>
              <a:ext uri="{FF2B5EF4-FFF2-40B4-BE49-F238E27FC236}">
                <a16:creationId xmlns:a16="http://schemas.microsoft.com/office/drawing/2014/main" id="{7FF02788-08CA-4A6A-9AFC-F99CD9286AFA}"/>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365667" y="80514"/>
            <a:ext cx="622243" cy="622243"/>
          </a:xfrm>
          <a:prstGeom prst="rect">
            <a:avLst/>
          </a:prstGeom>
        </p:spPr>
      </p:pic>
    </p:spTree>
    <p:extLst>
      <p:ext uri="{BB962C8B-B14F-4D97-AF65-F5344CB8AC3E}">
        <p14:creationId xmlns:p14="http://schemas.microsoft.com/office/powerpoint/2010/main" val="1078223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8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3AAE23C-EA08-4BE8-AD60-1F885A3D2051}"/>
              </a:ext>
            </a:extLst>
          </p:cNvPr>
          <p:cNvSpPr/>
          <p:nvPr/>
        </p:nvSpPr>
        <p:spPr>
          <a:xfrm>
            <a:off x="1007386" y="4016737"/>
            <a:ext cx="10227985" cy="1200329"/>
          </a:xfrm>
          <a:prstGeom prst="rect">
            <a:avLst/>
          </a:prstGeom>
        </p:spPr>
        <p:txBody>
          <a:bodyPr wrap="square">
            <a:spAutoFit/>
          </a:bodyPr>
          <a:lstStyle/>
          <a:p>
            <a:pPr algn="just"/>
            <a:r>
              <a:rPr lang="en-US" dirty="0">
                <a:solidFill>
                  <a:srgbClr val="069244"/>
                </a:solidFill>
                <a:latin typeface="Arial" panose="020B0604020202020204" pitchFamily="34" charset="0"/>
                <a:cs typeface="Arial" panose="020B0604020202020204" pitchFamily="34" charset="0"/>
              </a:rPr>
              <a:t>My </a:t>
            </a:r>
            <a:r>
              <a:rPr lang="en-US" dirty="0" err="1">
                <a:solidFill>
                  <a:srgbClr val="069244"/>
                </a:solidFill>
                <a:latin typeface="Arial" panose="020B0604020202020204" pitchFamily="34" charset="0"/>
                <a:cs typeface="Arial" panose="020B0604020202020204" pitchFamily="34" charset="0"/>
              </a:rPr>
              <a:t>neighbour's</a:t>
            </a:r>
            <a:r>
              <a:rPr lang="en-US" dirty="0">
                <a:solidFill>
                  <a:srgbClr val="069244"/>
                </a:solidFill>
                <a:latin typeface="Arial" panose="020B0604020202020204" pitchFamily="34" charset="0"/>
                <a:cs typeface="Arial" panose="020B0604020202020204" pitchFamily="34" charset="0"/>
              </a:rPr>
              <a:t> business was unusually successful, </a:t>
            </a:r>
            <a:r>
              <a:rPr lang="en-US" dirty="0">
                <a:latin typeface="Arial" panose="020B0604020202020204" pitchFamily="34" charset="0"/>
                <a:cs typeface="Arial" panose="020B0604020202020204" pitchFamily="34" charset="0"/>
              </a:rPr>
              <a:t>and for years I couldn't understand why. </a:t>
            </a:r>
            <a:r>
              <a:rPr lang="en-US" dirty="0">
                <a:solidFill>
                  <a:srgbClr val="C00000"/>
                </a:solidFill>
                <a:latin typeface="Arial" panose="020B0604020202020204" pitchFamily="34" charset="0"/>
                <a:cs typeface="Arial" panose="020B0604020202020204" pitchFamily="34" charset="0"/>
              </a:rPr>
              <a:t>Then I </a:t>
            </a:r>
            <a:r>
              <a:rPr lang="en-US" dirty="0" err="1">
                <a:solidFill>
                  <a:srgbClr val="C00000"/>
                </a:solidFill>
                <a:latin typeface="Arial" panose="020B0604020202020204" pitchFamily="34" charset="0"/>
                <a:cs typeface="Arial" panose="020B0604020202020204" pitchFamily="34" charset="0"/>
              </a:rPr>
              <a:t>realised</a:t>
            </a:r>
            <a:r>
              <a:rPr lang="en-US" dirty="0">
                <a:solidFill>
                  <a:srgbClr val="C00000"/>
                </a:solidFill>
                <a:latin typeface="Arial" panose="020B0604020202020204" pitchFamily="34" charset="0"/>
                <a:cs typeface="Arial" panose="020B0604020202020204" pitchFamily="34" charset="0"/>
              </a:rPr>
              <a:t> having a bike meant he could get where he wanted to go without much trouble. </a:t>
            </a:r>
            <a:r>
              <a:rPr lang="en-US" dirty="0">
                <a:latin typeface="Arial" panose="020B0604020202020204" pitchFamily="34" charset="0"/>
                <a:cs typeface="Arial" panose="020B0604020202020204" pitchFamily="34" charset="0"/>
              </a:rPr>
              <a:t>Other local carpenters could only accept jobs in a three-</a:t>
            </a:r>
            <a:r>
              <a:rPr lang="en-US" dirty="0" err="1">
                <a:latin typeface="Arial" panose="020B0604020202020204" pitchFamily="34" charset="0"/>
                <a:cs typeface="Arial" panose="020B0604020202020204" pitchFamily="34" charset="0"/>
              </a:rPr>
              <a:t>kilometre</a:t>
            </a:r>
            <a:r>
              <a:rPr lang="en-US" dirty="0">
                <a:latin typeface="Arial" panose="020B0604020202020204" pitchFamily="34" charset="0"/>
                <a:cs typeface="Arial" panose="020B0604020202020204" pitchFamily="34" charset="0"/>
              </a:rPr>
              <a:t> radius, so no matter how skilled they were, they could never do as many jobs as my </a:t>
            </a:r>
            <a:r>
              <a:rPr lang="en-US" dirty="0" err="1">
                <a:latin typeface="Arial" panose="020B0604020202020204" pitchFamily="34" charset="0"/>
                <a:cs typeface="Arial" panose="020B0604020202020204" pitchFamily="34" charset="0"/>
              </a:rPr>
              <a:t>neighbour</a:t>
            </a:r>
            <a:r>
              <a:rPr lang="en-US" dirty="0">
                <a:latin typeface="Arial" panose="020B0604020202020204" pitchFamily="34" charset="0"/>
                <a:cs typeface="Arial" panose="020B0604020202020204" pitchFamily="34" charset="0"/>
              </a:rPr>
              <a:t>.    Q12</a:t>
            </a:r>
            <a:endParaRPr lang="en-GB" dirty="0">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B58523FD-21BC-47E9-BE5A-C460F252A7BF}"/>
              </a:ext>
            </a:extLst>
          </p:cNvPr>
          <p:cNvSpPr/>
          <p:nvPr/>
        </p:nvSpPr>
        <p:spPr>
          <a:xfrm>
            <a:off x="1007386" y="2655082"/>
            <a:ext cx="7233712" cy="369332"/>
          </a:xfrm>
          <a:prstGeom prst="rect">
            <a:avLst/>
          </a:prstGeom>
        </p:spPr>
        <p:txBody>
          <a:bodyPr wrap="none">
            <a:spAutoFit/>
          </a:bodyPr>
          <a:lstStyle/>
          <a:p>
            <a:r>
              <a:rPr lang="en-US" altLang="zh-CN" dirty="0">
                <a:solidFill>
                  <a:srgbClr val="069244"/>
                </a:solidFill>
                <a:latin typeface="Arial" panose="020B0604020202020204" pitchFamily="34" charset="0"/>
                <a:cs typeface="Arial" panose="020B0604020202020204" pitchFamily="34" charset="0"/>
              </a:rPr>
              <a:t>Dan’s </a:t>
            </a:r>
            <a:r>
              <a:rPr lang="en-US" altLang="zh-CN" dirty="0" err="1">
                <a:solidFill>
                  <a:srgbClr val="069244"/>
                </a:solidFill>
                <a:latin typeface="Arial" panose="020B0604020202020204" pitchFamily="34" charset="0"/>
                <a:cs typeface="Arial" panose="020B0604020202020204" pitchFamily="34" charset="0"/>
              </a:rPr>
              <a:t>neighbour</a:t>
            </a:r>
            <a:r>
              <a:rPr lang="en-US" altLang="zh-CN" dirty="0">
                <a:solidFill>
                  <a:srgbClr val="069244"/>
                </a:solidFill>
                <a:latin typeface="Arial" panose="020B0604020202020204" pitchFamily="34" charset="0"/>
                <a:cs typeface="Arial" panose="020B0604020202020204" pitchFamily="34" charset="0"/>
              </a:rPr>
              <a:t> was successful in business </a:t>
            </a:r>
            <a:r>
              <a:rPr lang="en-US" altLang="zh-CN" dirty="0">
                <a:solidFill>
                  <a:srgbClr val="C00000"/>
                </a:solidFill>
                <a:latin typeface="Arial" panose="020B0604020202020204" pitchFamily="34" charset="0"/>
                <a:cs typeface="Arial" panose="020B0604020202020204" pitchFamily="34" charset="0"/>
              </a:rPr>
              <a:t>because he__________</a:t>
            </a:r>
            <a:endParaRPr lang="en-GB" dirty="0">
              <a:solidFill>
                <a:srgbClr val="C00000"/>
              </a:solidFill>
              <a:latin typeface="Arial" panose="020B0604020202020204" pitchFamily="34" charset="0"/>
              <a:cs typeface="Arial" panose="020B0604020202020204" pitchFamily="34" charset="0"/>
            </a:endParaRPr>
          </a:p>
        </p:txBody>
      </p:sp>
      <p:sp>
        <p:nvSpPr>
          <p:cNvPr id="4" name="矩形 3">
            <a:extLst>
              <a:ext uri="{FF2B5EF4-FFF2-40B4-BE49-F238E27FC236}">
                <a16:creationId xmlns:a16="http://schemas.microsoft.com/office/drawing/2014/main" id="{B8135C31-87E7-4548-99ED-1600F0375786}"/>
              </a:ext>
            </a:extLst>
          </p:cNvPr>
          <p:cNvSpPr/>
          <p:nvPr/>
        </p:nvSpPr>
        <p:spPr>
          <a:xfrm>
            <a:off x="2633137" y="13230"/>
            <a:ext cx="4267515" cy="1138773"/>
          </a:xfrm>
          <a:prstGeom prst="rect">
            <a:avLst/>
          </a:prstGeom>
        </p:spPr>
        <p:txBody>
          <a:bodyPr wrap="none">
            <a:spAutoFit/>
          </a:bodyPr>
          <a:lstStyle/>
          <a:p>
            <a:r>
              <a:rPr kumimoji="1" lang="zh-CN" altLang="en-US" sz="3200" dirty="0">
                <a:solidFill>
                  <a:prstClr val="black"/>
                </a:solidFill>
                <a:latin typeface="Arial" panose="020B0604020202020204" pitchFamily="34" charset="0"/>
                <a:cs typeface="Arial" panose="020B0604020202020204" pitchFamily="34" charset="0"/>
              </a:rPr>
              <a:t>题干</a:t>
            </a:r>
            <a:r>
              <a:rPr kumimoji="1" lang="zh-CN" altLang="en-US" sz="3200" b="1" dirty="0">
                <a:solidFill>
                  <a:srgbClr val="C00000"/>
                </a:solidFill>
                <a:latin typeface="Arial" panose="020B0604020202020204" pitchFamily="34" charset="0"/>
                <a:cs typeface="Arial" panose="020B0604020202020204" pitchFamily="34" charset="0"/>
              </a:rPr>
              <a:t>因</a:t>
            </a:r>
            <a:r>
              <a:rPr kumimoji="1" lang="zh-CN" altLang="en-US" sz="3200" b="1" dirty="0">
                <a:solidFill>
                  <a:srgbClr val="069244"/>
                </a:solidFill>
                <a:latin typeface="Arial" panose="020B0604020202020204" pitchFamily="34" charset="0"/>
                <a:cs typeface="Arial" panose="020B0604020202020204" pitchFamily="34" charset="0"/>
              </a:rPr>
              <a:t>果</a:t>
            </a:r>
            <a:r>
              <a:rPr kumimoji="1" lang="zh-CN" altLang="en-US" sz="3200" b="1" dirty="0">
                <a:solidFill>
                  <a:prstClr val="black"/>
                </a:solidFill>
                <a:latin typeface="Arial" panose="020B0604020202020204" pitchFamily="34" charset="0"/>
                <a:cs typeface="Arial" panose="020B0604020202020204" pitchFamily="34" charset="0"/>
              </a:rPr>
              <a:t>关系  </a:t>
            </a:r>
            <a:r>
              <a:rPr lang="en-US" altLang="zh-CN" sz="2400" b="1" dirty="0">
                <a:latin typeface="Arial" panose="020B0604020202020204" pitchFamily="34" charset="0"/>
                <a:cs typeface="Arial" panose="020B0604020202020204" pitchFamily="34" charset="0"/>
              </a:rPr>
              <a:t>5-2-2 Q12</a:t>
            </a:r>
            <a:endParaRPr lang="en-US" altLang="zh-CN" b="1" dirty="0">
              <a:latin typeface="Arial" panose="020B0604020202020204" pitchFamily="34" charset="0"/>
              <a:cs typeface="Arial" panose="020B0604020202020204" pitchFamily="34" charset="0"/>
            </a:endParaRPr>
          </a:p>
          <a:p>
            <a:endParaRPr lang="en-GB" altLang="zh-CN" b="1" dirty="0">
              <a:latin typeface="Arial" panose="020B0604020202020204" pitchFamily="34" charset="0"/>
              <a:cs typeface="Arial" panose="020B0604020202020204" pitchFamily="34" charset="0"/>
            </a:endParaRPr>
          </a:p>
          <a:p>
            <a:r>
              <a:rPr kumimoji="1" lang="zh-CN" altLang="en-US" b="1" dirty="0">
                <a:latin typeface="Arial" panose="020B0604020202020204" pitchFamily="34" charset="0"/>
                <a:cs typeface="Arial" panose="020B0604020202020204" pitchFamily="34" charset="0"/>
              </a:rPr>
              <a:t> </a:t>
            </a:r>
            <a:endParaRPr lang="en-GB" b="1" dirty="0">
              <a:latin typeface="Arial" panose="020B0604020202020204" pitchFamily="34" charset="0"/>
              <a:cs typeface="Arial" panose="020B0604020202020204" pitchFamily="34" charset="0"/>
            </a:endParaRPr>
          </a:p>
        </p:txBody>
      </p:sp>
      <p:pic>
        <p:nvPicPr>
          <p:cNvPr id="7" name="5-2-2 12">
            <a:hlinkClick r:id="" action="ppaction://media"/>
            <a:extLst>
              <a:ext uri="{FF2B5EF4-FFF2-40B4-BE49-F238E27FC236}">
                <a16:creationId xmlns:a16="http://schemas.microsoft.com/office/drawing/2014/main" id="{B5223C6D-AE72-4BC1-AE5E-1973A09F7939}"/>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066156" y="-139569"/>
            <a:ext cx="895626" cy="895626"/>
          </a:xfrm>
          <a:prstGeom prst="rect">
            <a:avLst/>
          </a:prstGeom>
        </p:spPr>
      </p:pic>
    </p:spTree>
    <p:extLst>
      <p:ext uri="{BB962C8B-B14F-4D97-AF65-F5344CB8AC3E}">
        <p14:creationId xmlns:p14="http://schemas.microsoft.com/office/powerpoint/2010/main" val="3922354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8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35A31E4-3E7C-4BA4-90FB-F01675BBCCF1}"/>
              </a:ext>
            </a:extLst>
          </p:cNvPr>
          <p:cNvSpPr/>
          <p:nvPr/>
        </p:nvSpPr>
        <p:spPr>
          <a:xfrm>
            <a:off x="1336004" y="2194594"/>
            <a:ext cx="6096000" cy="1287468"/>
          </a:xfrm>
          <a:prstGeom prst="rect">
            <a:avLst/>
          </a:prstGeom>
        </p:spPr>
        <p:txBody>
          <a:bodyPr>
            <a:spAutoFit/>
          </a:bodyPr>
          <a:lstStyle/>
          <a:p>
            <a:pPr>
              <a:lnSpc>
                <a:spcPct val="150000"/>
              </a:lnSpc>
            </a:pPr>
            <a:r>
              <a:rPr lang="en-US" altLang="zh-CN" kern="100" dirty="0">
                <a:latin typeface="Arial" panose="020B0604020202020204" pitchFamily="34" charset="0"/>
                <a:ea typeface="等线" panose="02010600030101010101" pitchFamily="2" charset="-122"/>
                <a:cs typeface="Arial" panose="020B0604020202020204" pitchFamily="34" charset="0"/>
              </a:rPr>
              <a:t>Application processing may be slowed down by</a:t>
            </a:r>
            <a:endParaRPr lang="zh-CN" altLang="zh-CN" kern="100" dirty="0">
              <a:latin typeface="Arial" panose="020B0604020202020204" pitchFamily="34" charset="0"/>
              <a:ea typeface="等线" panose="02010600030101010101" pitchFamily="2" charset="-122"/>
              <a:cs typeface="Arial" panose="020B0604020202020204" pitchFamily="34" charset="0"/>
            </a:endParaRPr>
          </a:p>
          <a:p>
            <a:pPr>
              <a:lnSpc>
                <a:spcPct val="150000"/>
              </a:lnSpc>
            </a:pPr>
            <a:r>
              <a:rPr lang="en-US" altLang="zh-CN" kern="100" dirty="0">
                <a:latin typeface="Arial" panose="020B0604020202020204" pitchFamily="34" charset="0"/>
                <a:ea typeface="等线" panose="02010600030101010101" pitchFamily="2" charset="-122"/>
                <a:cs typeface="Arial" panose="020B0604020202020204" pitchFamily="34" charset="0"/>
              </a:rPr>
              <a:t>- postal problems</a:t>
            </a:r>
            <a:endParaRPr lang="zh-CN" altLang="zh-CN" kern="100" dirty="0">
              <a:latin typeface="Arial" panose="020B0604020202020204" pitchFamily="34" charset="0"/>
              <a:ea typeface="等线" panose="02010600030101010101" pitchFamily="2" charset="-122"/>
              <a:cs typeface="Arial" panose="020B0604020202020204" pitchFamily="34" charset="0"/>
            </a:endParaRPr>
          </a:p>
          <a:p>
            <a:pPr>
              <a:lnSpc>
                <a:spcPct val="150000"/>
              </a:lnSpc>
            </a:pPr>
            <a:r>
              <a:rPr lang="en-US" altLang="zh-CN" dirty="0">
                <a:latin typeface="Arial" panose="020B0604020202020204" pitchFamily="34" charset="0"/>
                <a:cs typeface="Arial" panose="020B0604020202020204" pitchFamily="34" charset="0"/>
              </a:rPr>
              <a:t>- delays in sending 13……………</a:t>
            </a:r>
            <a:endParaRPr lang="en-GB" dirty="0">
              <a:latin typeface="Arial" panose="020B0604020202020204" pitchFamily="34" charset="0"/>
              <a:cs typeface="Arial" panose="020B0604020202020204" pitchFamily="34" charset="0"/>
            </a:endParaRPr>
          </a:p>
        </p:txBody>
      </p:sp>
      <p:sp>
        <p:nvSpPr>
          <p:cNvPr id="4" name="矩形 3">
            <a:extLst>
              <a:ext uri="{FF2B5EF4-FFF2-40B4-BE49-F238E27FC236}">
                <a16:creationId xmlns:a16="http://schemas.microsoft.com/office/drawing/2014/main" id="{88B95FFC-4120-404C-9317-28834466AB53}"/>
              </a:ext>
            </a:extLst>
          </p:cNvPr>
          <p:cNvSpPr/>
          <p:nvPr/>
        </p:nvSpPr>
        <p:spPr>
          <a:xfrm>
            <a:off x="2583923" y="-104251"/>
            <a:ext cx="4716356" cy="743152"/>
          </a:xfrm>
          <a:prstGeom prst="rect">
            <a:avLst/>
          </a:prstGeom>
        </p:spPr>
        <p:txBody>
          <a:bodyPr wrap="none">
            <a:spAutoFit/>
          </a:bodyPr>
          <a:lstStyle/>
          <a:p>
            <a:pPr>
              <a:lnSpc>
                <a:spcPct val="150000"/>
              </a:lnSpc>
            </a:pPr>
            <a:r>
              <a:rPr kumimoji="1" lang="zh-CN" altLang="en-US" sz="3200" dirty="0">
                <a:latin typeface="Arial" panose="020B0604020202020204" pitchFamily="34" charset="0"/>
                <a:cs typeface="Arial" panose="020B0604020202020204" pitchFamily="34" charset="0"/>
              </a:rPr>
              <a:t>题干</a:t>
            </a:r>
            <a:r>
              <a:rPr kumimoji="1" lang="zh-CN" altLang="en-US" sz="3200" b="1" dirty="0">
                <a:latin typeface="Arial" panose="020B0604020202020204" pitchFamily="34" charset="0"/>
                <a:cs typeface="Arial" panose="020B0604020202020204" pitchFamily="34" charset="0"/>
              </a:rPr>
              <a:t>因果关系      </a:t>
            </a:r>
            <a:r>
              <a:rPr lang="en-US" altLang="zh-CN" sz="2400" b="1" dirty="0">
                <a:latin typeface="Arial" panose="020B0604020202020204" pitchFamily="34" charset="0"/>
                <a:cs typeface="Arial" panose="020B0604020202020204" pitchFamily="34" charset="0"/>
              </a:rPr>
              <a:t>5-3-2 Q13</a:t>
            </a:r>
          </a:p>
        </p:txBody>
      </p:sp>
      <p:pic>
        <p:nvPicPr>
          <p:cNvPr id="3" name="5-3-2 Q13">
            <a:hlinkClick r:id="" action="ppaction://media"/>
            <a:extLst>
              <a:ext uri="{FF2B5EF4-FFF2-40B4-BE49-F238E27FC236}">
                <a16:creationId xmlns:a16="http://schemas.microsoft.com/office/drawing/2014/main" id="{19DBEAD8-ED99-4527-A386-03350DF9D1DA}"/>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432004" y="-200722"/>
            <a:ext cx="1224438" cy="1224438"/>
          </a:xfrm>
          <a:prstGeom prst="rect">
            <a:avLst/>
          </a:prstGeom>
        </p:spPr>
      </p:pic>
    </p:spTree>
    <p:extLst>
      <p:ext uri="{BB962C8B-B14F-4D97-AF65-F5344CB8AC3E}">
        <p14:creationId xmlns:p14="http://schemas.microsoft.com/office/powerpoint/2010/main" val="2513900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9694C09-7D00-4FA1-B272-2D2CAF5E4DC4}"/>
              </a:ext>
            </a:extLst>
          </p:cNvPr>
          <p:cNvSpPr/>
          <p:nvPr/>
        </p:nvSpPr>
        <p:spPr>
          <a:xfrm>
            <a:off x="878804" y="1948616"/>
            <a:ext cx="6096000" cy="1287468"/>
          </a:xfrm>
          <a:prstGeom prst="rect">
            <a:avLst/>
          </a:prstGeom>
        </p:spPr>
        <p:txBody>
          <a:bodyPr>
            <a:spAutoFit/>
          </a:bodyPr>
          <a:lstStyle/>
          <a:p>
            <a:pPr>
              <a:lnSpc>
                <a:spcPct val="150000"/>
              </a:lnSpc>
            </a:pPr>
            <a:r>
              <a:rPr lang="en-US" altLang="zh-CN" kern="100" dirty="0">
                <a:solidFill>
                  <a:srgbClr val="069244"/>
                </a:solidFill>
                <a:latin typeface="Arial" panose="020B0604020202020204" pitchFamily="34" charset="0"/>
                <a:ea typeface="等线" panose="02010600030101010101" pitchFamily="2" charset="-122"/>
                <a:cs typeface="Arial" panose="020B0604020202020204" pitchFamily="34" charset="0"/>
              </a:rPr>
              <a:t>Application processing may be slowed down </a:t>
            </a:r>
            <a:r>
              <a:rPr lang="en-US" altLang="zh-CN" kern="100" dirty="0">
                <a:solidFill>
                  <a:srgbClr val="C00000"/>
                </a:solidFill>
                <a:latin typeface="Arial" panose="020B0604020202020204" pitchFamily="34" charset="0"/>
                <a:ea typeface="等线" panose="02010600030101010101" pitchFamily="2" charset="-122"/>
                <a:cs typeface="Arial" panose="020B0604020202020204" pitchFamily="34" charset="0"/>
              </a:rPr>
              <a:t>by</a:t>
            </a:r>
            <a:endParaRPr lang="zh-CN" altLang="zh-CN" kern="100" dirty="0">
              <a:solidFill>
                <a:srgbClr val="C00000"/>
              </a:solidFill>
              <a:latin typeface="Arial" panose="020B0604020202020204" pitchFamily="34" charset="0"/>
              <a:ea typeface="等线" panose="02010600030101010101" pitchFamily="2" charset="-122"/>
              <a:cs typeface="Arial" panose="020B0604020202020204" pitchFamily="34" charset="0"/>
            </a:endParaRPr>
          </a:p>
          <a:p>
            <a:pPr>
              <a:lnSpc>
                <a:spcPct val="150000"/>
              </a:lnSpc>
            </a:pPr>
            <a:r>
              <a:rPr lang="en-US" altLang="zh-CN" kern="100" dirty="0">
                <a:solidFill>
                  <a:srgbClr val="C00000"/>
                </a:solidFill>
                <a:latin typeface="Arial" panose="020B0604020202020204" pitchFamily="34" charset="0"/>
                <a:ea typeface="等线" panose="02010600030101010101" pitchFamily="2" charset="-122"/>
                <a:cs typeface="Arial" panose="020B0604020202020204" pitchFamily="34" charset="0"/>
              </a:rPr>
              <a:t>- postal problems</a:t>
            </a:r>
            <a:endParaRPr lang="zh-CN" altLang="zh-CN" kern="100" dirty="0">
              <a:solidFill>
                <a:srgbClr val="C00000"/>
              </a:solidFill>
              <a:latin typeface="Arial" panose="020B0604020202020204" pitchFamily="34" charset="0"/>
              <a:ea typeface="等线" panose="02010600030101010101" pitchFamily="2" charset="-122"/>
              <a:cs typeface="Arial" panose="020B0604020202020204" pitchFamily="34" charset="0"/>
            </a:endParaRPr>
          </a:p>
          <a:p>
            <a:pPr>
              <a:lnSpc>
                <a:spcPct val="150000"/>
              </a:lnSpc>
            </a:pPr>
            <a:r>
              <a:rPr lang="en-US" altLang="zh-CN" dirty="0">
                <a:solidFill>
                  <a:srgbClr val="C00000"/>
                </a:solidFill>
                <a:latin typeface="Arial" panose="020B0604020202020204" pitchFamily="34" charset="0"/>
                <a:cs typeface="Arial" panose="020B0604020202020204" pitchFamily="34" charset="0"/>
              </a:rPr>
              <a:t>- delays in sending 13……………</a:t>
            </a:r>
            <a:endParaRPr lang="en-GB" dirty="0">
              <a:solidFill>
                <a:srgbClr val="C00000"/>
              </a:solidFill>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BF02F764-D166-4078-8DD3-365768C1F638}"/>
              </a:ext>
            </a:extLst>
          </p:cNvPr>
          <p:cNvSpPr/>
          <p:nvPr/>
        </p:nvSpPr>
        <p:spPr>
          <a:xfrm>
            <a:off x="878804" y="3466392"/>
            <a:ext cx="10762267" cy="2118529"/>
          </a:xfrm>
          <a:prstGeom prst="rect">
            <a:avLst/>
          </a:prstGeom>
        </p:spPr>
        <p:txBody>
          <a:bodyPr wrap="square">
            <a:spAutoFit/>
          </a:bodyPr>
          <a:lstStyle/>
          <a:p>
            <a:pPr algn="just">
              <a:lnSpc>
                <a:spcPct val="150000"/>
              </a:lnSpc>
              <a:spcAft>
                <a:spcPts val="0"/>
              </a:spcAft>
              <a:tabLst>
                <a:tab pos="1600200" algn="l"/>
                <a:tab pos="2400300" algn="l"/>
                <a:tab pos="3200400" algn="l"/>
              </a:tabLst>
            </a:pPr>
            <a:r>
              <a:rPr lang="en-US" altLang="zh-CN" kern="100" dirty="0" err="1">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Er</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 I'd like to say at this point that you shouldn't worry </a:t>
            </a:r>
            <a:r>
              <a:rPr lang="en-US" altLang="zh-CN" kern="100" dirty="0">
                <a:solidFill>
                  <a:srgbClr val="069244"/>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if this process doesn't work all that quickly  </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I mean occasionally </a:t>
            </a:r>
            <a:r>
              <a:rPr lang="en-US" altLang="zh-CN" kern="100" dirty="0">
                <a:solidFill>
                  <a:srgbClr val="C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there are postal problems, but most often the hold-up is caused by </a:t>
            </a:r>
            <a:r>
              <a:rPr lang="en-US"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references</a:t>
            </a:r>
            <a:r>
              <a:rPr lang="en-US" altLang="zh-CN" kern="100" dirty="0">
                <a:solidFill>
                  <a:srgbClr val="C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 - the people you give as referees</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 shall we say, take their time to reply. Anyway, it's absolutely normal for this process to take three to four months. What I do in this period is keep in touch with you and reassure you that things are moving along.    </a:t>
            </a:r>
            <a:endParaRPr lang="zh-CN"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endParaRPr>
          </a:p>
        </p:txBody>
      </p:sp>
      <p:sp>
        <p:nvSpPr>
          <p:cNvPr id="4" name="矩形 3">
            <a:extLst>
              <a:ext uri="{FF2B5EF4-FFF2-40B4-BE49-F238E27FC236}">
                <a16:creationId xmlns:a16="http://schemas.microsoft.com/office/drawing/2014/main" id="{20C8F228-C1A6-486A-BF99-329240235D30}"/>
              </a:ext>
            </a:extLst>
          </p:cNvPr>
          <p:cNvSpPr/>
          <p:nvPr/>
        </p:nvSpPr>
        <p:spPr>
          <a:xfrm>
            <a:off x="2674151" y="40713"/>
            <a:ext cx="4716356" cy="584775"/>
          </a:xfrm>
          <a:prstGeom prst="rect">
            <a:avLst/>
          </a:prstGeom>
        </p:spPr>
        <p:txBody>
          <a:bodyPr wrap="none">
            <a:spAutoFit/>
          </a:bodyPr>
          <a:lstStyle/>
          <a:p>
            <a:r>
              <a:rPr kumimoji="1" lang="zh-CN" altLang="en-US" sz="3200" dirty="0">
                <a:latin typeface="Arial" panose="020B0604020202020204" pitchFamily="34" charset="0"/>
                <a:cs typeface="Arial" panose="020B0604020202020204" pitchFamily="34" charset="0"/>
              </a:rPr>
              <a:t>题干</a:t>
            </a:r>
            <a:r>
              <a:rPr kumimoji="1" lang="zh-CN" altLang="en-US" sz="3200" b="1" dirty="0">
                <a:solidFill>
                  <a:srgbClr val="C00000"/>
                </a:solidFill>
                <a:latin typeface="Arial" panose="020B0604020202020204" pitchFamily="34" charset="0"/>
                <a:cs typeface="Arial" panose="020B0604020202020204" pitchFamily="34" charset="0"/>
              </a:rPr>
              <a:t>因</a:t>
            </a:r>
            <a:r>
              <a:rPr kumimoji="1" lang="zh-CN" altLang="en-US" sz="3200" b="1" dirty="0">
                <a:solidFill>
                  <a:srgbClr val="069244"/>
                </a:solidFill>
                <a:latin typeface="Arial" panose="020B0604020202020204" pitchFamily="34" charset="0"/>
                <a:cs typeface="Arial" panose="020B0604020202020204" pitchFamily="34" charset="0"/>
              </a:rPr>
              <a:t>果</a:t>
            </a:r>
            <a:r>
              <a:rPr kumimoji="1" lang="zh-CN" altLang="en-US" sz="3200" b="1" dirty="0">
                <a:latin typeface="Arial" panose="020B0604020202020204" pitchFamily="34" charset="0"/>
                <a:cs typeface="Arial" panose="020B0604020202020204" pitchFamily="34" charset="0"/>
              </a:rPr>
              <a:t>关系      </a:t>
            </a:r>
            <a:r>
              <a:rPr lang="en-US" altLang="zh-CN" sz="2400" b="1" dirty="0">
                <a:latin typeface="Arial" panose="020B0604020202020204" pitchFamily="34" charset="0"/>
                <a:cs typeface="Arial" panose="020B0604020202020204" pitchFamily="34" charset="0"/>
              </a:rPr>
              <a:t>5-3-2 Q13</a:t>
            </a:r>
          </a:p>
        </p:txBody>
      </p:sp>
      <p:pic>
        <p:nvPicPr>
          <p:cNvPr id="5" name="5-3-2 Q13">
            <a:hlinkClick r:id="" action="ppaction://media"/>
            <a:extLst>
              <a:ext uri="{FF2B5EF4-FFF2-40B4-BE49-F238E27FC236}">
                <a16:creationId xmlns:a16="http://schemas.microsoft.com/office/drawing/2014/main" id="{4787CDEC-3176-4283-A361-AB87E13C6F2F}"/>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734556" y="-157600"/>
            <a:ext cx="1035595" cy="1035595"/>
          </a:xfrm>
          <a:prstGeom prst="rect">
            <a:avLst/>
          </a:prstGeom>
        </p:spPr>
      </p:pic>
    </p:spTree>
    <p:extLst>
      <p:ext uri="{BB962C8B-B14F-4D97-AF65-F5344CB8AC3E}">
        <p14:creationId xmlns:p14="http://schemas.microsoft.com/office/powerpoint/2010/main" val="3776735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7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84764" y="10840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6" name="矩形 5">
            <a:extLst>
              <a:ext uri="{FF2B5EF4-FFF2-40B4-BE49-F238E27FC236}">
                <a16:creationId xmlns:a16="http://schemas.microsoft.com/office/drawing/2014/main" id="{DFCA12D3-8221-F846-9612-BA10BC02F55C}"/>
              </a:ext>
            </a:extLst>
          </p:cNvPr>
          <p:cNvSpPr/>
          <p:nvPr/>
        </p:nvSpPr>
        <p:spPr>
          <a:xfrm>
            <a:off x="1594338" y="4090406"/>
            <a:ext cx="6096000" cy="369332"/>
          </a:xfrm>
          <a:prstGeom prst="rect">
            <a:avLst/>
          </a:prstGeom>
        </p:spPr>
        <p:txBody>
          <a:bodyPr>
            <a:spAutoFit/>
          </a:bodyPr>
          <a:lstStyle/>
          <a:p>
            <a:endParaRPr lang="zh-CN" altLang="en-US" dirty="0">
              <a:solidFill>
                <a:srgbClr val="FF0000"/>
              </a:solidFill>
            </a:endParaRPr>
          </a:p>
        </p:txBody>
      </p:sp>
      <p:sp>
        <p:nvSpPr>
          <p:cNvPr id="4" name="矩形 3">
            <a:extLst>
              <a:ext uri="{FF2B5EF4-FFF2-40B4-BE49-F238E27FC236}">
                <a16:creationId xmlns:a16="http://schemas.microsoft.com/office/drawing/2014/main" id="{B9184BB0-6969-D14F-B592-CC3C18155791}"/>
              </a:ext>
            </a:extLst>
          </p:cNvPr>
          <p:cNvSpPr/>
          <p:nvPr/>
        </p:nvSpPr>
        <p:spPr>
          <a:xfrm>
            <a:off x="1834661" y="4133010"/>
            <a:ext cx="6096000" cy="1015663"/>
          </a:xfrm>
          <a:prstGeom prst="rect">
            <a:avLst/>
          </a:prstGeom>
        </p:spPr>
        <p:txBody>
          <a:bodyPr>
            <a:spAutoFit/>
          </a:bodyPr>
          <a:lstStyle/>
          <a:p>
            <a:r>
              <a:rPr lang="en-US" altLang="zh-CN" sz="2000" dirty="0">
                <a:solidFill>
                  <a:srgbClr val="FF0000"/>
                </a:solidFill>
                <a:latin typeface="Times New Roman" panose="02020603050405020304" pitchFamily="18" charset="0"/>
                <a:cs typeface="Times New Roman" panose="02020603050405020304" pitchFamily="18" charset="0"/>
              </a:rPr>
              <a:t>Well, I've done several different things. I've just finished a short-term contract as a courier, and now(Q4)</a:t>
            </a:r>
            <a:r>
              <a:rPr lang="en-US" altLang="zh-CN" sz="2000" u="sng" dirty="0">
                <a:solidFill>
                  <a:srgbClr val="FF0000"/>
                </a:solidFill>
                <a:latin typeface="Times New Roman" panose="02020603050405020304" pitchFamily="18" charset="0"/>
                <a:cs typeface="Times New Roman" panose="02020603050405020304" pitchFamily="18" charset="0"/>
              </a:rPr>
              <a:t>I'm working as a waiter</a:t>
            </a:r>
            <a:r>
              <a:rPr lang="en-US" altLang="zh-CN" sz="2000" dirty="0">
                <a:solidFill>
                  <a:srgbClr val="FF0000"/>
                </a:solidFill>
                <a:latin typeface="Times New Roman" panose="02020603050405020304" pitchFamily="18" charset="0"/>
                <a:cs typeface="Times New Roman" panose="02020603050405020304" pitchFamily="18" charset="0"/>
              </a:rPr>
              <a:t> in one of the big hotels. </a:t>
            </a:r>
            <a:endParaRPr lang="zh-CN" altLang="en-US" sz="2000" dirty="0">
              <a:solidFill>
                <a:srgbClr val="FF0000"/>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CFD45A6F-4FCB-C943-9EBD-A9ED09C20000}"/>
              </a:ext>
            </a:extLst>
          </p:cNvPr>
          <p:cNvSpPr/>
          <p:nvPr/>
        </p:nvSpPr>
        <p:spPr>
          <a:xfrm>
            <a:off x="996461" y="2477800"/>
            <a:ext cx="6934200" cy="677108"/>
          </a:xfrm>
          <a:prstGeom prst="rect">
            <a:avLst/>
          </a:prstGeom>
        </p:spPr>
        <p:txBody>
          <a:bodyPr wrap="square">
            <a:spAutoFit/>
          </a:bodyPr>
          <a:lstStyle/>
          <a:p>
            <a:r>
              <a:rPr lang="zh-CN" altLang="en-US" dirty="0"/>
              <a:t>11-2-Q4	</a:t>
            </a:r>
            <a:endParaRPr lang="en-US" altLang="zh-CN" dirty="0"/>
          </a:p>
          <a:p>
            <a:r>
              <a:rPr lang="zh-CN" altLang="en-US" sz="2000" dirty="0">
                <a:latin typeface="Times New Roman" panose="02020603050405020304" pitchFamily="18" charset="0"/>
                <a:cs typeface="Times New Roman" panose="02020603050405020304" pitchFamily="18" charset="0"/>
              </a:rPr>
              <a:t>Occupation: student and part-time job as a 4 </a:t>
            </a:r>
            <a:r>
              <a:rPr lang="en-US" altLang="zh-CN" sz="2000" dirty="0">
                <a:solidFill>
                  <a:srgbClr val="FF0000"/>
                </a:solidFill>
                <a:latin typeface="Times New Roman" panose="02020603050405020304" pitchFamily="18" charset="0"/>
                <a:cs typeface="Times New Roman" panose="02020603050405020304" pitchFamily="18" charset="0"/>
              </a:rPr>
              <a:t>waiter</a:t>
            </a:r>
            <a:r>
              <a:rPr lang="zh-CN" altLang="en-US" sz="2000" dirty="0">
                <a:solidFill>
                  <a:srgbClr val="FF0000"/>
                </a:solidFill>
                <a:latin typeface="Times New Roman" panose="02020603050405020304" pitchFamily="18" charset="0"/>
                <a:cs typeface="Times New Roman" panose="02020603050405020304" pitchFamily="18" charset="0"/>
              </a:rPr>
              <a:t> </a:t>
            </a:r>
          </a:p>
        </p:txBody>
      </p:sp>
      <p:pic>
        <p:nvPicPr>
          <p:cNvPr id="9" name="IELTS11_Test2_Section1.mp3" descr="IELTS11_Test2_Section1.mp3">
            <a:hlinkClick r:id="" action="ppaction://media"/>
            <a:extLst>
              <a:ext uri="{FF2B5EF4-FFF2-40B4-BE49-F238E27FC236}">
                <a16:creationId xmlns:a16="http://schemas.microsoft.com/office/drawing/2014/main" id="{E56CBF3B-CB33-034F-8954-7B23E38074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350000" y="0"/>
            <a:ext cx="812800" cy="812800"/>
          </a:xfrm>
          <a:prstGeom prst="rect">
            <a:avLst/>
          </a:prstGeom>
        </p:spPr>
      </p:pic>
    </p:spTree>
    <p:extLst>
      <p:ext uri="{BB962C8B-B14F-4D97-AF65-F5344CB8AC3E}">
        <p14:creationId xmlns:p14="http://schemas.microsoft.com/office/powerpoint/2010/main" val="1508591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214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9"/>
                </p:tgtEl>
              </p:cMediaNode>
            </p:audio>
          </p:childTnLst>
        </p:cTn>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D790050-1406-4C40-8112-6CABCB4C3E73}"/>
              </a:ext>
            </a:extLst>
          </p:cNvPr>
          <p:cNvSpPr/>
          <p:nvPr/>
        </p:nvSpPr>
        <p:spPr>
          <a:xfrm>
            <a:off x="2912533" y="2659559"/>
            <a:ext cx="6096000" cy="1015663"/>
          </a:xfrm>
          <a:prstGeom prst="rect">
            <a:avLst/>
          </a:prstGeom>
        </p:spPr>
        <p:txBody>
          <a:bodyPr>
            <a:spAutoFit/>
          </a:bodyPr>
          <a:lstStyle/>
          <a:p>
            <a:pPr algn="ctr"/>
            <a:r>
              <a:rPr kumimoji="1" lang="zh-CN" altLang="en-US" sz="6000" dirty="0">
                <a:latin typeface="Microsoft YaHei" panose="020B0503020204020204" pitchFamily="34" charset="-122"/>
                <a:ea typeface="Microsoft YaHei" panose="020B0503020204020204" pitchFamily="34" charset="-122"/>
              </a:rPr>
              <a:t>学术场景</a:t>
            </a:r>
            <a:r>
              <a:rPr kumimoji="1" lang="en-US" altLang="zh-CN" sz="6000" dirty="0">
                <a:latin typeface="Microsoft YaHei" panose="020B0503020204020204" pitchFamily="34" charset="-122"/>
                <a:ea typeface="Microsoft YaHei" panose="020B0503020204020204" pitchFamily="34" charset="-122"/>
              </a:rPr>
              <a:t>-</a:t>
            </a:r>
            <a:r>
              <a:rPr kumimoji="1" lang="zh-CN" altLang="en-US" sz="6000" dirty="0">
                <a:latin typeface="Microsoft YaHei" panose="020B0503020204020204" pitchFamily="34" charset="-122"/>
                <a:ea typeface="Microsoft YaHei" panose="020B0503020204020204" pitchFamily="34" charset="-122"/>
              </a:rPr>
              <a:t>讲座</a:t>
            </a:r>
            <a:endParaRPr kumimoji="1" lang="en-US" altLang="zh-CN" sz="6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541087701"/>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364991B4-02A7-49B2-B17F-2212B88A4E1B}"/>
              </a:ext>
            </a:extLst>
          </p:cNvPr>
          <p:cNvSpPr/>
          <p:nvPr/>
        </p:nvSpPr>
        <p:spPr>
          <a:xfrm>
            <a:off x="650547" y="2530800"/>
            <a:ext cx="8729221" cy="369332"/>
          </a:xfrm>
          <a:prstGeom prst="rect">
            <a:avLst/>
          </a:prstGeom>
        </p:spPr>
        <p:txBody>
          <a:bodyPr>
            <a:spAutoFit/>
          </a:bodyPr>
          <a:lstStyle/>
          <a:p>
            <a:r>
              <a:rPr lang="en-US" altLang="zh-CN" kern="100" dirty="0">
                <a:latin typeface="Arial" panose="020B0604020202020204" pitchFamily="34" charset="0"/>
                <a:ea typeface="等线" panose="02010600030101010101" pitchFamily="2" charset="-122"/>
                <a:cs typeface="Arial" panose="020B0604020202020204" pitchFamily="34" charset="0"/>
              </a:rPr>
              <a:t>many women only think about their financial future when a 36__________ occurs</a:t>
            </a:r>
            <a:endParaRPr lang="zh-CN" altLang="zh-CN" kern="100" dirty="0">
              <a:latin typeface="Arial" panose="020B0604020202020204" pitchFamily="34" charset="0"/>
              <a:ea typeface="等线" panose="02010600030101010101" pitchFamily="2" charset="-122"/>
              <a:cs typeface="Arial" panose="020B0604020202020204" pitchFamily="34" charset="0"/>
            </a:endParaRPr>
          </a:p>
        </p:txBody>
      </p:sp>
      <p:sp>
        <p:nvSpPr>
          <p:cNvPr id="6" name="矩形 5">
            <a:extLst>
              <a:ext uri="{FF2B5EF4-FFF2-40B4-BE49-F238E27FC236}">
                <a16:creationId xmlns:a16="http://schemas.microsoft.com/office/drawing/2014/main" id="{20BE901A-3FB0-4B7B-B50A-4D7AE15CD2AD}"/>
              </a:ext>
            </a:extLst>
          </p:cNvPr>
          <p:cNvSpPr/>
          <p:nvPr/>
        </p:nvSpPr>
        <p:spPr>
          <a:xfrm>
            <a:off x="2735825" y="79805"/>
            <a:ext cx="4722768" cy="954107"/>
          </a:xfrm>
          <a:prstGeom prst="rect">
            <a:avLst/>
          </a:prstGeom>
        </p:spPr>
        <p:txBody>
          <a:bodyPr wrap="none">
            <a:spAutoFit/>
          </a:bodyPr>
          <a:lstStyle/>
          <a:p>
            <a:r>
              <a:rPr kumimoji="1" lang="zh-CN" altLang="en-US" sz="3200" dirty="0">
                <a:latin typeface="Arial" panose="020B0604020202020204" pitchFamily="34" charset="0"/>
                <a:cs typeface="Arial" panose="020B0604020202020204" pitchFamily="34" charset="0"/>
              </a:rPr>
              <a:t>题干</a:t>
            </a:r>
            <a:r>
              <a:rPr kumimoji="1" lang="zh-CN" altLang="en-US" sz="3200" b="1" dirty="0">
                <a:latin typeface="Arial" panose="020B0604020202020204" pitchFamily="34" charset="0"/>
                <a:cs typeface="Arial" panose="020B0604020202020204" pitchFamily="34" charset="0"/>
              </a:rPr>
              <a:t>因果关系      </a:t>
            </a:r>
            <a:r>
              <a:rPr lang="en-US" altLang="zh-CN" sz="2400" b="1" dirty="0">
                <a:latin typeface="Arial" panose="020B0604020202020204" pitchFamily="34" charset="0"/>
                <a:cs typeface="Arial" panose="020B0604020202020204" pitchFamily="34" charset="0"/>
              </a:rPr>
              <a:t>5-1-4 Q36</a:t>
            </a:r>
            <a:endParaRPr lang="en-GB" altLang="zh-CN" sz="2400" b="1" dirty="0">
              <a:latin typeface="Arial" panose="020B0604020202020204" pitchFamily="34" charset="0"/>
              <a:cs typeface="Arial" panose="020B0604020202020204" pitchFamily="34" charset="0"/>
            </a:endParaRPr>
          </a:p>
          <a:p>
            <a:r>
              <a:rPr kumimoji="1" lang="zh-CN" altLang="en-US" sz="2400" b="1" dirty="0">
                <a:latin typeface="Arial" panose="020B0604020202020204" pitchFamily="34" charset="0"/>
                <a:cs typeface="Arial" panose="020B0604020202020204" pitchFamily="34" charset="0"/>
              </a:rPr>
              <a:t> </a:t>
            </a:r>
            <a:endParaRPr lang="en-GB" sz="2400" b="1" dirty="0">
              <a:latin typeface="Arial" panose="020B0604020202020204" pitchFamily="34" charset="0"/>
              <a:cs typeface="Arial" panose="020B0604020202020204" pitchFamily="34" charset="0"/>
            </a:endParaRPr>
          </a:p>
        </p:txBody>
      </p:sp>
      <p:pic>
        <p:nvPicPr>
          <p:cNvPr id="2" name="5-1-4 Q36" descr="成交量">
            <a:hlinkClick r:id="" action="ppaction://media"/>
            <a:extLst>
              <a:ext uri="{FF2B5EF4-FFF2-40B4-BE49-F238E27FC236}">
                <a16:creationId xmlns:a16="http://schemas.microsoft.com/office/drawing/2014/main" id="{CC7E185A-4F72-4F79-B955-2BF4A5284EBD}"/>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999142" y="-89361"/>
            <a:ext cx="849391" cy="849391"/>
          </a:xfrm>
          <a:prstGeom prst="rect">
            <a:avLst/>
          </a:prstGeom>
        </p:spPr>
      </p:pic>
    </p:spTree>
    <p:extLst>
      <p:ext uri="{BB962C8B-B14F-4D97-AF65-F5344CB8AC3E}">
        <p14:creationId xmlns:p14="http://schemas.microsoft.com/office/powerpoint/2010/main" val="662936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F75A34D-94C8-497A-9064-10A5F2C78EB2}"/>
              </a:ext>
            </a:extLst>
          </p:cNvPr>
          <p:cNvSpPr/>
          <p:nvPr/>
        </p:nvSpPr>
        <p:spPr>
          <a:xfrm>
            <a:off x="779282" y="3847897"/>
            <a:ext cx="10223335" cy="646331"/>
          </a:xfrm>
          <a:prstGeom prst="rect">
            <a:avLst/>
          </a:prstGeom>
        </p:spPr>
        <p:txBody>
          <a:bodyPr wrap="square">
            <a:spAutoFit/>
          </a:bodyPr>
          <a:lstStyle/>
          <a:p>
            <a:r>
              <a:rPr lang="en-US" altLang="zh-CN" kern="100" dirty="0">
                <a:solidFill>
                  <a:srgbClr val="000000"/>
                </a:solidFill>
                <a:latin typeface="Arial" panose="020B0604020202020204" pitchFamily="34" charset="0"/>
                <a:ea typeface="等线" panose="02010600030101010101" pitchFamily="2" charset="-122"/>
                <a:cs typeface="Arial" panose="020B0604020202020204" pitchFamily="34" charset="0"/>
              </a:rPr>
              <a:t>The research indicates that at present </a:t>
            </a:r>
            <a:r>
              <a:rPr lang="en-US" altLang="zh-CN" kern="100" dirty="0">
                <a:solidFill>
                  <a:srgbClr val="C00000"/>
                </a:solidFill>
                <a:latin typeface="Arial" panose="020B0604020202020204" pitchFamily="34" charset="0"/>
                <a:ea typeface="等线" panose="02010600030101010101" pitchFamily="2" charset="-122"/>
                <a:cs typeface="Arial" panose="020B0604020202020204" pitchFamily="34" charset="0"/>
              </a:rPr>
              <a:t>for women it takes a </a:t>
            </a:r>
            <a:r>
              <a:rPr lang="es-ES_tradnl"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crisis</a:t>
            </a:r>
            <a:r>
              <a:rPr lang="en-US" altLang="zh-CN" kern="100" dirty="0">
                <a:solidFill>
                  <a:srgbClr val="C00000"/>
                </a:solidFill>
                <a:latin typeface="Arial" panose="020B0604020202020204" pitchFamily="34" charset="0"/>
                <a:ea typeface="等线" panose="02010600030101010101" pitchFamily="2" charset="-122"/>
                <a:cs typeface="Arial" panose="020B0604020202020204" pitchFamily="34" charset="0"/>
              </a:rPr>
              <a:t> </a:t>
            </a:r>
            <a:r>
              <a:rPr lang="en-US" altLang="zh-CN" kern="100" dirty="0">
                <a:solidFill>
                  <a:srgbClr val="069244"/>
                </a:solidFill>
                <a:latin typeface="Arial" panose="020B0604020202020204" pitchFamily="34" charset="0"/>
                <a:ea typeface="等线" panose="02010600030101010101" pitchFamily="2" charset="-122"/>
                <a:cs typeface="Arial" panose="020B0604020202020204" pitchFamily="34" charset="0"/>
              </a:rPr>
              <a:t>to make them think about their future financial situation. </a:t>
            </a:r>
            <a:endParaRPr lang="en-GB" dirty="0">
              <a:solidFill>
                <a:srgbClr val="069244"/>
              </a:solidFill>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4E8D300C-9342-4666-9DC4-B467407F960B}"/>
              </a:ext>
            </a:extLst>
          </p:cNvPr>
          <p:cNvSpPr/>
          <p:nvPr/>
        </p:nvSpPr>
        <p:spPr>
          <a:xfrm>
            <a:off x="779282" y="2445295"/>
            <a:ext cx="8729221" cy="369332"/>
          </a:xfrm>
          <a:prstGeom prst="rect">
            <a:avLst/>
          </a:prstGeom>
        </p:spPr>
        <p:txBody>
          <a:bodyPr wrap="square">
            <a:spAutoFit/>
          </a:bodyPr>
          <a:lstStyle/>
          <a:p>
            <a:r>
              <a:rPr lang="en-US" altLang="zh-CN" kern="100" dirty="0">
                <a:latin typeface="Arial" panose="020B0604020202020204" pitchFamily="34" charset="0"/>
                <a:ea typeface="等线" panose="02010600030101010101" pitchFamily="2" charset="-122"/>
                <a:cs typeface="Arial" panose="020B0604020202020204" pitchFamily="34" charset="0"/>
              </a:rPr>
              <a:t>many women </a:t>
            </a:r>
            <a:r>
              <a:rPr lang="en-US" altLang="zh-CN" kern="100" dirty="0">
                <a:solidFill>
                  <a:srgbClr val="069244"/>
                </a:solidFill>
                <a:latin typeface="Arial" panose="020B0604020202020204" pitchFamily="34" charset="0"/>
                <a:ea typeface="等线" panose="02010600030101010101" pitchFamily="2" charset="-122"/>
                <a:cs typeface="Arial" panose="020B0604020202020204" pitchFamily="34" charset="0"/>
              </a:rPr>
              <a:t>only think about their financial future </a:t>
            </a:r>
            <a:r>
              <a:rPr lang="en-US" altLang="zh-CN" kern="100" dirty="0">
                <a:solidFill>
                  <a:srgbClr val="C00000"/>
                </a:solidFill>
                <a:latin typeface="Arial" panose="020B0604020202020204" pitchFamily="34" charset="0"/>
                <a:ea typeface="等线" panose="02010600030101010101" pitchFamily="2" charset="-122"/>
                <a:cs typeface="Arial" panose="020B0604020202020204" pitchFamily="34" charset="0"/>
              </a:rPr>
              <a:t>when a 36__________ occurs</a:t>
            </a:r>
            <a:endParaRPr lang="zh-CN" altLang="zh-CN" kern="100" dirty="0">
              <a:solidFill>
                <a:srgbClr val="C00000"/>
              </a:solidFill>
              <a:latin typeface="Arial" panose="020B0604020202020204" pitchFamily="34" charset="0"/>
              <a:ea typeface="等线" panose="02010600030101010101" pitchFamily="2" charset="-122"/>
              <a:cs typeface="Arial" panose="020B0604020202020204" pitchFamily="34" charset="0"/>
            </a:endParaRPr>
          </a:p>
        </p:txBody>
      </p:sp>
      <p:sp>
        <p:nvSpPr>
          <p:cNvPr id="4" name="矩形 3">
            <a:extLst>
              <a:ext uri="{FF2B5EF4-FFF2-40B4-BE49-F238E27FC236}">
                <a16:creationId xmlns:a16="http://schemas.microsoft.com/office/drawing/2014/main" id="{40B67E1C-2D16-46EC-8292-4813C48D35A9}"/>
              </a:ext>
            </a:extLst>
          </p:cNvPr>
          <p:cNvSpPr/>
          <p:nvPr/>
        </p:nvSpPr>
        <p:spPr>
          <a:xfrm>
            <a:off x="2753047" y="46679"/>
            <a:ext cx="4722768" cy="954107"/>
          </a:xfrm>
          <a:prstGeom prst="rect">
            <a:avLst/>
          </a:prstGeom>
        </p:spPr>
        <p:txBody>
          <a:bodyPr wrap="none">
            <a:spAutoFit/>
          </a:bodyPr>
          <a:lstStyle/>
          <a:p>
            <a:r>
              <a:rPr kumimoji="1" lang="zh-CN" altLang="en-US" sz="3200" dirty="0">
                <a:latin typeface="Arial" panose="020B0604020202020204" pitchFamily="34" charset="0"/>
                <a:cs typeface="Arial" panose="020B0604020202020204" pitchFamily="34" charset="0"/>
              </a:rPr>
              <a:t>题干</a:t>
            </a:r>
            <a:r>
              <a:rPr kumimoji="1" lang="zh-CN" altLang="en-US" sz="3200" b="1" dirty="0">
                <a:solidFill>
                  <a:srgbClr val="C00000"/>
                </a:solidFill>
                <a:latin typeface="Arial" panose="020B0604020202020204" pitchFamily="34" charset="0"/>
                <a:cs typeface="Arial" panose="020B0604020202020204" pitchFamily="34" charset="0"/>
              </a:rPr>
              <a:t>因</a:t>
            </a:r>
            <a:r>
              <a:rPr kumimoji="1" lang="zh-CN" altLang="en-US" sz="3200" b="1" dirty="0">
                <a:solidFill>
                  <a:srgbClr val="069244"/>
                </a:solidFill>
                <a:latin typeface="Arial" panose="020B0604020202020204" pitchFamily="34" charset="0"/>
                <a:cs typeface="Arial" panose="020B0604020202020204" pitchFamily="34" charset="0"/>
              </a:rPr>
              <a:t>果</a:t>
            </a:r>
            <a:r>
              <a:rPr kumimoji="1" lang="zh-CN" altLang="en-US" sz="3200" b="1" dirty="0">
                <a:latin typeface="Arial" panose="020B0604020202020204" pitchFamily="34" charset="0"/>
                <a:cs typeface="Arial" panose="020B0604020202020204" pitchFamily="34" charset="0"/>
              </a:rPr>
              <a:t>关系      </a:t>
            </a:r>
            <a:r>
              <a:rPr lang="en-US" altLang="zh-CN" sz="2400" b="1" dirty="0">
                <a:latin typeface="Arial" panose="020B0604020202020204" pitchFamily="34" charset="0"/>
                <a:cs typeface="Arial" panose="020B0604020202020204" pitchFamily="34" charset="0"/>
              </a:rPr>
              <a:t>5-1-4 Q36</a:t>
            </a:r>
            <a:endParaRPr lang="en-GB" altLang="zh-CN" sz="2400" b="1" dirty="0">
              <a:latin typeface="Arial" panose="020B0604020202020204" pitchFamily="34" charset="0"/>
              <a:cs typeface="Arial" panose="020B0604020202020204" pitchFamily="34" charset="0"/>
            </a:endParaRPr>
          </a:p>
          <a:p>
            <a:r>
              <a:rPr kumimoji="1" lang="zh-CN" altLang="en-US" sz="2400" b="1" dirty="0">
                <a:latin typeface="Arial" panose="020B0604020202020204" pitchFamily="34" charset="0"/>
                <a:cs typeface="Arial" panose="020B0604020202020204" pitchFamily="34" charset="0"/>
              </a:rPr>
              <a:t> </a:t>
            </a:r>
            <a:endParaRPr lang="en-GB" sz="2400" b="1" dirty="0">
              <a:latin typeface="Arial" panose="020B0604020202020204" pitchFamily="34" charset="0"/>
              <a:cs typeface="Arial" panose="020B0604020202020204" pitchFamily="34" charset="0"/>
            </a:endParaRPr>
          </a:p>
        </p:txBody>
      </p:sp>
      <p:pic>
        <p:nvPicPr>
          <p:cNvPr id="5" name="5-1-4 Q36" descr="成交量">
            <a:hlinkClick r:id="" action="ppaction://media"/>
            <a:extLst>
              <a:ext uri="{FF2B5EF4-FFF2-40B4-BE49-F238E27FC236}">
                <a16:creationId xmlns:a16="http://schemas.microsoft.com/office/drawing/2014/main" id="{0ABDCABA-1239-42A6-B068-E2B4FDA488F0}"/>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864714" y="-111336"/>
            <a:ext cx="849391" cy="849391"/>
          </a:xfrm>
          <a:prstGeom prst="rect">
            <a:avLst/>
          </a:prstGeom>
        </p:spPr>
      </p:pic>
    </p:spTree>
    <p:extLst>
      <p:ext uri="{BB962C8B-B14F-4D97-AF65-F5344CB8AC3E}">
        <p14:creationId xmlns:p14="http://schemas.microsoft.com/office/powerpoint/2010/main" val="2304634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9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39077" y="0"/>
            <a:ext cx="10064382" cy="738846"/>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6-1-4</a:t>
            </a:r>
            <a:endParaRPr kumimoji="1" lang="zh-CN" altLang="en-US" dirty="0"/>
          </a:p>
        </p:txBody>
      </p:sp>
      <p:sp>
        <p:nvSpPr>
          <p:cNvPr id="4" name="矩形 3">
            <a:extLst>
              <a:ext uri="{FF2B5EF4-FFF2-40B4-BE49-F238E27FC236}">
                <a16:creationId xmlns:a16="http://schemas.microsoft.com/office/drawing/2014/main" id="{5A697F2A-03EE-C540-963C-746E437DFFCB}"/>
              </a:ext>
            </a:extLst>
          </p:cNvPr>
          <p:cNvSpPr/>
          <p:nvPr/>
        </p:nvSpPr>
        <p:spPr>
          <a:xfrm>
            <a:off x="854520" y="2176607"/>
            <a:ext cx="8681013" cy="369332"/>
          </a:xfrm>
          <a:prstGeom prst="rect">
            <a:avLst/>
          </a:prstGeom>
        </p:spPr>
        <p:txBody>
          <a:bodyPr wrap="square">
            <a:spAutoFit/>
          </a:bodyPr>
          <a:lstStyle/>
          <a:p>
            <a:pPr algn="ctr"/>
            <a:r>
              <a:rPr lang="en-US" altLang="zh-CN" b="1" dirty="0"/>
              <a:t>Lack of 33............ in the East End encouraged the growth of business.</a:t>
            </a:r>
            <a:endParaRPr lang="en-US" altLang="zh-CN" b="1" dirty="0">
              <a:solidFill>
                <a:srgbClr val="000000"/>
              </a:solidFill>
              <a:effectLst/>
            </a:endParaRPr>
          </a:p>
        </p:txBody>
      </p:sp>
      <p:pic>
        <p:nvPicPr>
          <p:cNvPr id="6" name="Test1-s4">
            <a:hlinkClick r:id="" action="ppaction://media"/>
            <a:extLst>
              <a:ext uri="{FF2B5EF4-FFF2-40B4-BE49-F238E27FC236}">
                <a16:creationId xmlns:a16="http://schemas.microsoft.com/office/drawing/2014/main" id="{1AF3422D-E0BD-4EFB-90F0-585029B983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56093" y="38134"/>
            <a:ext cx="558338" cy="558338"/>
          </a:xfrm>
          <a:prstGeom prst="rect">
            <a:avLst/>
          </a:prstGeom>
        </p:spPr>
      </p:pic>
    </p:spTree>
    <p:extLst>
      <p:ext uri="{BB962C8B-B14F-4D97-AF65-F5344CB8AC3E}">
        <p14:creationId xmlns:p14="http://schemas.microsoft.com/office/powerpoint/2010/main" val="2636172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91161" y="31627"/>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chemeClr val="accent6"/>
                </a:solidFill>
              </a:rPr>
              <a:t>果</a:t>
            </a:r>
            <a:r>
              <a:rPr kumimoji="1" lang="zh-CN" altLang="en-US" dirty="0"/>
              <a:t>关系 </a:t>
            </a:r>
            <a:r>
              <a:rPr kumimoji="1" lang="en-US" altLang="zh-CN" dirty="0"/>
              <a:t>6-1-4</a:t>
            </a:r>
            <a:endParaRPr kumimoji="1" lang="zh-CN" altLang="en-US" dirty="0"/>
          </a:p>
        </p:txBody>
      </p:sp>
      <p:sp>
        <p:nvSpPr>
          <p:cNvPr id="4" name="矩形 3">
            <a:extLst>
              <a:ext uri="{FF2B5EF4-FFF2-40B4-BE49-F238E27FC236}">
                <a16:creationId xmlns:a16="http://schemas.microsoft.com/office/drawing/2014/main" id="{5A697F2A-03EE-C540-963C-746E437DFFCB}"/>
              </a:ext>
            </a:extLst>
          </p:cNvPr>
          <p:cNvSpPr/>
          <p:nvPr/>
        </p:nvSpPr>
        <p:spPr>
          <a:xfrm>
            <a:off x="1289418" y="2194964"/>
            <a:ext cx="8681013" cy="369332"/>
          </a:xfrm>
          <a:prstGeom prst="rect">
            <a:avLst/>
          </a:prstGeom>
        </p:spPr>
        <p:txBody>
          <a:bodyPr wrap="square">
            <a:spAutoFit/>
          </a:bodyPr>
          <a:lstStyle/>
          <a:p>
            <a:pPr algn="ctr"/>
            <a:r>
              <a:rPr lang="en-US" altLang="zh-CN" b="1" dirty="0">
                <a:solidFill>
                  <a:srgbClr val="FF0000"/>
                </a:solidFill>
              </a:rPr>
              <a:t>Lack of 33............ </a:t>
            </a:r>
            <a:r>
              <a:rPr lang="en-US" altLang="zh-CN" b="1" dirty="0"/>
              <a:t>in the East End </a:t>
            </a:r>
            <a:r>
              <a:rPr lang="en-US" altLang="zh-CN" b="1" dirty="0">
                <a:solidFill>
                  <a:schemeClr val="accent6"/>
                </a:solidFill>
              </a:rPr>
              <a:t>encouraged the growth of business.</a:t>
            </a:r>
            <a:endParaRPr lang="en-US" altLang="zh-CN" b="1" dirty="0">
              <a:solidFill>
                <a:schemeClr val="accent6"/>
              </a:solidFill>
              <a:effectLst/>
            </a:endParaRPr>
          </a:p>
        </p:txBody>
      </p:sp>
      <p:pic>
        <p:nvPicPr>
          <p:cNvPr id="3" name="Test1-s4">
            <a:hlinkClick r:id="" action="ppaction://media"/>
            <a:extLst>
              <a:ext uri="{FF2B5EF4-FFF2-40B4-BE49-F238E27FC236}">
                <a16:creationId xmlns:a16="http://schemas.microsoft.com/office/drawing/2014/main" id="{D605AB66-68AA-44F5-A44C-47928426F8A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88825" y="43738"/>
            <a:ext cx="558338" cy="558338"/>
          </a:xfrm>
          <a:prstGeom prst="rect">
            <a:avLst/>
          </a:prstGeom>
        </p:spPr>
      </p:pic>
      <p:sp>
        <p:nvSpPr>
          <p:cNvPr id="5" name="文本框 4">
            <a:extLst>
              <a:ext uri="{FF2B5EF4-FFF2-40B4-BE49-F238E27FC236}">
                <a16:creationId xmlns:a16="http://schemas.microsoft.com/office/drawing/2014/main" id="{F441F829-9D88-4C22-9DE6-8CE0CB6AF355}"/>
              </a:ext>
            </a:extLst>
          </p:cNvPr>
          <p:cNvSpPr txBox="1"/>
          <p:nvPr/>
        </p:nvSpPr>
        <p:spPr>
          <a:xfrm>
            <a:off x="1657005" y="3189358"/>
            <a:ext cx="7049192" cy="1200329"/>
          </a:xfrm>
          <a:prstGeom prst="rect">
            <a:avLst/>
          </a:prstGeom>
          <a:noFill/>
        </p:spPr>
        <p:txBody>
          <a:bodyPr wrap="square" rtlCol="0">
            <a:spAutoFit/>
          </a:bodyPr>
          <a:lstStyle/>
          <a:p>
            <a:r>
              <a:rPr lang="en-US" altLang="zh-CN" dirty="0"/>
              <a:t>The East End benefited from this, and </a:t>
            </a:r>
            <a:r>
              <a:rPr lang="en-US" altLang="zh-CN" dirty="0">
                <a:solidFill>
                  <a:srgbClr val="FF0000"/>
                </a:solidFill>
              </a:rPr>
              <a:t>because there were fewer </a:t>
            </a:r>
            <a:r>
              <a:rPr lang="en-US" altLang="zh-CN" u="sng" dirty="0">
                <a:solidFill>
                  <a:srgbClr val="FF0000"/>
                </a:solidFill>
              </a:rPr>
              <a:t>restrictions</a:t>
            </a:r>
            <a:r>
              <a:rPr lang="en-US" altLang="zh-CN" dirty="0">
                <a:solidFill>
                  <a:srgbClr val="FF0000"/>
                </a:solidFill>
              </a:rPr>
              <a:t> there than in the city itself</a:t>
            </a:r>
            <a:r>
              <a:rPr lang="en-US" altLang="zh-CN" dirty="0"/>
              <a:t>, </a:t>
            </a:r>
            <a:r>
              <a:rPr lang="en-US" altLang="zh-CN" dirty="0">
                <a:solidFill>
                  <a:schemeClr val="accent6"/>
                </a:solidFill>
              </a:rPr>
              <a:t>plenty of newcomers settled there from abroad, bringing their skills as workers, merchants or money-lenders during the next few hundred years.</a:t>
            </a:r>
            <a:endParaRPr lang="zh-CN" altLang="en-US" dirty="0">
              <a:solidFill>
                <a:schemeClr val="accent6"/>
              </a:solidFill>
            </a:endParaRPr>
          </a:p>
        </p:txBody>
      </p:sp>
    </p:spTree>
    <p:extLst>
      <p:ext uri="{BB962C8B-B14F-4D97-AF65-F5344CB8AC3E}">
        <p14:creationId xmlns:p14="http://schemas.microsoft.com/office/powerpoint/2010/main" val="2307639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17654" y="10036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6-1-4</a:t>
            </a:r>
            <a:endParaRPr kumimoji="1" lang="zh-CN" altLang="en-US" dirty="0"/>
          </a:p>
        </p:txBody>
      </p:sp>
      <p:sp>
        <p:nvSpPr>
          <p:cNvPr id="4" name="矩形 3">
            <a:extLst>
              <a:ext uri="{FF2B5EF4-FFF2-40B4-BE49-F238E27FC236}">
                <a16:creationId xmlns:a16="http://schemas.microsoft.com/office/drawing/2014/main" id="{5A697F2A-03EE-C540-963C-746E437DFFCB}"/>
              </a:ext>
            </a:extLst>
          </p:cNvPr>
          <p:cNvSpPr/>
          <p:nvPr/>
        </p:nvSpPr>
        <p:spPr>
          <a:xfrm>
            <a:off x="1367916" y="2197133"/>
            <a:ext cx="9456167" cy="369332"/>
          </a:xfrm>
          <a:prstGeom prst="rect">
            <a:avLst/>
          </a:prstGeom>
        </p:spPr>
        <p:txBody>
          <a:bodyPr wrap="square">
            <a:spAutoFit/>
          </a:bodyPr>
          <a:lstStyle/>
          <a:p>
            <a:pPr algn="ctr"/>
            <a:r>
              <a:rPr lang="en-US" altLang="zh-CN" b="1" dirty="0"/>
              <a:t>Construction of facilities for the building of 34............stimulated international trade.</a:t>
            </a:r>
            <a:endParaRPr lang="en-US" altLang="zh-CN" b="1" dirty="0">
              <a:solidFill>
                <a:srgbClr val="000000"/>
              </a:solidFill>
              <a:effectLst/>
            </a:endParaRPr>
          </a:p>
        </p:txBody>
      </p:sp>
      <p:pic>
        <p:nvPicPr>
          <p:cNvPr id="5" name="Test1-s4">
            <a:hlinkClick r:id="" action="ppaction://media"/>
            <a:extLst>
              <a:ext uri="{FF2B5EF4-FFF2-40B4-BE49-F238E27FC236}">
                <a16:creationId xmlns:a16="http://schemas.microsoft.com/office/drawing/2014/main" id="{CEB0A378-7DAB-45C3-BB4D-54A6A5289E4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83723" y="100361"/>
            <a:ext cx="558338" cy="558338"/>
          </a:xfrm>
          <a:prstGeom prst="rect">
            <a:avLst/>
          </a:prstGeom>
        </p:spPr>
      </p:pic>
    </p:spTree>
    <p:extLst>
      <p:ext uri="{BB962C8B-B14F-4D97-AF65-F5344CB8AC3E}">
        <p14:creationId xmlns:p14="http://schemas.microsoft.com/office/powerpoint/2010/main" val="1492876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28805"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chemeClr val="accent6"/>
                </a:solidFill>
              </a:rPr>
              <a:t>果</a:t>
            </a:r>
            <a:r>
              <a:rPr kumimoji="1" lang="zh-CN" altLang="en-US" dirty="0"/>
              <a:t>关系 </a:t>
            </a:r>
            <a:r>
              <a:rPr kumimoji="1" lang="en-US" altLang="zh-CN" dirty="0"/>
              <a:t>6-1-4</a:t>
            </a:r>
            <a:endParaRPr kumimoji="1" lang="zh-CN" altLang="en-US" dirty="0"/>
          </a:p>
        </p:txBody>
      </p:sp>
      <p:sp>
        <p:nvSpPr>
          <p:cNvPr id="5" name="文本框 4">
            <a:extLst>
              <a:ext uri="{FF2B5EF4-FFF2-40B4-BE49-F238E27FC236}">
                <a16:creationId xmlns:a16="http://schemas.microsoft.com/office/drawing/2014/main" id="{F441F829-9D88-4C22-9DE6-8CE0CB6AF355}"/>
              </a:ext>
            </a:extLst>
          </p:cNvPr>
          <p:cNvSpPr txBox="1"/>
          <p:nvPr/>
        </p:nvSpPr>
        <p:spPr>
          <a:xfrm>
            <a:off x="1376669" y="3252551"/>
            <a:ext cx="9188333" cy="646331"/>
          </a:xfrm>
          <a:prstGeom prst="rect">
            <a:avLst/>
          </a:prstGeom>
          <a:noFill/>
        </p:spPr>
        <p:txBody>
          <a:bodyPr wrap="square" rtlCol="0">
            <a:spAutoFit/>
          </a:bodyPr>
          <a:lstStyle/>
          <a:p>
            <a:r>
              <a:rPr lang="en-US" altLang="zh-CN" dirty="0"/>
              <a:t>In the sixteenth century </a:t>
            </a:r>
            <a:r>
              <a:rPr lang="en-US" altLang="zh-CN" dirty="0">
                <a:solidFill>
                  <a:srgbClr val="FF0000"/>
                </a:solidFill>
              </a:rPr>
              <a:t>the first dock was dug where ships were constructed</a:t>
            </a:r>
            <a:r>
              <a:rPr lang="en-US" altLang="zh-CN" dirty="0"/>
              <a:t>, eventually </a:t>
            </a:r>
            <a:r>
              <a:rPr lang="en-US" altLang="zh-CN" dirty="0">
                <a:solidFill>
                  <a:schemeClr val="accent6"/>
                </a:solidFill>
              </a:rPr>
              <a:t>making the East End the focus of massive international trade. </a:t>
            </a:r>
            <a:endParaRPr lang="zh-CN" altLang="en-US" dirty="0">
              <a:solidFill>
                <a:schemeClr val="accent6"/>
              </a:solidFill>
            </a:endParaRPr>
          </a:p>
        </p:txBody>
      </p:sp>
      <p:sp>
        <p:nvSpPr>
          <p:cNvPr id="6" name="矩形 5">
            <a:extLst>
              <a:ext uri="{FF2B5EF4-FFF2-40B4-BE49-F238E27FC236}">
                <a16:creationId xmlns:a16="http://schemas.microsoft.com/office/drawing/2014/main" id="{83803034-3684-4CAD-B67A-2093B06BDE3F}"/>
              </a:ext>
            </a:extLst>
          </p:cNvPr>
          <p:cNvSpPr/>
          <p:nvPr/>
        </p:nvSpPr>
        <p:spPr>
          <a:xfrm>
            <a:off x="1242753" y="2397573"/>
            <a:ext cx="9456167" cy="369332"/>
          </a:xfrm>
          <a:prstGeom prst="rect">
            <a:avLst/>
          </a:prstGeom>
        </p:spPr>
        <p:txBody>
          <a:bodyPr wrap="square">
            <a:spAutoFit/>
          </a:bodyPr>
          <a:lstStyle/>
          <a:p>
            <a:pPr algn="ctr"/>
            <a:r>
              <a:rPr lang="en-US" altLang="zh-CN" b="1" dirty="0">
                <a:solidFill>
                  <a:srgbClr val="FF0000"/>
                </a:solidFill>
              </a:rPr>
              <a:t>Construction of facilities for the building of 34............</a:t>
            </a:r>
            <a:r>
              <a:rPr lang="en-US" altLang="zh-CN" b="1" dirty="0">
                <a:solidFill>
                  <a:schemeClr val="accent6"/>
                </a:solidFill>
              </a:rPr>
              <a:t>stimulated international trade</a:t>
            </a:r>
            <a:r>
              <a:rPr lang="en-US" altLang="zh-CN" b="1" dirty="0"/>
              <a:t>.</a:t>
            </a:r>
            <a:endParaRPr lang="en-US" altLang="zh-CN" b="1" dirty="0">
              <a:solidFill>
                <a:srgbClr val="000000"/>
              </a:solidFill>
              <a:effectLst/>
            </a:endParaRPr>
          </a:p>
        </p:txBody>
      </p:sp>
      <p:pic>
        <p:nvPicPr>
          <p:cNvPr id="7" name="Test1-s4">
            <a:hlinkClick r:id="" action="ppaction://media"/>
            <a:extLst>
              <a:ext uri="{FF2B5EF4-FFF2-40B4-BE49-F238E27FC236}">
                <a16:creationId xmlns:a16="http://schemas.microsoft.com/office/drawing/2014/main" id="{E1C66873-10D1-4C25-B1F3-D2B04CA8515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66883" y="97972"/>
            <a:ext cx="558338" cy="558338"/>
          </a:xfrm>
          <a:prstGeom prst="rect">
            <a:avLst/>
          </a:prstGeom>
        </p:spPr>
      </p:pic>
    </p:spTree>
    <p:extLst>
      <p:ext uri="{BB962C8B-B14F-4D97-AF65-F5344CB8AC3E}">
        <p14:creationId xmlns:p14="http://schemas.microsoft.com/office/powerpoint/2010/main" val="2543037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16774" y="3345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6-2-4</a:t>
            </a:r>
            <a:endParaRPr kumimoji="1" lang="zh-CN" altLang="en-US" dirty="0"/>
          </a:p>
        </p:txBody>
      </p:sp>
      <p:sp>
        <p:nvSpPr>
          <p:cNvPr id="4" name="矩形 3">
            <a:extLst>
              <a:ext uri="{FF2B5EF4-FFF2-40B4-BE49-F238E27FC236}">
                <a16:creationId xmlns:a16="http://schemas.microsoft.com/office/drawing/2014/main" id="{5A697F2A-03EE-C540-963C-746E437DFFCB}"/>
              </a:ext>
            </a:extLst>
          </p:cNvPr>
          <p:cNvSpPr/>
          <p:nvPr/>
        </p:nvSpPr>
        <p:spPr>
          <a:xfrm>
            <a:off x="1289418" y="2494482"/>
            <a:ext cx="9456167" cy="369332"/>
          </a:xfrm>
          <a:prstGeom prst="rect">
            <a:avLst/>
          </a:prstGeom>
        </p:spPr>
        <p:txBody>
          <a:bodyPr wrap="square">
            <a:spAutoFit/>
          </a:bodyPr>
          <a:lstStyle/>
          <a:p>
            <a:r>
              <a:rPr lang="en-US" altLang="zh-CN" b="1" dirty="0"/>
              <a:t>40 Subtitles were added to The Lights of New York because of its.............. .</a:t>
            </a:r>
          </a:p>
        </p:txBody>
      </p:sp>
      <p:pic>
        <p:nvPicPr>
          <p:cNvPr id="5" name="Test2-s4">
            <a:hlinkClick r:id="" action="ppaction://media"/>
            <a:extLst>
              <a:ext uri="{FF2B5EF4-FFF2-40B4-BE49-F238E27FC236}">
                <a16:creationId xmlns:a16="http://schemas.microsoft.com/office/drawing/2014/main" id="{8FEC4FC1-7697-4FF9-9A9A-532B1EC8BFA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35277" y="33453"/>
            <a:ext cx="612371" cy="612371"/>
          </a:xfrm>
          <a:prstGeom prst="rect">
            <a:avLst/>
          </a:prstGeom>
        </p:spPr>
      </p:pic>
    </p:spTree>
    <p:extLst>
      <p:ext uri="{BB962C8B-B14F-4D97-AF65-F5344CB8AC3E}">
        <p14:creationId xmlns:p14="http://schemas.microsoft.com/office/powerpoint/2010/main" val="2599670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9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63182" y="120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chemeClr val="accent6"/>
                </a:solidFill>
              </a:rPr>
              <a:t>果</a:t>
            </a:r>
            <a:r>
              <a:rPr kumimoji="1" lang="zh-CN" altLang="en-US" dirty="0"/>
              <a:t>关系 </a:t>
            </a:r>
            <a:r>
              <a:rPr kumimoji="1" lang="en-US" altLang="zh-CN" dirty="0"/>
              <a:t>6-2-4</a:t>
            </a:r>
            <a:endParaRPr kumimoji="1" lang="zh-CN" altLang="en-US" dirty="0"/>
          </a:p>
        </p:txBody>
      </p:sp>
      <p:sp>
        <p:nvSpPr>
          <p:cNvPr id="5" name="文本框 4">
            <a:extLst>
              <a:ext uri="{FF2B5EF4-FFF2-40B4-BE49-F238E27FC236}">
                <a16:creationId xmlns:a16="http://schemas.microsoft.com/office/drawing/2014/main" id="{F441F829-9D88-4C22-9DE6-8CE0CB6AF355}"/>
              </a:ext>
            </a:extLst>
          </p:cNvPr>
          <p:cNvSpPr txBox="1"/>
          <p:nvPr/>
        </p:nvSpPr>
        <p:spPr>
          <a:xfrm>
            <a:off x="1367916" y="3429000"/>
            <a:ext cx="9188333" cy="923330"/>
          </a:xfrm>
          <a:prstGeom prst="rect">
            <a:avLst/>
          </a:prstGeom>
          <a:noFill/>
        </p:spPr>
        <p:txBody>
          <a:bodyPr wrap="square" rtlCol="0">
            <a:spAutoFit/>
          </a:bodyPr>
          <a:lstStyle/>
          <a:p>
            <a:r>
              <a:rPr lang="en-US" altLang="zh-CN" dirty="0"/>
              <a:t>Unfortunately, the sound on this early film was not very good and I believe </a:t>
            </a:r>
            <a:r>
              <a:rPr lang="en-US" altLang="zh-CN" dirty="0">
                <a:solidFill>
                  <a:schemeClr val="accent6"/>
                </a:solidFill>
              </a:rPr>
              <a:t>they put subtitles on the film - that is, they printed the dialogue along the bottom of the film</a:t>
            </a:r>
            <a:r>
              <a:rPr lang="en-US" altLang="zh-CN" dirty="0"/>
              <a:t> </a:t>
            </a:r>
            <a:r>
              <a:rPr lang="en-US" altLang="zh-CN" dirty="0">
                <a:solidFill>
                  <a:srgbClr val="FF0000"/>
                </a:solidFill>
              </a:rPr>
              <a:t>to compensate for this </a:t>
            </a:r>
            <a:r>
              <a:rPr lang="en-US" altLang="zh-CN" u="sng" dirty="0">
                <a:solidFill>
                  <a:srgbClr val="FF0000"/>
                </a:solidFill>
              </a:rPr>
              <a:t>poor sound quality</a:t>
            </a:r>
            <a:r>
              <a:rPr lang="en-US" altLang="zh-CN" dirty="0">
                <a:solidFill>
                  <a:srgbClr val="FF0000"/>
                </a:solidFill>
              </a:rPr>
              <a:t>.</a:t>
            </a:r>
            <a:endParaRPr lang="zh-CN" altLang="en-US" dirty="0">
              <a:solidFill>
                <a:srgbClr val="FF0000"/>
              </a:solidFill>
            </a:endParaRPr>
          </a:p>
        </p:txBody>
      </p:sp>
      <p:pic>
        <p:nvPicPr>
          <p:cNvPr id="3" name="Test2-s4">
            <a:hlinkClick r:id="" action="ppaction://media"/>
            <a:extLst>
              <a:ext uri="{FF2B5EF4-FFF2-40B4-BE49-F238E27FC236}">
                <a16:creationId xmlns:a16="http://schemas.microsoft.com/office/drawing/2014/main" id="{E15203F9-8C35-48C3-ADB2-CCDF0312B6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20982" y="22316"/>
            <a:ext cx="612371" cy="612371"/>
          </a:xfrm>
          <a:prstGeom prst="rect">
            <a:avLst/>
          </a:prstGeom>
        </p:spPr>
      </p:pic>
      <p:sp>
        <p:nvSpPr>
          <p:cNvPr id="6" name="矩形 5">
            <a:extLst>
              <a:ext uri="{FF2B5EF4-FFF2-40B4-BE49-F238E27FC236}">
                <a16:creationId xmlns:a16="http://schemas.microsoft.com/office/drawing/2014/main" id="{A2CE5B0C-D301-4117-9181-627C2F109A57}"/>
              </a:ext>
            </a:extLst>
          </p:cNvPr>
          <p:cNvSpPr/>
          <p:nvPr/>
        </p:nvSpPr>
        <p:spPr>
          <a:xfrm>
            <a:off x="1367916" y="2353469"/>
            <a:ext cx="9456167" cy="369332"/>
          </a:xfrm>
          <a:prstGeom prst="rect">
            <a:avLst/>
          </a:prstGeom>
        </p:spPr>
        <p:txBody>
          <a:bodyPr wrap="square">
            <a:spAutoFit/>
          </a:bodyPr>
          <a:lstStyle/>
          <a:p>
            <a:r>
              <a:rPr lang="en-US" altLang="zh-CN" b="1" dirty="0"/>
              <a:t>40 </a:t>
            </a:r>
            <a:r>
              <a:rPr lang="en-US" altLang="zh-CN" b="1" dirty="0">
                <a:solidFill>
                  <a:schemeClr val="accent6"/>
                </a:solidFill>
              </a:rPr>
              <a:t>Subtitles were added to The Lights of New York </a:t>
            </a:r>
            <a:r>
              <a:rPr lang="en-US" altLang="zh-CN" b="1" dirty="0">
                <a:solidFill>
                  <a:srgbClr val="FF0000"/>
                </a:solidFill>
              </a:rPr>
              <a:t>because of its.............. </a:t>
            </a:r>
            <a:r>
              <a:rPr lang="en-US" altLang="zh-CN" b="1" dirty="0"/>
              <a:t>.</a:t>
            </a:r>
          </a:p>
        </p:txBody>
      </p:sp>
    </p:spTree>
    <p:extLst>
      <p:ext uri="{BB962C8B-B14F-4D97-AF65-F5344CB8AC3E}">
        <p14:creationId xmlns:p14="http://schemas.microsoft.com/office/powerpoint/2010/main" val="2355524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9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936216"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6-4-4</a:t>
            </a:r>
            <a:endParaRPr kumimoji="1" lang="zh-CN" altLang="en-US" dirty="0"/>
          </a:p>
        </p:txBody>
      </p:sp>
      <p:sp>
        <p:nvSpPr>
          <p:cNvPr id="4" name="矩形 3">
            <a:extLst>
              <a:ext uri="{FF2B5EF4-FFF2-40B4-BE49-F238E27FC236}">
                <a16:creationId xmlns:a16="http://schemas.microsoft.com/office/drawing/2014/main" id="{5A697F2A-03EE-C540-963C-746E437DFFCB}"/>
              </a:ext>
            </a:extLst>
          </p:cNvPr>
          <p:cNvSpPr/>
          <p:nvPr/>
        </p:nvSpPr>
        <p:spPr>
          <a:xfrm>
            <a:off x="962450" y="2251205"/>
            <a:ext cx="9456167" cy="369332"/>
          </a:xfrm>
          <a:prstGeom prst="rect">
            <a:avLst/>
          </a:prstGeom>
        </p:spPr>
        <p:txBody>
          <a:bodyPr wrap="square">
            <a:spAutoFit/>
          </a:bodyPr>
          <a:lstStyle/>
          <a:p>
            <a:r>
              <a:rPr lang="en-US" altLang="zh-CN" b="1" dirty="0"/>
              <a:t>37 The ancestors of the </a:t>
            </a:r>
            <a:r>
              <a:rPr lang="en-US" altLang="zh-CN" b="1" dirty="0" err="1"/>
              <a:t>Gir</a:t>
            </a:r>
            <a:r>
              <a:rPr lang="en-US" altLang="zh-CN" b="1" dirty="0"/>
              <a:t> Sanctuary </a:t>
            </a:r>
            <a:r>
              <a:rPr lang="en-US" altLang="zh-CN" b="1" dirty="0" err="1"/>
              <a:t>lionw</a:t>
            </a:r>
            <a:r>
              <a:rPr lang="en-US" altLang="zh-CN" b="1" dirty="0"/>
              <a:t> were protected by a ...............</a:t>
            </a:r>
          </a:p>
        </p:txBody>
      </p:sp>
      <p:pic>
        <p:nvPicPr>
          <p:cNvPr id="5" name="Test4-s4">
            <a:hlinkClick r:id="" action="ppaction://media"/>
            <a:extLst>
              <a:ext uri="{FF2B5EF4-FFF2-40B4-BE49-F238E27FC236}">
                <a16:creationId xmlns:a16="http://schemas.microsoft.com/office/drawing/2014/main" id="{87E69294-6C92-4FDD-B19A-B80EDEDF21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94016" y="83099"/>
            <a:ext cx="491836" cy="491836"/>
          </a:xfrm>
          <a:prstGeom prst="rect">
            <a:avLst/>
          </a:prstGeom>
        </p:spPr>
      </p:pic>
    </p:spTree>
    <p:extLst>
      <p:ext uri="{BB962C8B-B14F-4D97-AF65-F5344CB8AC3E}">
        <p14:creationId xmlns:p14="http://schemas.microsoft.com/office/powerpoint/2010/main" val="2612301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67000" y="8031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7" name="矩形 6">
            <a:extLst>
              <a:ext uri="{FF2B5EF4-FFF2-40B4-BE49-F238E27FC236}">
                <a16:creationId xmlns:a16="http://schemas.microsoft.com/office/drawing/2014/main" id="{31296AC3-2602-6A4A-8162-BEE652E605BB}"/>
              </a:ext>
            </a:extLst>
          </p:cNvPr>
          <p:cNvSpPr/>
          <p:nvPr/>
        </p:nvSpPr>
        <p:spPr>
          <a:xfrm>
            <a:off x="1383323" y="2311684"/>
            <a:ext cx="6096000" cy="707886"/>
          </a:xfrm>
          <a:prstGeom prst="rect">
            <a:avLst/>
          </a:prstGeom>
        </p:spPr>
        <p:txBody>
          <a:bodyPr>
            <a:spAutoFit/>
          </a:bodyPr>
          <a:lstStyle/>
          <a:p>
            <a:r>
              <a:rPr lang="zh-CN" altLang="en-US" sz="2000" dirty="0">
                <a:latin typeface="Times New Roman" panose="02020603050405020304" pitchFamily="18" charset="0"/>
                <a:cs typeface="Times New Roman" panose="02020603050405020304" pitchFamily="18" charset="0"/>
              </a:rPr>
              <a:t>Studying 5 ________ (major subject) and history (minor subject) </a:t>
            </a:r>
          </a:p>
        </p:txBody>
      </p:sp>
      <p:sp>
        <p:nvSpPr>
          <p:cNvPr id="8" name="矩形 7">
            <a:extLst>
              <a:ext uri="{FF2B5EF4-FFF2-40B4-BE49-F238E27FC236}">
                <a16:creationId xmlns:a16="http://schemas.microsoft.com/office/drawing/2014/main" id="{40884AE0-382E-5E44-A357-B3072018FA9E}"/>
              </a:ext>
            </a:extLst>
          </p:cNvPr>
          <p:cNvSpPr/>
          <p:nvPr/>
        </p:nvSpPr>
        <p:spPr>
          <a:xfrm>
            <a:off x="692489" y="1640959"/>
            <a:ext cx="1013932" cy="369332"/>
          </a:xfrm>
          <a:prstGeom prst="rect">
            <a:avLst/>
          </a:prstGeom>
        </p:spPr>
        <p:txBody>
          <a:bodyPr wrap="none">
            <a:spAutoFit/>
          </a:bodyPr>
          <a:lstStyle/>
          <a:p>
            <a:r>
              <a:rPr lang="zh-CN" altLang="en-US" dirty="0"/>
              <a:t>11-2-Q5</a:t>
            </a:r>
          </a:p>
        </p:txBody>
      </p:sp>
      <p:pic>
        <p:nvPicPr>
          <p:cNvPr id="9" name="IELTS11_Test2_Section1.mp3" descr="IELTS11_Test2_Section1.mp3">
            <a:hlinkClick r:id="" action="ppaction://media"/>
            <a:extLst>
              <a:ext uri="{FF2B5EF4-FFF2-40B4-BE49-F238E27FC236}">
                <a16:creationId xmlns:a16="http://schemas.microsoft.com/office/drawing/2014/main" id="{D3293588-FA31-E34D-A43C-8DC548424D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4041" y="-69709"/>
            <a:ext cx="812800" cy="812800"/>
          </a:xfrm>
          <a:prstGeom prst="rect">
            <a:avLst/>
          </a:prstGeom>
        </p:spPr>
      </p:pic>
    </p:spTree>
    <p:extLst>
      <p:ext uri="{BB962C8B-B14F-4D97-AF65-F5344CB8AC3E}">
        <p14:creationId xmlns:p14="http://schemas.microsoft.com/office/powerpoint/2010/main" val="3374533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86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3079595" y="2615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chemeClr val="accent6"/>
                </a:solidFill>
              </a:rPr>
              <a:t>果</a:t>
            </a:r>
            <a:r>
              <a:rPr kumimoji="1" lang="zh-CN" altLang="en-US" dirty="0"/>
              <a:t>关系 </a:t>
            </a:r>
            <a:r>
              <a:rPr kumimoji="1" lang="en-US" altLang="zh-CN" dirty="0"/>
              <a:t>6-4-4</a:t>
            </a:r>
            <a:endParaRPr kumimoji="1" lang="zh-CN" altLang="en-US" dirty="0"/>
          </a:p>
        </p:txBody>
      </p:sp>
      <p:sp>
        <p:nvSpPr>
          <p:cNvPr id="5" name="文本框 4">
            <a:extLst>
              <a:ext uri="{FF2B5EF4-FFF2-40B4-BE49-F238E27FC236}">
                <a16:creationId xmlns:a16="http://schemas.microsoft.com/office/drawing/2014/main" id="{F441F829-9D88-4C22-9DE6-8CE0CB6AF355}"/>
              </a:ext>
            </a:extLst>
          </p:cNvPr>
          <p:cNvSpPr txBox="1"/>
          <p:nvPr/>
        </p:nvSpPr>
        <p:spPr>
          <a:xfrm>
            <a:off x="962450" y="2575669"/>
            <a:ext cx="9188333" cy="646331"/>
          </a:xfrm>
          <a:prstGeom prst="rect">
            <a:avLst/>
          </a:prstGeom>
          <a:noFill/>
        </p:spPr>
        <p:txBody>
          <a:bodyPr wrap="square" rtlCol="0">
            <a:spAutoFit/>
          </a:bodyPr>
          <a:lstStyle/>
          <a:p>
            <a:r>
              <a:rPr lang="en-US" altLang="zh-CN" dirty="0"/>
              <a:t>The reason for this is interesting - it's </a:t>
            </a:r>
            <a:r>
              <a:rPr lang="en-US" altLang="zh-CN" dirty="0">
                <a:solidFill>
                  <a:srgbClr val="FF0000"/>
                </a:solidFill>
              </a:rPr>
              <a:t>because all of them are descended from a few dozen lions that were saved by a </a:t>
            </a:r>
            <a:r>
              <a:rPr lang="en-US" altLang="zh-CN" u="sng" dirty="0">
                <a:solidFill>
                  <a:srgbClr val="FF0000"/>
                </a:solidFill>
              </a:rPr>
              <a:t>prince</a:t>
            </a:r>
            <a:r>
              <a:rPr lang="en-US" altLang="zh-CN" dirty="0">
                <a:solidFill>
                  <a:srgbClr val="FF0000"/>
                </a:solidFill>
              </a:rPr>
              <a:t> who took a particular interest in them. </a:t>
            </a:r>
            <a:endParaRPr lang="zh-CN" altLang="en-US" dirty="0">
              <a:solidFill>
                <a:srgbClr val="FF0000"/>
              </a:solidFill>
            </a:endParaRPr>
          </a:p>
        </p:txBody>
      </p:sp>
      <p:sp>
        <p:nvSpPr>
          <p:cNvPr id="6" name="矩形 5">
            <a:extLst>
              <a:ext uri="{FF2B5EF4-FFF2-40B4-BE49-F238E27FC236}">
                <a16:creationId xmlns:a16="http://schemas.microsoft.com/office/drawing/2014/main" id="{C38F619E-180E-4BCF-A5DA-49E9B8FD531D}"/>
              </a:ext>
            </a:extLst>
          </p:cNvPr>
          <p:cNvSpPr/>
          <p:nvPr/>
        </p:nvSpPr>
        <p:spPr>
          <a:xfrm>
            <a:off x="962450" y="1748805"/>
            <a:ext cx="9456167" cy="369332"/>
          </a:xfrm>
          <a:prstGeom prst="rect">
            <a:avLst/>
          </a:prstGeom>
        </p:spPr>
        <p:txBody>
          <a:bodyPr wrap="square">
            <a:spAutoFit/>
          </a:bodyPr>
          <a:lstStyle/>
          <a:p>
            <a:r>
              <a:rPr lang="en-US" altLang="zh-CN" b="1" dirty="0">
                <a:solidFill>
                  <a:srgbClr val="FF0000"/>
                </a:solidFill>
              </a:rPr>
              <a:t>37 The ancestors of the </a:t>
            </a:r>
            <a:r>
              <a:rPr lang="en-US" altLang="zh-CN" b="1" dirty="0" err="1">
                <a:solidFill>
                  <a:srgbClr val="FF0000"/>
                </a:solidFill>
              </a:rPr>
              <a:t>Gir</a:t>
            </a:r>
            <a:r>
              <a:rPr lang="en-US" altLang="zh-CN" b="1" dirty="0">
                <a:solidFill>
                  <a:srgbClr val="FF0000"/>
                </a:solidFill>
              </a:rPr>
              <a:t> Sanctuary </a:t>
            </a:r>
            <a:r>
              <a:rPr lang="en-US" altLang="zh-CN" b="1" dirty="0" err="1">
                <a:solidFill>
                  <a:srgbClr val="FF0000"/>
                </a:solidFill>
              </a:rPr>
              <a:t>lionw</a:t>
            </a:r>
            <a:r>
              <a:rPr lang="en-US" altLang="zh-CN" b="1" dirty="0">
                <a:solidFill>
                  <a:srgbClr val="FF0000"/>
                </a:solidFill>
              </a:rPr>
              <a:t> were protected by a ...............</a:t>
            </a:r>
          </a:p>
        </p:txBody>
      </p:sp>
      <p:pic>
        <p:nvPicPr>
          <p:cNvPr id="3" name="Test4-s4">
            <a:hlinkClick r:id="" action="ppaction://media"/>
            <a:extLst>
              <a:ext uri="{FF2B5EF4-FFF2-40B4-BE49-F238E27FC236}">
                <a16:creationId xmlns:a16="http://schemas.microsoft.com/office/drawing/2014/main" id="{2C4B96F7-6399-455B-9A5B-AAC29BB415A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37395" y="112753"/>
            <a:ext cx="491836" cy="491836"/>
          </a:xfrm>
          <a:prstGeom prst="rect">
            <a:avLst/>
          </a:prstGeom>
        </p:spPr>
      </p:pic>
    </p:spTree>
    <p:extLst>
      <p:ext uri="{BB962C8B-B14F-4D97-AF65-F5344CB8AC3E}">
        <p14:creationId xmlns:p14="http://schemas.microsoft.com/office/powerpoint/2010/main" val="1644321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1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67361"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7-3-4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584200" y="1690688"/>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en" altLang="zh-CN" sz="1800" dirty="0"/>
              <a:t>Traditional holiday hotels attract people by:</a:t>
            </a:r>
          </a:p>
          <a:p>
            <a:pPr marL="0" indent="0">
              <a:buNone/>
            </a:pPr>
            <a:r>
              <a:rPr kumimoji="1" lang="en" altLang="zh-CN" sz="1800" dirty="0"/>
              <a:t>  offering the chance to 38 ………… their ordinary routine life</a:t>
            </a:r>
            <a:endParaRPr kumimoji="1" lang="zh-CN" altLang="en-US" sz="1800" dirty="0"/>
          </a:p>
        </p:txBody>
      </p:sp>
      <p:pic>
        <p:nvPicPr>
          <p:cNvPr id="4" name="在线媒体 3" descr="7-3-4q38.mp3">
            <a:hlinkClick r:id="" action="ppaction://media"/>
            <a:extLst>
              <a:ext uri="{FF2B5EF4-FFF2-40B4-BE49-F238E27FC236}">
                <a16:creationId xmlns:a16="http://schemas.microsoft.com/office/drawing/2014/main" id="{812BE5AF-001F-9742-A1DA-4A6E9B6D00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25161" y="-100189"/>
            <a:ext cx="812800" cy="812800"/>
          </a:xfrm>
          <a:prstGeom prst="rect">
            <a:avLst/>
          </a:prstGeom>
        </p:spPr>
      </p:pic>
    </p:spTree>
    <p:extLst>
      <p:ext uri="{BB962C8B-B14F-4D97-AF65-F5344CB8AC3E}">
        <p14:creationId xmlns:p14="http://schemas.microsoft.com/office/powerpoint/2010/main" val="3097318973"/>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4"/>
                </p:tgtEl>
              </p:cMediaNode>
            </p:audio>
          </p:childTnLst>
        </p:cTn>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584200" y="1690688"/>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en" altLang="zh-CN" sz="1800" dirty="0"/>
              <a:t>Traditional holiday hotels </a:t>
            </a:r>
            <a:r>
              <a:rPr lang="en" altLang="zh-CN" sz="1800" b="1" dirty="0">
                <a:solidFill>
                  <a:srgbClr val="00B050"/>
                </a:solidFill>
              </a:rPr>
              <a:t>attract people </a:t>
            </a:r>
            <a:r>
              <a:rPr lang="en" altLang="zh-CN" sz="1800" b="1" dirty="0">
                <a:solidFill>
                  <a:srgbClr val="FF0000"/>
                </a:solidFill>
              </a:rPr>
              <a:t>by:</a:t>
            </a:r>
          </a:p>
          <a:p>
            <a:pPr marL="0" indent="0">
              <a:buNone/>
            </a:pPr>
            <a:r>
              <a:rPr kumimoji="1" lang="en" altLang="zh-CN" sz="1800" dirty="0"/>
              <a:t>  offering the chance </a:t>
            </a:r>
            <a:r>
              <a:rPr lang="en" altLang="zh-CN" sz="1800" b="1" dirty="0">
                <a:solidFill>
                  <a:srgbClr val="FF0000"/>
                </a:solidFill>
              </a:rPr>
              <a:t>to 38 ………… their ordinary routine life</a:t>
            </a:r>
            <a:endParaRPr lang="zh-CN" altLang="en-US" sz="1800" b="1" dirty="0">
              <a:solidFill>
                <a:srgbClr val="FF0000"/>
              </a:solidFill>
            </a:endParaRPr>
          </a:p>
        </p:txBody>
      </p:sp>
      <p:sp>
        <p:nvSpPr>
          <p:cNvPr id="4" name="标题 1">
            <a:extLst>
              <a:ext uri="{FF2B5EF4-FFF2-40B4-BE49-F238E27FC236}">
                <a16:creationId xmlns:a16="http://schemas.microsoft.com/office/drawing/2014/main" id="{729D7D90-E829-964E-8883-F4D7853C6C79}"/>
              </a:ext>
            </a:extLst>
          </p:cNvPr>
          <p:cNvSpPr txBox="1">
            <a:spLocks/>
          </p:cNvSpPr>
          <p:nvPr/>
        </p:nvSpPr>
        <p:spPr>
          <a:xfrm>
            <a:off x="2655849"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0B050"/>
                </a:solidFill>
              </a:rPr>
              <a:t>果</a:t>
            </a:r>
            <a:r>
              <a:rPr kumimoji="1" lang="zh-CN" altLang="en-US" dirty="0"/>
              <a:t>关系 </a:t>
            </a:r>
            <a:r>
              <a:rPr kumimoji="1" lang="en-US" altLang="zh-CN" dirty="0"/>
              <a:t>7-3-4</a:t>
            </a:r>
            <a:endParaRPr kumimoji="1" lang="zh-CN" altLang="en-US" dirty="0"/>
          </a:p>
        </p:txBody>
      </p:sp>
      <p:sp>
        <p:nvSpPr>
          <p:cNvPr id="5" name="矩形 4">
            <a:extLst>
              <a:ext uri="{FF2B5EF4-FFF2-40B4-BE49-F238E27FC236}">
                <a16:creationId xmlns:a16="http://schemas.microsoft.com/office/drawing/2014/main" id="{E7697F01-8F12-1B4F-A90C-FF0AB4E7D9E3}"/>
              </a:ext>
            </a:extLst>
          </p:cNvPr>
          <p:cNvSpPr/>
          <p:nvPr/>
        </p:nvSpPr>
        <p:spPr>
          <a:xfrm>
            <a:off x="584200" y="3293686"/>
            <a:ext cx="10158663" cy="1799467"/>
          </a:xfrm>
          <a:prstGeom prst="rect">
            <a:avLst/>
          </a:prstGeom>
        </p:spPr>
        <p:txBody>
          <a:bodyPr wrap="square">
            <a:spAutoFit/>
          </a:bodyPr>
          <a:lstStyle/>
          <a:p>
            <a:pPr>
              <a:lnSpc>
                <a:spcPct val="90000"/>
              </a:lnSpc>
              <a:spcBef>
                <a:spcPts val="1000"/>
              </a:spcBef>
            </a:pPr>
            <a:r>
              <a:rPr lang="en-US" altLang="zh-CN" dirty="0">
                <a:solidFill>
                  <a:srgbClr val="000000"/>
                </a:solidFill>
                <a:latin typeface="Arial" panose="020B0604020202020204" pitchFamily="34" charset="0"/>
              </a:rPr>
              <a:t>As a hotelier, how do you </a:t>
            </a:r>
            <a:r>
              <a:rPr lang="en-US" altLang="zh-CN" b="1" dirty="0">
                <a:solidFill>
                  <a:srgbClr val="00B050"/>
                </a:solidFill>
              </a:rPr>
              <a:t>go about attracting people</a:t>
            </a:r>
            <a:r>
              <a:rPr lang="en-US" altLang="zh-CN" dirty="0">
                <a:solidFill>
                  <a:srgbClr val="000000"/>
                </a:solidFill>
                <a:latin typeface="Arial" panose="020B0604020202020204" pitchFamily="34" charset="0"/>
              </a:rPr>
              <a:t> to give up the security of their own home and entrust themselves to staying in a completely strange place and sleeping in an unfamiliar bed? </a:t>
            </a:r>
          </a:p>
          <a:p>
            <a:r>
              <a:rPr lang="en-US" altLang="zh-CN" dirty="0">
                <a:solidFill>
                  <a:srgbClr val="000000"/>
                </a:solidFill>
                <a:latin typeface="Arial" panose="020B0604020202020204" pitchFamily="34" charset="0"/>
              </a:rPr>
              <a:t>Firstly, </a:t>
            </a:r>
            <a:r>
              <a:rPr lang="en-US" altLang="zh-CN" b="1" dirty="0">
                <a:solidFill>
                  <a:srgbClr val="FF0000"/>
                </a:solidFill>
              </a:rPr>
              <a:t>hotels exploit people's need to escape the predictability of their Q38 everyday lives. </a:t>
            </a:r>
            <a:r>
              <a:rPr lang="en-US" altLang="zh-CN" dirty="0">
                <a:solidFill>
                  <a:srgbClr val="000000"/>
                </a:solidFill>
                <a:latin typeface="Arial" panose="020B0604020202020204" pitchFamily="34" charset="0"/>
              </a:rPr>
              <a:t>For a few days people can pretend they are free of responsibilities and can </a:t>
            </a:r>
            <a:r>
              <a:rPr lang="en" altLang="zh-CN" dirty="0">
                <a:solidFill>
                  <a:srgbClr val="1E1E1E"/>
                </a:solidFill>
                <a:latin typeface="Times" pitchFamily="2" charset="0"/>
              </a:rPr>
              <a:t>indulge </a:t>
            </a:r>
            <a:r>
              <a:rPr lang="en" altLang="zh-CN" dirty="0">
                <a:solidFill>
                  <a:srgbClr val="0F0F0F"/>
                </a:solidFill>
                <a:latin typeface="Times" pitchFamily="2" charset="0"/>
              </a:rPr>
              <a:t>themselves</a:t>
            </a:r>
            <a:br>
              <a:rPr lang="en" altLang="zh-CN" dirty="0">
                <a:solidFill>
                  <a:srgbClr val="0F0F0F"/>
                </a:solidFill>
                <a:latin typeface="Times" pitchFamily="2" charset="0"/>
              </a:rPr>
            </a:br>
            <a:endParaRPr lang="en" altLang="zh-CN" dirty="0"/>
          </a:p>
          <a:p>
            <a:pPr>
              <a:lnSpc>
                <a:spcPct val="90000"/>
              </a:lnSpc>
              <a:spcBef>
                <a:spcPts val="1000"/>
              </a:spcBef>
            </a:pPr>
            <a:endParaRPr lang="en-US" altLang="zh-CN" dirty="0">
              <a:solidFill>
                <a:srgbClr val="000000"/>
              </a:solidFill>
              <a:latin typeface="Arial" panose="020B0604020202020204" pitchFamily="34" charset="0"/>
            </a:endParaRPr>
          </a:p>
        </p:txBody>
      </p:sp>
      <p:pic>
        <p:nvPicPr>
          <p:cNvPr id="6" name="在线媒体 3" descr="7-3-4q38.mp3">
            <a:hlinkClick r:id="" action="ppaction://media"/>
            <a:extLst>
              <a:ext uri="{FF2B5EF4-FFF2-40B4-BE49-F238E27FC236}">
                <a16:creationId xmlns:a16="http://schemas.microsoft.com/office/drawing/2014/main" id="{8A8063B3-0FB6-C04E-B379-39ECB86030B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00374" y="-80142"/>
            <a:ext cx="812800" cy="812800"/>
          </a:xfrm>
          <a:prstGeom prst="rect">
            <a:avLst/>
          </a:prstGeom>
        </p:spPr>
      </p:pic>
    </p:spTree>
    <p:extLst>
      <p:ext uri="{BB962C8B-B14F-4D97-AF65-F5344CB8AC3E}">
        <p14:creationId xmlns:p14="http://schemas.microsoft.com/office/powerpoint/2010/main" val="7700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8" fill="hold" display="0">
                  <p:stCondLst>
                    <p:cond delay="indefinite"/>
                  </p:stCondLst>
                  <p:endCondLst>
                    <p:cond evt="onStopAudio" delay="0">
                      <p:tgtEl>
                        <p:sldTgt/>
                      </p:tgtEl>
                    </p:cond>
                  </p:endCondLst>
                </p:cTn>
                <p:tgtEl>
                  <p:spTgt spid="6"/>
                </p:tgtEl>
              </p:cMediaNode>
            </p:audio>
          </p:childTnLst>
        </p:cTn>
      </p:par>
    </p:tnLst>
    <p:bldLst>
      <p:bldP spid="5" grpId="0"/>
    </p:bld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22396" y="7109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7-4-4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584200" y="1690688"/>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en" altLang="zh-CN" sz="1800" dirty="0"/>
          </a:p>
          <a:p>
            <a:pPr marL="0" indent="0">
              <a:buNone/>
            </a:pPr>
            <a:r>
              <a:rPr kumimoji="1" lang="en" altLang="zh-CN" sz="1800" dirty="0"/>
              <a:t>Our ability to detect glutamate makes sense because it is so 38 ………… naturally.</a:t>
            </a:r>
          </a:p>
          <a:p>
            <a:pPr marL="0" indent="0">
              <a:buNone/>
            </a:pPr>
            <a:endParaRPr kumimoji="1" lang="zh-CN" altLang="en-US" sz="1800" dirty="0"/>
          </a:p>
        </p:txBody>
      </p:sp>
      <p:pic>
        <p:nvPicPr>
          <p:cNvPr id="4" name="在线媒体 1" descr="7-4-4q38.mp3">
            <a:hlinkClick r:id="" action="ppaction://media"/>
            <a:extLst>
              <a:ext uri="{FF2B5EF4-FFF2-40B4-BE49-F238E27FC236}">
                <a16:creationId xmlns:a16="http://schemas.microsoft.com/office/drawing/2014/main" id="{CD364378-A93D-4445-A0B9-AA4F7F8A8D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25503" y="-39436"/>
            <a:ext cx="812800" cy="812800"/>
          </a:xfrm>
          <a:prstGeom prst="rect">
            <a:avLst/>
          </a:prstGeom>
        </p:spPr>
      </p:pic>
    </p:spTree>
    <p:extLst>
      <p:ext uri="{BB962C8B-B14F-4D97-AF65-F5344CB8AC3E}">
        <p14:creationId xmlns:p14="http://schemas.microsoft.com/office/powerpoint/2010/main" val="4047531198"/>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4"/>
                </p:tgtEl>
              </p:cMediaNode>
            </p:audio>
          </p:childTnLst>
        </p:cTn>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584200" y="1690688"/>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en" altLang="zh-CN" sz="1800" dirty="0"/>
          </a:p>
          <a:p>
            <a:pPr marL="0" indent="0">
              <a:buNone/>
            </a:pPr>
            <a:r>
              <a:rPr lang="en" altLang="zh-CN" sz="1800" b="1" dirty="0">
                <a:solidFill>
                  <a:srgbClr val="00B050"/>
                </a:solidFill>
              </a:rPr>
              <a:t>Our ability to detect glutamate makes sense </a:t>
            </a:r>
            <a:r>
              <a:rPr lang="en" altLang="zh-CN" sz="1800" b="1" dirty="0">
                <a:solidFill>
                  <a:srgbClr val="FF0000"/>
                </a:solidFill>
              </a:rPr>
              <a:t>because it is so 38 ………… naturally.</a:t>
            </a:r>
          </a:p>
          <a:p>
            <a:pPr marL="0" indent="0">
              <a:buNone/>
            </a:pPr>
            <a:endParaRPr kumimoji="1" lang="zh-CN" altLang="en-US" sz="1800" dirty="0"/>
          </a:p>
        </p:txBody>
      </p:sp>
      <p:sp>
        <p:nvSpPr>
          <p:cNvPr id="4" name="标题 1">
            <a:extLst>
              <a:ext uri="{FF2B5EF4-FFF2-40B4-BE49-F238E27FC236}">
                <a16:creationId xmlns:a16="http://schemas.microsoft.com/office/drawing/2014/main" id="{6813385F-C861-C240-AFB8-B19254E789F1}"/>
              </a:ext>
            </a:extLst>
          </p:cNvPr>
          <p:cNvSpPr txBox="1">
            <a:spLocks/>
          </p:cNvSpPr>
          <p:nvPr/>
        </p:nvSpPr>
        <p:spPr>
          <a:xfrm>
            <a:off x="2667000" y="4030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0B050"/>
                </a:solidFill>
              </a:rPr>
              <a:t>果</a:t>
            </a:r>
            <a:r>
              <a:rPr kumimoji="1" lang="zh-CN" altLang="en-US" dirty="0"/>
              <a:t>关系 </a:t>
            </a:r>
            <a:r>
              <a:rPr kumimoji="1" lang="en-US" altLang="zh-CN" dirty="0"/>
              <a:t>7-4-4</a:t>
            </a:r>
            <a:endParaRPr kumimoji="1" lang="zh-CN" altLang="en-US" dirty="0"/>
          </a:p>
        </p:txBody>
      </p:sp>
      <p:sp>
        <p:nvSpPr>
          <p:cNvPr id="5" name="矩形 4">
            <a:extLst>
              <a:ext uri="{FF2B5EF4-FFF2-40B4-BE49-F238E27FC236}">
                <a16:creationId xmlns:a16="http://schemas.microsoft.com/office/drawing/2014/main" id="{5FA05ED1-2B8F-E64B-A631-3B07B4DA367D}"/>
              </a:ext>
            </a:extLst>
          </p:cNvPr>
          <p:cNvSpPr/>
          <p:nvPr/>
        </p:nvSpPr>
        <p:spPr>
          <a:xfrm>
            <a:off x="584200" y="3429000"/>
            <a:ext cx="10158663" cy="1117229"/>
          </a:xfrm>
          <a:prstGeom prst="rect">
            <a:avLst/>
          </a:prstGeom>
        </p:spPr>
        <p:txBody>
          <a:bodyPr wrap="square">
            <a:spAutoFit/>
          </a:bodyPr>
          <a:lstStyle/>
          <a:p>
            <a:pPr>
              <a:lnSpc>
                <a:spcPct val="90000"/>
              </a:lnSpc>
              <a:spcBef>
                <a:spcPts val="1000"/>
              </a:spcBef>
            </a:pPr>
            <a:r>
              <a:rPr lang="en-US" altLang="zh-CN" dirty="0">
                <a:solidFill>
                  <a:srgbClr val="000000"/>
                </a:solidFill>
                <a:latin typeface="Arial" panose="020B0604020202020204" pitchFamily="34" charset="0"/>
              </a:rPr>
              <a:t>And it is thought that MSG intensifies this naturally occurring ‘taste' in some food. </a:t>
            </a:r>
            <a:r>
              <a:rPr lang="en-US" altLang="zh-CN" b="1" dirty="0">
                <a:solidFill>
                  <a:srgbClr val="00B050"/>
                </a:solidFill>
              </a:rPr>
              <a:t>It does make perfect evolutionary sense that we should have the ability to detect or taste glutamate </a:t>
            </a:r>
            <a:r>
              <a:rPr lang="en-US" altLang="zh-CN" b="1" dirty="0">
                <a:solidFill>
                  <a:srgbClr val="FF0000"/>
                </a:solidFill>
              </a:rPr>
              <a:t>because it is the amino acid which is most common in natural foods. </a:t>
            </a:r>
          </a:p>
          <a:p>
            <a:r>
              <a:rPr lang="en-US" altLang="zh-CN" dirty="0">
                <a:solidFill>
                  <a:srgbClr val="000000"/>
                </a:solidFill>
                <a:latin typeface="Arial" panose="020B0604020202020204" pitchFamily="34" charset="0"/>
              </a:rPr>
              <a:t>. </a:t>
            </a:r>
          </a:p>
        </p:txBody>
      </p:sp>
      <p:pic>
        <p:nvPicPr>
          <p:cNvPr id="2" name="在线媒体 1" descr="7-4-4q38.mp3">
            <a:hlinkClick r:id="" action="ppaction://media"/>
            <a:extLst>
              <a:ext uri="{FF2B5EF4-FFF2-40B4-BE49-F238E27FC236}">
                <a16:creationId xmlns:a16="http://schemas.microsoft.com/office/drawing/2014/main" id="{D74AB13F-7111-F749-A197-0B22819AE49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46565" y="-85414"/>
            <a:ext cx="812800" cy="812800"/>
          </a:xfrm>
          <a:prstGeom prst="rect">
            <a:avLst/>
          </a:prstGeom>
        </p:spPr>
      </p:pic>
    </p:spTree>
    <p:extLst>
      <p:ext uri="{BB962C8B-B14F-4D97-AF65-F5344CB8AC3E}">
        <p14:creationId xmlns:p14="http://schemas.microsoft.com/office/powerpoint/2010/main" val="2424472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8" fill="hold" display="0">
                  <p:stCondLst>
                    <p:cond delay="indefinite"/>
                  </p:stCondLst>
                  <p:endCondLst>
                    <p:cond evt="onStopAudio" delay="0">
                      <p:tgtEl>
                        <p:sldTgt/>
                      </p:tgtEl>
                    </p:cond>
                  </p:endCondLst>
                </p:cTn>
                <p:tgtEl>
                  <p:spTgt spid="2"/>
                </p:tgtEl>
              </p:cMediaNode>
            </p:audio>
          </p:childTnLst>
        </p:cTn>
      </p:par>
    </p:tnLst>
    <p:bldLst>
      <p:bldP spid="5" grpId="0"/>
    </p:bld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644696" y="8311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9-1-4</a:t>
            </a:r>
            <a:endParaRPr kumimoji="1" lang="zh-CN" altLang="en-US" dirty="0"/>
          </a:p>
        </p:txBody>
      </p:sp>
      <p:sp>
        <p:nvSpPr>
          <p:cNvPr id="3" name="矩形 2">
            <a:extLst>
              <a:ext uri="{FF2B5EF4-FFF2-40B4-BE49-F238E27FC236}">
                <a16:creationId xmlns:a16="http://schemas.microsoft.com/office/drawing/2014/main" id="{94B56472-3146-6146-8567-CDF812EB7A65}"/>
              </a:ext>
            </a:extLst>
          </p:cNvPr>
          <p:cNvSpPr/>
          <p:nvPr/>
        </p:nvSpPr>
        <p:spPr>
          <a:xfrm>
            <a:off x="1495063" y="1821839"/>
            <a:ext cx="9201873" cy="923330"/>
          </a:xfrm>
          <a:prstGeom prst="rect">
            <a:avLst/>
          </a:prstGeom>
        </p:spPr>
        <p:txBody>
          <a:bodyPr wrap="square">
            <a:spAutoFit/>
          </a:bodyPr>
          <a:lstStyle/>
          <a:p>
            <a:r>
              <a:rPr lang="en-US" altLang="zh-CN" b="1" dirty="0">
                <a:solidFill>
                  <a:srgbClr val="000000"/>
                </a:solidFill>
                <a:latin typeface="Arial" panose="020B0604020202020204" pitchFamily="34" charset="0"/>
                <a:cs typeface="Arial" panose="020B0604020202020204" pitchFamily="34" charset="0"/>
              </a:rPr>
              <a:t>Parasites</a:t>
            </a:r>
            <a:endParaRPr lang="en-US" altLang="zh-CN" dirty="0">
              <a:solidFill>
                <a:srgbClr val="000000"/>
              </a:solidFill>
              <a:latin typeface="Arial" panose="020B0604020202020204" pitchFamily="34" charset="0"/>
              <a:cs typeface="Arial" panose="020B0604020202020204" pitchFamily="34" charset="0"/>
            </a:endParaRPr>
          </a:p>
          <a:p>
            <a:r>
              <a:rPr lang="en-US" altLang="zh-CN" dirty="0">
                <a:solidFill>
                  <a:srgbClr val="000000"/>
                </a:solidFill>
                <a:latin typeface="Arial" panose="020B0604020202020204" pitchFamily="34" charset="0"/>
                <a:cs typeface="Arial" panose="020B0604020202020204" pitchFamily="34" charset="0"/>
              </a:rPr>
              <a:t>e.g. some parasites can affect marine animals’ </a:t>
            </a:r>
            <a:r>
              <a:rPr lang="en-US" altLang="zh-CN" b="1" dirty="0">
                <a:solidFill>
                  <a:srgbClr val="000000"/>
                </a:solidFill>
                <a:latin typeface="Arial" panose="020B0604020202020204" pitchFamily="34" charset="0"/>
                <a:cs typeface="Arial" panose="020B0604020202020204" pitchFamily="34" charset="0"/>
              </a:rPr>
              <a:t>32</a:t>
            </a:r>
            <a:r>
              <a:rPr lang="en-US" altLang="zh-CN" dirty="0">
                <a:solidFill>
                  <a:srgbClr val="000000"/>
                </a:solidFill>
                <a:latin typeface="Arial" panose="020B0604020202020204" pitchFamily="34" charset="0"/>
                <a:cs typeface="Arial" panose="020B0604020202020204" pitchFamily="34" charset="0"/>
              </a:rPr>
              <a:t> ______________, which they depend on for navigation</a:t>
            </a:r>
            <a:endParaRPr lang="en-US" altLang="zh-CN" dirty="0">
              <a:solidFill>
                <a:srgbClr val="000000"/>
              </a:solidFill>
              <a:effectLst/>
              <a:latin typeface="Arial" panose="020B0604020202020204" pitchFamily="34" charset="0"/>
              <a:cs typeface="Arial" panose="020B0604020202020204" pitchFamily="34" charset="0"/>
            </a:endParaRPr>
          </a:p>
        </p:txBody>
      </p:sp>
      <p:pic>
        <p:nvPicPr>
          <p:cNvPr id="5" name="04_0148_29s.mp3" descr="04_0148_29s.mp3">
            <a:hlinkClick r:id="" action="ppaction://media"/>
            <a:extLst>
              <a:ext uri="{FF2B5EF4-FFF2-40B4-BE49-F238E27FC236}">
                <a16:creationId xmlns:a16="http://schemas.microsoft.com/office/drawing/2014/main" id="{EDDA8762-3F21-DE4D-BF51-129403719AC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24439" y="0"/>
            <a:ext cx="812800" cy="812800"/>
          </a:xfrm>
          <a:prstGeom prst="rect">
            <a:avLst/>
          </a:prstGeom>
        </p:spPr>
      </p:pic>
    </p:spTree>
    <p:extLst>
      <p:ext uri="{BB962C8B-B14F-4D97-AF65-F5344CB8AC3E}">
        <p14:creationId xmlns:p14="http://schemas.microsoft.com/office/powerpoint/2010/main" val="1794132017"/>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5"/>
                </p:tgtEl>
              </p:cMediaNode>
            </p:audi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29023" fill="hold"/>
                                        <p:tgtEl>
                                          <p:spTgt spid="5"/>
                                        </p:tgtEl>
                                      </p:cBhvr>
                                    </p:cmd>
                                  </p:childTnLst>
                                </p:cTn>
                              </p:par>
                            </p:childTnLst>
                          </p:cTn>
                        </p:par>
                      </p:childTnLst>
                    </p:cTn>
                  </p:par>
                </p:childTnLst>
              </p:cTn>
              <p:nextCondLst>
                <p:cond evt="onClick" delay="0">
                  <p:tgtEl>
                    <p:spTgt spid="2"/>
                  </p:tgtEl>
                </p:cond>
              </p:nextCondLst>
            </p:seq>
          </p:childTnLst>
        </p:cTn>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667000" y="81947"/>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69244"/>
                </a:solidFill>
              </a:rPr>
              <a:t>果</a:t>
            </a:r>
            <a:r>
              <a:rPr kumimoji="1" lang="zh-CN" altLang="en-US" dirty="0"/>
              <a:t>关系 </a:t>
            </a:r>
            <a:r>
              <a:rPr kumimoji="1" lang="en-US" altLang="zh-CN" dirty="0"/>
              <a:t>9-1-4</a:t>
            </a:r>
            <a:endParaRPr kumimoji="1" lang="zh-CN" altLang="en-US" dirty="0"/>
          </a:p>
        </p:txBody>
      </p:sp>
      <p:sp>
        <p:nvSpPr>
          <p:cNvPr id="3" name="矩形 2">
            <a:extLst>
              <a:ext uri="{FF2B5EF4-FFF2-40B4-BE49-F238E27FC236}">
                <a16:creationId xmlns:a16="http://schemas.microsoft.com/office/drawing/2014/main" id="{94B56472-3146-6146-8567-CDF812EB7A65}"/>
              </a:ext>
            </a:extLst>
          </p:cNvPr>
          <p:cNvSpPr/>
          <p:nvPr/>
        </p:nvSpPr>
        <p:spPr>
          <a:xfrm>
            <a:off x="1215342" y="1787115"/>
            <a:ext cx="9201873" cy="923330"/>
          </a:xfrm>
          <a:prstGeom prst="rect">
            <a:avLst/>
          </a:prstGeom>
        </p:spPr>
        <p:txBody>
          <a:bodyPr wrap="square">
            <a:spAutoFit/>
          </a:bodyPr>
          <a:lstStyle/>
          <a:p>
            <a:r>
              <a:rPr lang="en-US" altLang="zh-CN" b="1" dirty="0">
                <a:solidFill>
                  <a:srgbClr val="000000"/>
                </a:solidFill>
                <a:latin typeface="Helvetica" pitchFamily="2" charset="0"/>
              </a:rPr>
              <a:t>Parasites</a:t>
            </a:r>
            <a:endParaRPr lang="en-US" altLang="zh-CN" dirty="0">
              <a:solidFill>
                <a:srgbClr val="000000"/>
              </a:solidFill>
              <a:latin typeface="Helvetica" pitchFamily="2" charset="0"/>
            </a:endParaRPr>
          </a:p>
          <a:p>
            <a:r>
              <a:rPr lang="en-US" altLang="zh-CN" dirty="0">
                <a:solidFill>
                  <a:srgbClr val="000000"/>
                </a:solidFill>
                <a:latin typeface="Helvetica" pitchFamily="2" charset="0"/>
              </a:rPr>
              <a:t>e.g. </a:t>
            </a:r>
            <a:r>
              <a:rPr lang="en-US" altLang="zh-CN" dirty="0">
                <a:solidFill>
                  <a:srgbClr val="FF0000"/>
                </a:solidFill>
                <a:latin typeface="Helvetica" pitchFamily="2" charset="0"/>
              </a:rPr>
              <a:t>some parasites </a:t>
            </a:r>
            <a:r>
              <a:rPr lang="en-US" altLang="zh-CN" dirty="0">
                <a:solidFill>
                  <a:srgbClr val="000000"/>
                </a:solidFill>
                <a:latin typeface="Helvetica" pitchFamily="2" charset="0"/>
              </a:rPr>
              <a:t>can affect </a:t>
            </a:r>
            <a:r>
              <a:rPr lang="en-US" altLang="zh-CN" dirty="0">
                <a:solidFill>
                  <a:srgbClr val="069244"/>
                </a:solidFill>
                <a:latin typeface="Helvetica" pitchFamily="2" charset="0"/>
              </a:rPr>
              <a:t>marine animals’ </a:t>
            </a:r>
            <a:r>
              <a:rPr lang="en-US" altLang="zh-CN" b="1" dirty="0">
                <a:solidFill>
                  <a:srgbClr val="00B050"/>
                </a:solidFill>
                <a:latin typeface="Helvetica" pitchFamily="2" charset="0"/>
              </a:rPr>
              <a:t>32</a:t>
            </a:r>
            <a:r>
              <a:rPr lang="en-US" altLang="zh-CN" dirty="0">
                <a:solidFill>
                  <a:srgbClr val="00B050"/>
                </a:solidFill>
                <a:latin typeface="Helvetica" pitchFamily="2" charset="0"/>
              </a:rPr>
              <a:t> ______________, </a:t>
            </a:r>
            <a:r>
              <a:rPr lang="en-US" altLang="zh-CN" dirty="0">
                <a:solidFill>
                  <a:srgbClr val="069244"/>
                </a:solidFill>
                <a:latin typeface="Helvetica" pitchFamily="2" charset="0"/>
              </a:rPr>
              <a:t>which they depend on for navigation</a:t>
            </a:r>
            <a:endParaRPr lang="en-US" altLang="zh-CN" dirty="0">
              <a:solidFill>
                <a:srgbClr val="069244"/>
              </a:solidFill>
              <a:effectLst/>
              <a:latin typeface="Helvetica" pitchFamily="2" charset="0"/>
            </a:endParaRPr>
          </a:p>
        </p:txBody>
      </p:sp>
      <p:sp>
        <p:nvSpPr>
          <p:cNvPr id="4" name="矩形 3">
            <a:extLst>
              <a:ext uri="{FF2B5EF4-FFF2-40B4-BE49-F238E27FC236}">
                <a16:creationId xmlns:a16="http://schemas.microsoft.com/office/drawing/2014/main" id="{D5C79DDE-CF99-894C-90BD-C07F90B12401}"/>
              </a:ext>
            </a:extLst>
          </p:cNvPr>
          <p:cNvSpPr/>
          <p:nvPr/>
        </p:nvSpPr>
        <p:spPr>
          <a:xfrm>
            <a:off x="1215342" y="3429000"/>
            <a:ext cx="9481594" cy="923330"/>
          </a:xfrm>
          <a:prstGeom prst="rect">
            <a:avLst/>
          </a:prstGeom>
        </p:spPr>
        <p:txBody>
          <a:bodyPr wrap="square">
            <a:spAutoFit/>
          </a:bodyPr>
          <a:lstStyle/>
          <a:p>
            <a:pPr algn="just"/>
            <a:r>
              <a:rPr lang="en-US" altLang="zh-CN"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For instance, a type of worm is commonly</a:t>
            </a:r>
            <a:r>
              <a:rPr lang="zh-CN" altLang="en-US"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a:t>
            </a:r>
            <a:r>
              <a:rPr lang="en-US" altLang="zh-CN"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found in the ears of dead whales. Since marine animals rely heavily on their hearing to</a:t>
            </a:r>
            <a:r>
              <a:rPr lang="zh-CN" altLang="en-US"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a:t>
            </a:r>
            <a:r>
              <a:rPr lang="en-US" altLang="zh-CN"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Q32</a:t>
            </a:r>
            <a:r>
              <a:rPr lang="zh-CN" altLang="en-US" kern="100" dirty="0">
                <a:solidFill>
                  <a:srgbClr val="FF0000"/>
                </a:solidFill>
                <a:uFill>
                  <a:solidFill>
                    <a:srgbClr val="000000"/>
                  </a:solidFill>
                </a:uFill>
                <a:latin typeface="DengXian" panose="02010600030101010101" pitchFamily="2" charset="-122"/>
                <a:ea typeface="DengXian" panose="02010600030101010101" pitchFamily="2" charset="-122"/>
                <a:cs typeface="DengXian" panose="02010600030101010101" pitchFamily="2" charset="-122"/>
              </a:rPr>
              <a:t> </a:t>
            </a:r>
            <a:r>
              <a:rPr lang="en-US" altLang="zh-CN" kern="100" dirty="0">
                <a:solidFill>
                  <a:srgbClr val="FF0000"/>
                </a:solidFill>
                <a:latin typeface="Arial" panose="020B0604020202020204" pitchFamily="34" charset="0"/>
                <a:ea typeface="宋体" panose="02010600030101010101" pitchFamily="2" charset="-122"/>
              </a:rPr>
              <a:t>navigate,</a:t>
            </a:r>
            <a:r>
              <a:rPr lang="en-US" altLang="zh-CN" kern="100" dirty="0">
                <a:solidFill>
                  <a:srgbClr val="069244"/>
                </a:solidFill>
                <a:latin typeface="Arial" panose="020B0604020202020204" pitchFamily="34" charset="0"/>
                <a:ea typeface="宋体" panose="02010600030101010101" pitchFamily="2" charset="-122"/>
              </a:rPr>
              <a:t> this type of infestation has the potential to be very harmful.</a:t>
            </a:r>
            <a:endParaRPr lang="en-US" altLang="zh-CN" kern="100" dirty="0">
              <a:solidFill>
                <a:srgbClr val="069244"/>
              </a:solidFill>
              <a:latin typeface="Times New Roman" panose="02020603050405020304" pitchFamily="18" charset="0"/>
              <a:ea typeface="宋体" panose="02010600030101010101" pitchFamily="2" charset="-122"/>
            </a:endParaRPr>
          </a:p>
        </p:txBody>
      </p:sp>
      <p:pic>
        <p:nvPicPr>
          <p:cNvPr id="5" name="04_0148_29s.mp3" descr="04_0148_29s.mp3">
            <a:hlinkClick r:id="" action="ppaction://media"/>
            <a:extLst>
              <a:ext uri="{FF2B5EF4-FFF2-40B4-BE49-F238E27FC236}">
                <a16:creationId xmlns:a16="http://schemas.microsoft.com/office/drawing/2014/main" id="{99B738B4-342C-497B-B1E0-E7C50DABED0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24800" y="-36430"/>
            <a:ext cx="812800" cy="812800"/>
          </a:xfrm>
          <a:prstGeom prst="rect">
            <a:avLst/>
          </a:prstGeom>
        </p:spPr>
      </p:pic>
    </p:spTree>
    <p:extLst>
      <p:ext uri="{BB962C8B-B14F-4D97-AF65-F5344CB8AC3E}">
        <p14:creationId xmlns:p14="http://schemas.microsoft.com/office/powerpoint/2010/main" val="2035666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902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4" grpId="0"/>
    </p:bld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644697"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9-1-4</a:t>
            </a:r>
            <a:endParaRPr kumimoji="1" lang="zh-CN" altLang="en-US" dirty="0"/>
          </a:p>
        </p:txBody>
      </p:sp>
      <p:sp>
        <p:nvSpPr>
          <p:cNvPr id="4" name="矩形 3">
            <a:extLst>
              <a:ext uri="{FF2B5EF4-FFF2-40B4-BE49-F238E27FC236}">
                <a16:creationId xmlns:a16="http://schemas.microsoft.com/office/drawing/2014/main" id="{50F37EF5-9862-DB4E-97DE-09685D7CAD24}"/>
              </a:ext>
            </a:extLst>
          </p:cNvPr>
          <p:cNvSpPr/>
          <p:nvPr/>
        </p:nvSpPr>
        <p:spPr>
          <a:xfrm>
            <a:off x="838200" y="1382397"/>
            <a:ext cx="9949405" cy="1200329"/>
          </a:xfrm>
          <a:prstGeom prst="rect">
            <a:avLst/>
          </a:prstGeom>
        </p:spPr>
        <p:txBody>
          <a:bodyPr wrap="square">
            <a:spAutoFit/>
          </a:bodyPr>
          <a:lstStyle/>
          <a:p>
            <a:br>
              <a:rPr lang="en-US" altLang="zh-CN" dirty="0">
                <a:solidFill>
                  <a:srgbClr val="000000"/>
                </a:solidFill>
                <a:latin typeface="Helvetica" pitchFamily="2" charset="0"/>
              </a:rPr>
            </a:br>
            <a:endParaRPr lang="en-US" altLang="zh-CN" dirty="0">
              <a:solidFill>
                <a:srgbClr val="000000"/>
              </a:solidFill>
              <a:latin typeface="Helvetica" pitchFamily="2" charset="0"/>
            </a:endParaRPr>
          </a:p>
          <a:p>
            <a:r>
              <a:rPr lang="en-US" altLang="zh-CN" b="1" dirty="0">
                <a:solidFill>
                  <a:srgbClr val="000000"/>
                </a:solidFill>
                <a:latin typeface="Helvetica" pitchFamily="2" charset="0"/>
              </a:rPr>
              <a:t>Human Activity</a:t>
            </a:r>
            <a:endParaRPr lang="en-US" altLang="zh-CN" dirty="0">
              <a:solidFill>
                <a:srgbClr val="000000"/>
              </a:solidFill>
              <a:latin typeface="Helvetica" pitchFamily="2" charset="0"/>
            </a:endParaRPr>
          </a:p>
          <a:p>
            <a:r>
              <a:rPr lang="en-US" altLang="zh-CN" b="1" dirty="0">
                <a:solidFill>
                  <a:srgbClr val="000000"/>
                </a:solidFill>
                <a:latin typeface="Helvetica" pitchFamily="2" charset="0"/>
              </a:rPr>
              <a:t>35 </a:t>
            </a:r>
            <a:r>
              <a:rPr lang="en-US" altLang="zh-CN" dirty="0">
                <a:solidFill>
                  <a:srgbClr val="000000"/>
                </a:solidFill>
                <a:latin typeface="Helvetica" pitchFamily="2" charset="0"/>
              </a:rPr>
              <a:t>_____________ from military tests are linked to some recent </a:t>
            </a:r>
            <a:r>
              <a:rPr lang="en-US" altLang="zh-CN" dirty="0" err="1">
                <a:solidFill>
                  <a:srgbClr val="000000"/>
                </a:solidFill>
                <a:latin typeface="Helvetica" pitchFamily="2" charset="0"/>
              </a:rPr>
              <a:t>strandings</a:t>
            </a:r>
            <a:r>
              <a:rPr lang="en-US" altLang="zh-CN" dirty="0">
                <a:solidFill>
                  <a:srgbClr val="000000"/>
                </a:solidFill>
                <a:latin typeface="Helvetica" pitchFamily="2" charset="0"/>
              </a:rPr>
              <a:t>.</a:t>
            </a:r>
            <a:endParaRPr lang="en-US" altLang="zh-CN" dirty="0">
              <a:solidFill>
                <a:srgbClr val="000000"/>
              </a:solidFill>
              <a:effectLst/>
              <a:latin typeface="Helvetica" pitchFamily="2" charset="0"/>
            </a:endParaRPr>
          </a:p>
        </p:txBody>
      </p:sp>
      <p:pic>
        <p:nvPicPr>
          <p:cNvPr id="5" name="04_0336_19s.mp3" descr="04_0336_19s.mp3">
            <a:hlinkClick r:id="" action="ppaction://media"/>
            <a:extLst>
              <a:ext uri="{FF2B5EF4-FFF2-40B4-BE49-F238E27FC236}">
                <a16:creationId xmlns:a16="http://schemas.microsoft.com/office/drawing/2014/main" id="{7DEC25BC-86EB-7F44-AF3B-C91E6966014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49698" y="-99441"/>
            <a:ext cx="812800" cy="812800"/>
          </a:xfrm>
          <a:prstGeom prst="rect">
            <a:avLst/>
          </a:prstGeom>
        </p:spPr>
      </p:pic>
    </p:spTree>
    <p:extLst>
      <p:ext uri="{BB962C8B-B14F-4D97-AF65-F5344CB8AC3E}">
        <p14:creationId xmlns:p14="http://schemas.microsoft.com/office/powerpoint/2010/main" val="3108880901"/>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5"/>
                </p:tgtEl>
              </p:cMediaNode>
            </p:audi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19053" fill="hold"/>
                                        <p:tgtEl>
                                          <p:spTgt spid="5"/>
                                        </p:tgtEl>
                                      </p:cBhvr>
                                    </p:cmd>
                                  </p:childTnLst>
                                </p:cTn>
                              </p:par>
                            </p:childTnLst>
                          </p:cTn>
                        </p:par>
                      </p:childTnLst>
                    </p:cTn>
                  </p:par>
                </p:childTnLst>
              </p:cTn>
              <p:nextCondLst>
                <p:cond evt="onClick" delay="0">
                  <p:tgtEl>
                    <p:spTgt spid="2"/>
                  </p:tgtEl>
                </p:cond>
              </p:nextCondLst>
            </p:seq>
          </p:childTnLst>
        </p:cTn>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700453" y="56834"/>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69244"/>
                </a:solidFill>
              </a:rPr>
              <a:t>果</a:t>
            </a:r>
            <a:r>
              <a:rPr kumimoji="1" lang="zh-CN" altLang="en-US" dirty="0"/>
              <a:t>关系 </a:t>
            </a:r>
            <a:r>
              <a:rPr kumimoji="1" lang="en-US" altLang="zh-CN" dirty="0"/>
              <a:t>9-1-4</a:t>
            </a:r>
            <a:endParaRPr kumimoji="1" lang="zh-CN" altLang="en-US" dirty="0"/>
          </a:p>
        </p:txBody>
      </p:sp>
      <p:sp>
        <p:nvSpPr>
          <p:cNvPr id="4" name="矩形 3">
            <a:extLst>
              <a:ext uri="{FF2B5EF4-FFF2-40B4-BE49-F238E27FC236}">
                <a16:creationId xmlns:a16="http://schemas.microsoft.com/office/drawing/2014/main" id="{50F37EF5-9862-DB4E-97DE-09685D7CAD24}"/>
              </a:ext>
            </a:extLst>
          </p:cNvPr>
          <p:cNvSpPr/>
          <p:nvPr/>
        </p:nvSpPr>
        <p:spPr>
          <a:xfrm>
            <a:off x="838200" y="1382397"/>
            <a:ext cx="9949405" cy="1200329"/>
          </a:xfrm>
          <a:prstGeom prst="rect">
            <a:avLst/>
          </a:prstGeom>
        </p:spPr>
        <p:txBody>
          <a:bodyPr wrap="square">
            <a:spAutoFit/>
          </a:bodyPr>
          <a:lstStyle/>
          <a:p>
            <a:br>
              <a:rPr lang="en-US" altLang="zh-CN" dirty="0">
                <a:solidFill>
                  <a:srgbClr val="000000"/>
                </a:solidFill>
                <a:latin typeface="Helvetica" pitchFamily="2" charset="0"/>
              </a:rPr>
            </a:br>
            <a:endParaRPr lang="en-US" altLang="zh-CN" dirty="0">
              <a:solidFill>
                <a:srgbClr val="000000"/>
              </a:solidFill>
              <a:latin typeface="Helvetica" pitchFamily="2" charset="0"/>
            </a:endParaRPr>
          </a:p>
          <a:p>
            <a:r>
              <a:rPr lang="en-US" altLang="zh-CN" b="1" dirty="0">
                <a:solidFill>
                  <a:srgbClr val="000000"/>
                </a:solidFill>
                <a:latin typeface="Helvetica" pitchFamily="2" charset="0"/>
              </a:rPr>
              <a:t>Human Activity</a:t>
            </a:r>
            <a:endParaRPr lang="en-US" altLang="zh-CN" dirty="0">
              <a:solidFill>
                <a:srgbClr val="000000"/>
              </a:solidFill>
              <a:latin typeface="Helvetica" pitchFamily="2" charset="0"/>
            </a:endParaRPr>
          </a:p>
          <a:p>
            <a:r>
              <a:rPr lang="en-US" altLang="zh-CN" b="1" dirty="0">
                <a:solidFill>
                  <a:srgbClr val="FF0000"/>
                </a:solidFill>
                <a:latin typeface="Helvetica" pitchFamily="2" charset="0"/>
              </a:rPr>
              <a:t>35</a:t>
            </a:r>
            <a:r>
              <a:rPr lang="en-US" altLang="zh-CN" dirty="0">
                <a:solidFill>
                  <a:srgbClr val="FF0000"/>
                </a:solidFill>
                <a:latin typeface="Helvetica" pitchFamily="2" charset="0"/>
              </a:rPr>
              <a:t> _____________ from military tests </a:t>
            </a:r>
            <a:r>
              <a:rPr lang="en-US" altLang="zh-CN" dirty="0">
                <a:solidFill>
                  <a:srgbClr val="000000"/>
                </a:solidFill>
                <a:latin typeface="Helvetica" pitchFamily="2" charset="0"/>
              </a:rPr>
              <a:t>are linked to </a:t>
            </a:r>
            <a:r>
              <a:rPr lang="en-US" altLang="zh-CN" dirty="0">
                <a:solidFill>
                  <a:srgbClr val="069244"/>
                </a:solidFill>
                <a:latin typeface="Helvetica" pitchFamily="2" charset="0"/>
              </a:rPr>
              <a:t>some recent </a:t>
            </a:r>
            <a:r>
              <a:rPr lang="en-US" altLang="zh-CN" dirty="0" err="1">
                <a:solidFill>
                  <a:srgbClr val="069244"/>
                </a:solidFill>
                <a:latin typeface="Helvetica" pitchFamily="2" charset="0"/>
              </a:rPr>
              <a:t>strandings</a:t>
            </a:r>
            <a:r>
              <a:rPr lang="en-US" altLang="zh-CN" dirty="0">
                <a:solidFill>
                  <a:srgbClr val="069244"/>
                </a:solidFill>
                <a:latin typeface="Helvetica" pitchFamily="2" charset="0"/>
              </a:rPr>
              <a:t>.</a:t>
            </a:r>
            <a:endParaRPr lang="en-US" altLang="zh-CN" dirty="0">
              <a:solidFill>
                <a:srgbClr val="069244"/>
              </a:solidFill>
              <a:effectLst/>
              <a:latin typeface="Helvetica" pitchFamily="2" charset="0"/>
            </a:endParaRPr>
          </a:p>
        </p:txBody>
      </p:sp>
      <p:sp>
        <p:nvSpPr>
          <p:cNvPr id="3" name="矩形 2">
            <a:extLst>
              <a:ext uri="{FF2B5EF4-FFF2-40B4-BE49-F238E27FC236}">
                <a16:creationId xmlns:a16="http://schemas.microsoft.com/office/drawing/2014/main" id="{F87865E9-9876-1840-AB5F-751C7DFDBEC4}"/>
              </a:ext>
            </a:extLst>
          </p:cNvPr>
          <p:cNvSpPr/>
          <p:nvPr/>
        </p:nvSpPr>
        <p:spPr>
          <a:xfrm>
            <a:off x="834341" y="3699473"/>
            <a:ext cx="10186083" cy="923330"/>
          </a:xfrm>
          <a:prstGeom prst="rect">
            <a:avLst/>
          </a:prstGeom>
        </p:spPr>
        <p:txBody>
          <a:bodyPr wrap="square">
            <a:spAutoFit/>
          </a:bodyPr>
          <a:lstStyle/>
          <a:p>
            <a:pPr algn="just"/>
            <a:r>
              <a:rPr lang="en-US" altLang="zh-CN" kern="10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There are also some new theories which link </a:t>
            </a:r>
            <a:r>
              <a:rPr lang="en-US" altLang="zh-CN" kern="100" dirty="0" err="1">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strandings</a:t>
            </a:r>
            <a:r>
              <a:rPr lang="en-US" altLang="zh-CN" kern="10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to humans. A growing concern is that</a:t>
            </a:r>
            <a:endParaRPr lang="en-US" altLang="zh-CN" kern="100" dirty="0">
              <a:solidFill>
                <a:srgbClr val="000000"/>
              </a:solidFill>
              <a:uFill>
                <a:solidFill>
                  <a:srgbClr val="000000"/>
                </a:solidFill>
              </a:uFill>
              <a:latin typeface="DengXian" panose="02010600030101010101" pitchFamily="2" charset="-122"/>
              <a:ea typeface="DengXian" panose="02010600030101010101" pitchFamily="2" charset="-122"/>
            </a:endParaRPr>
          </a:p>
          <a:p>
            <a:pPr algn="just"/>
            <a:r>
              <a:rPr lang="en-US" altLang="zh-CN" kern="100" dirty="0">
                <a:latin typeface="Arial" panose="020B0604020202020204" pitchFamily="34" charset="0"/>
                <a:ea typeface="宋体" panose="02010600030101010101" pitchFamily="2" charset="-122"/>
              </a:rPr>
              <a:t> loud noises in the ocean cause </a:t>
            </a:r>
            <a:r>
              <a:rPr lang="en-US" altLang="zh-CN" kern="100" dirty="0" err="1">
                <a:latin typeface="Arial" panose="020B0604020202020204" pitchFamily="34" charset="0"/>
                <a:ea typeface="宋体" panose="02010600030101010101" pitchFamily="2" charset="-122"/>
              </a:rPr>
              <a:t>strandings</a:t>
            </a:r>
            <a:r>
              <a:rPr lang="en-US" altLang="zh-CN" kern="100" dirty="0">
                <a:latin typeface="Arial" panose="020B0604020202020204" pitchFamily="34" charset="0"/>
                <a:ea typeface="宋体" panose="02010600030101010101" pitchFamily="2" charset="-122"/>
              </a:rPr>
              <a:t>. </a:t>
            </a:r>
            <a:r>
              <a:rPr lang="en-US" altLang="zh-CN" kern="100" dirty="0">
                <a:solidFill>
                  <a:srgbClr val="FF0000"/>
                </a:solidFill>
                <a:latin typeface="Arial" panose="020B0604020202020204" pitchFamily="34" charset="0"/>
                <a:ea typeface="宋体" panose="02010600030101010101" pitchFamily="2" charset="-122"/>
              </a:rPr>
              <a:t>Noises such as those caused by military exercises </a:t>
            </a:r>
            <a:r>
              <a:rPr lang="en-US" altLang="zh-CN" kern="100" dirty="0">
                <a:latin typeface="Arial" panose="020B0604020202020204" pitchFamily="34" charset="0"/>
                <a:ea typeface="宋体" panose="02010600030101010101" pitchFamily="2" charset="-122"/>
              </a:rPr>
              <a:t>Q35 are of particular concern and </a:t>
            </a:r>
            <a:r>
              <a:rPr lang="en-US" altLang="zh-CN" kern="100" dirty="0">
                <a:solidFill>
                  <a:srgbClr val="069244"/>
                </a:solidFill>
                <a:latin typeface="Arial" panose="020B0604020202020204" pitchFamily="34" charset="0"/>
                <a:ea typeface="宋体" panose="02010600030101010101" pitchFamily="2" charset="-122"/>
              </a:rPr>
              <a:t>have been pinpointed as the cause of some </a:t>
            </a:r>
            <a:r>
              <a:rPr lang="en-US" altLang="zh-CN" kern="100" dirty="0" err="1">
                <a:solidFill>
                  <a:srgbClr val="069244"/>
                </a:solidFill>
                <a:latin typeface="Arial" panose="020B0604020202020204" pitchFamily="34" charset="0"/>
                <a:ea typeface="宋体" panose="02010600030101010101" pitchFamily="2" charset="-122"/>
              </a:rPr>
              <a:t>strandings</a:t>
            </a:r>
            <a:r>
              <a:rPr lang="en-US" altLang="zh-CN" kern="100" dirty="0">
                <a:solidFill>
                  <a:srgbClr val="069244"/>
                </a:solidFill>
                <a:latin typeface="Arial" panose="020B0604020202020204" pitchFamily="34" charset="0"/>
                <a:ea typeface="宋体" panose="02010600030101010101" pitchFamily="2" charset="-122"/>
              </a:rPr>
              <a:t> of late</a:t>
            </a:r>
            <a:endParaRPr lang="en-US" altLang="zh-CN" kern="100" dirty="0">
              <a:solidFill>
                <a:srgbClr val="069244"/>
              </a:solidFill>
              <a:latin typeface="Times New Roman" panose="02020603050405020304" pitchFamily="18" charset="0"/>
              <a:ea typeface="宋体" panose="02010600030101010101" pitchFamily="2" charset="-122"/>
            </a:endParaRPr>
          </a:p>
        </p:txBody>
      </p:sp>
      <p:pic>
        <p:nvPicPr>
          <p:cNvPr id="5" name="04_0336_19s.mp3" descr="04_0336_19s.mp3">
            <a:hlinkClick r:id="" action="ppaction://media"/>
            <a:extLst>
              <a:ext uri="{FF2B5EF4-FFF2-40B4-BE49-F238E27FC236}">
                <a16:creationId xmlns:a16="http://schemas.microsoft.com/office/drawing/2014/main" id="{BFABA96A-ED64-40DC-8663-192CE637DBE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38907" y="-64175"/>
            <a:ext cx="812800" cy="812800"/>
          </a:xfrm>
          <a:prstGeom prst="rect">
            <a:avLst/>
          </a:prstGeom>
        </p:spPr>
      </p:pic>
    </p:spTree>
    <p:extLst>
      <p:ext uri="{BB962C8B-B14F-4D97-AF65-F5344CB8AC3E}">
        <p14:creationId xmlns:p14="http://schemas.microsoft.com/office/powerpoint/2010/main" val="762092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905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3" grpId="0"/>
    </p:bld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689303"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9-1-4</a:t>
            </a:r>
            <a:endParaRPr kumimoji="1" lang="zh-CN" altLang="en-US" dirty="0"/>
          </a:p>
        </p:txBody>
      </p:sp>
      <p:sp>
        <p:nvSpPr>
          <p:cNvPr id="3" name="矩形 2">
            <a:extLst>
              <a:ext uri="{FF2B5EF4-FFF2-40B4-BE49-F238E27FC236}">
                <a16:creationId xmlns:a16="http://schemas.microsoft.com/office/drawing/2014/main" id="{6493974D-D501-6449-905E-3EFC326E2FFE}"/>
              </a:ext>
            </a:extLst>
          </p:cNvPr>
          <p:cNvSpPr/>
          <p:nvPr/>
        </p:nvSpPr>
        <p:spPr>
          <a:xfrm>
            <a:off x="1006997" y="1787115"/>
            <a:ext cx="7836061" cy="1077218"/>
          </a:xfrm>
          <a:prstGeom prst="rect">
            <a:avLst/>
          </a:prstGeom>
        </p:spPr>
        <p:txBody>
          <a:bodyPr wrap="square">
            <a:spAutoFit/>
          </a:bodyPr>
          <a:lstStyle/>
          <a:p>
            <a:pPr>
              <a:spcAft>
                <a:spcPts val="600"/>
              </a:spcAft>
            </a:pPr>
            <a:r>
              <a:rPr lang="en-US" altLang="zh-CN" dirty="0">
                <a:solidFill>
                  <a:srgbClr val="000000"/>
                </a:solidFill>
                <a:latin typeface="Helvetica" pitchFamily="2" charset="0"/>
              </a:rPr>
              <a:t>The Bahamas (2000) stranding was unusual because the whales</a:t>
            </a:r>
          </a:p>
          <a:p>
            <a:pPr>
              <a:spcAft>
                <a:spcPts val="600"/>
              </a:spcAft>
              <a:buFont typeface="Arial" panose="020B0604020202020204" pitchFamily="34" charset="0"/>
              <a:buChar char="•"/>
            </a:pPr>
            <a:r>
              <a:rPr lang="en-US" altLang="zh-CN" dirty="0">
                <a:solidFill>
                  <a:srgbClr val="000000"/>
                </a:solidFill>
                <a:latin typeface="Helvetica" pitchFamily="2" charset="0"/>
              </a:rPr>
              <a:t>were all </a:t>
            </a:r>
            <a:r>
              <a:rPr lang="en-US" altLang="zh-CN" b="1" dirty="0">
                <a:solidFill>
                  <a:srgbClr val="000000"/>
                </a:solidFill>
                <a:latin typeface="Helvetica" pitchFamily="2" charset="0"/>
              </a:rPr>
              <a:t>36</a:t>
            </a:r>
            <a:r>
              <a:rPr lang="en-US" altLang="zh-CN" dirty="0">
                <a:solidFill>
                  <a:srgbClr val="000000"/>
                </a:solidFill>
                <a:latin typeface="Helvetica" pitchFamily="2" charset="0"/>
              </a:rPr>
              <a:t> _______________</a:t>
            </a:r>
          </a:p>
          <a:p>
            <a:pPr>
              <a:spcAft>
                <a:spcPts val="600"/>
              </a:spcAft>
              <a:buFont typeface="Arial" panose="020B0604020202020204" pitchFamily="34" charset="0"/>
              <a:buChar char="•"/>
            </a:pPr>
            <a:r>
              <a:rPr lang="en-US" altLang="zh-CN" dirty="0">
                <a:solidFill>
                  <a:srgbClr val="000000"/>
                </a:solidFill>
                <a:latin typeface="Helvetica" pitchFamily="2" charset="0"/>
              </a:rPr>
              <a:t>were not in a </a:t>
            </a:r>
            <a:r>
              <a:rPr lang="en-US" altLang="zh-CN" b="1" dirty="0">
                <a:solidFill>
                  <a:srgbClr val="000000"/>
                </a:solidFill>
                <a:latin typeface="Helvetica" pitchFamily="2" charset="0"/>
              </a:rPr>
              <a:t>37</a:t>
            </a:r>
            <a:r>
              <a:rPr lang="en-US" altLang="zh-CN" dirty="0">
                <a:solidFill>
                  <a:srgbClr val="000000"/>
                </a:solidFill>
                <a:latin typeface="Helvetica" pitchFamily="2" charset="0"/>
              </a:rPr>
              <a:t> _______________</a:t>
            </a:r>
          </a:p>
        </p:txBody>
      </p:sp>
      <p:pic>
        <p:nvPicPr>
          <p:cNvPr id="5" name="04_0355_37s.mp3" descr="04_0355_37s.mp3">
            <a:hlinkClick r:id="" action="ppaction://media"/>
            <a:extLst>
              <a:ext uri="{FF2B5EF4-FFF2-40B4-BE49-F238E27FC236}">
                <a16:creationId xmlns:a16="http://schemas.microsoft.com/office/drawing/2014/main" id="{9EBD382E-4478-6540-89DA-1DFBA144C3C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47103" y="-50180"/>
            <a:ext cx="812800" cy="812800"/>
          </a:xfrm>
          <a:prstGeom prst="rect">
            <a:avLst/>
          </a:prstGeom>
        </p:spPr>
      </p:pic>
    </p:spTree>
    <p:extLst>
      <p:ext uri="{BB962C8B-B14F-4D97-AF65-F5344CB8AC3E}">
        <p14:creationId xmlns:p14="http://schemas.microsoft.com/office/powerpoint/2010/main" val="918201947"/>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5"/>
                </p:tgtEl>
              </p:cMediaNode>
            </p:audi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37009" fill="hold"/>
                                        <p:tgtEl>
                                          <p:spTgt spid="5"/>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e7d195523061f1c0" descr="e7d195523061f1c0f0ec610a92cff745ee13794c7b8d98f8E73673273C9E8BE17CC3D63B9B1D6426C348A354AD505654C28F453CD7C8F90EADD06C08281DAED7140E5AAAED5880ECE414DFB6A93B82BE019406867034C3A8500A4827DCF3FBF74A471B736410707E336A01C9ADC9BE02ACCB8DF2121D81636A067B8AE80C6AB6F014154F4E7B7247" hidden="1"/>
          <p:cNvSpPr txBox="1"/>
          <p:nvPr/>
        </p:nvSpPr>
        <p:spPr>
          <a:xfrm>
            <a:off x="-355600" y="1803400"/>
            <a:ext cx="293927" cy="1016000"/>
          </a:xfrm>
          <a:prstGeom prst="rect">
            <a:avLst/>
          </a:prstGeom>
          <a:noFill/>
        </p:spPr>
        <p:txBody>
          <a:bodyPr vert="wordArtVert" rtlCol="0">
            <a:spAutoFit/>
          </a:bodyPr>
          <a:lstStyle/>
          <a:p>
            <a:r>
              <a:rPr lang="en-US" altLang="zh-CN" sz="100"/>
              <a:t>e7d195523061f1c0f0ec610a92cff745ee13794c7b8d98f8E73673273C9E8BE17CC3D63B9B1D6426C348A354AD505654C28F453CD7C8F90EADD06C08281DAED7140E5AAAED5880ECE414DFB6A93B82BE019406867034C3A8500A4827DCF3FBF74A471B736410707E336A01C9ADC9BE02ACCB8DF2121D81636A067B8AE80C6AB6F014154F4E7B7247</a:t>
            </a:r>
            <a:endParaRPr lang="zh-CN" altLang="en-US" sz="100"/>
          </a:p>
        </p:txBody>
      </p:sp>
      <p:sp>
        <p:nvSpPr>
          <p:cNvPr id="6" name="文本框 5">
            <a:extLst>
              <a:ext uri="{FF2B5EF4-FFF2-40B4-BE49-F238E27FC236}">
                <a16:creationId xmlns:a16="http://schemas.microsoft.com/office/drawing/2014/main" id="{6B218DFD-467D-AA44-96C4-AA4CF395C7D5}"/>
              </a:ext>
            </a:extLst>
          </p:cNvPr>
          <p:cNvSpPr txBox="1"/>
          <p:nvPr/>
        </p:nvSpPr>
        <p:spPr>
          <a:xfrm>
            <a:off x="2148114" y="2754625"/>
            <a:ext cx="7007046" cy="523220"/>
          </a:xfrm>
          <a:prstGeom prst="rect">
            <a:avLst/>
          </a:prstGeom>
          <a:noFill/>
        </p:spPr>
        <p:txBody>
          <a:bodyPr wrap="none" rtlCol="0">
            <a:spAutoFit/>
          </a:bodyPr>
          <a:lstStyle/>
          <a:p>
            <a:r>
              <a:rPr kumimoji="1" lang="zh-CN" altLang="en-US" sz="2800" b="1" dirty="0">
                <a:latin typeface="+mn-lt"/>
                <a:ea typeface="微软雅黑" panose="020B0703020204020201" charset="-122"/>
                <a:cs typeface="微软雅黑" panose="020B0703020204020201" charset="-122"/>
              </a:rPr>
              <a:t>并列、因果、</a:t>
            </a:r>
            <a:r>
              <a:rPr kumimoji="1" lang="zh-CN" altLang="en-US" sz="2800" dirty="0">
                <a:latin typeface="+mn-lt"/>
                <a:ea typeface="微软雅黑" panose="020B0703020204020201" charset="-122"/>
                <a:cs typeface="微软雅黑" panose="020B0703020204020201" charset="-122"/>
              </a:rPr>
              <a:t>上下义（例证）、转折、比较</a:t>
            </a:r>
          </a:p>
        </p:txBody>
      </p:sp>
      <p:sp>
        <p:nvSpPr>
          <p:cNvPr id="7" name="文本框 6">
            <a:extLst>
              <a:ext uri="{FF2B5EF4-FFF2-40B4-BE49-F238E27FC236}">
                <a16:creationId xmlns:a16="http://schemas.microsoft.com/office/drawing/2014/main" id="{EAB09EE9-8121-BF42-B5CA-CC5F174B83D2}"/>
              </a:ext>
            </a:extLst>
          </p:cNvPr>
          <p:cNvSpPr txBox="1"/>
          <p:nvPr/>
        </p:nvSpPr>
        <p:spPr>
          <a:xfrm>
            <a:off x="2148114" y="1715739"/>
            <a:ext cx="5109091" cy="584775"/>
          </a:xfrm>
          <a:prstGeom prst="rect">
            <a:avLst/>
          </a:prstGeom>
          <a:noFill/>
        </p:spPr>
        <p:txBody>
          <a:bodyPr wrap="none" rtlCol="0">
            <a:spAutoFit/>
          </a:bodyPr>
          <a:lstStyle/>
          <a:p>
            <a:r>
              <a:rPr kumimoji="1" lang="zh-CN" altLang="en-US" sz="3200" dirty="0">
                <a:latin typeface="+mn-lt"/>
                <a:ea typeface="微软雅黑" panose="020B0703020204020201" charset="-122"/>
                <a:cs typeface="微软雅黑" panose="020B0703020204020201" charset="-122"/>
              </a:rPr>
              <a:t>填空题题干五大逻辑关系：</a:t>
            </a:r>
          </a:p>
        </p:txBody>
      </p:sp>
    </p:spTree>
    <p:extLst>
      <p:ext uri="{BB962C8B-B14F-4D97-AF65-F5344CB8AC3E}">
        <p14:creationId xmlns:p14="http://schemas.microsoft.com/office/powerpoint/2010/main" val="3805850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72861" y="43737"/>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6" name="矩形 5">
            <a:extLst>
              <a:ext uri="{FF2B5EF4-FFF2-40B4-BE49-F238E27FC236}">
                <a16:creationId xmlns:a16="http://schemas.microsoft.com/office/drawing/2014/main" id="{DFCA12D3-8221-F846-9612-BA10BC02F55C}"/>
              </a:ext>
            </a:extLst>
          </p:cNvPr>
          <p:cNvSpPr/>
          <p:nvPr/>
        </p:nvSpPr>
        <p:spPr>
          <a:xfrm>
            <a:off x="1594338" y="4090406"/>
            <a:ext cx="6096000" cy="369332"/>
          </a:xfrm>
          <a:prstGeom prst="rect">
            <a:avLst/>
          </a:prstGeom>
        </p:spPr>
        <p:txBody>
          <a:bodyPr>
            <a:spAutoFit/>
          </a:bodyPr>
          <a:lstStyle/>
          <a:p>
            <a:endParaRPr lang="zh-CN" altLang="en-US" dirty="0">
              <a:solidFill>
                <a:srgbClr val="FF0000"/>
              </a:solidFill>
            </a:endParaRPr>
          </a:p>
        </p:txBody>
      </p:sp>
      <p:sp>
        <p:nvSpPr>
          <p:cNvPr id="4" name="矩形 3">
            <a:extLst>
              <a:ext uri="{FF2B5EF4-FFF2-40B4-BE49-F238E27FC236}">
                <a16:creationId xmlns:a16="http://schemas.microsoft.com/office/drawing/2014/main" id="{B9184BB0-6969-D14F-B592-CC3C18155791}"/>
              </a:ext>
            </a:extLst>
          </p:cNvPr>
          <p:cNvSpPr/>
          <p:nvPr/>
        </p:nvSpPr>
        <p:spPr>
          <a:xfrm>
            <a:off x="1834661" y="4133010"/>
            <a:ext cx="6096000" cy="707886"/>
          </a:xfrm>
          <a:prstGeom prst="rect">
            <a:avLst/>
          </a:prstGeom>
        </p:spPr>
        <p:txBody>
          <a:bodyPr>
            <a:spAutoFit/>
          </a:bodyPr>
          <a:lstStyle/>
          <a:p>
            <a:r>
              <a:rPr lang="en-US" altLang="zh-CN" sz="2000" dirty="0">
                <a:solidFill>
                  <a:srgbClr val="FF0000"/>
                </a:solidFill>
                <a:latin typeface="Times New Roman" panose="02020603050405020304" pitchFamily="18" charset="0"/>
                <a:cs typeface="Times New Roman" panose="02020603050405020304" pitchFamily="18" charset="0"/>
              </a:rPr>
              <a:t>ROGER: My ambition is to go into parliament eventually, so(Q5)</a:t>
            </a:r>
            <a:r>
              <a:rPr lang="en-US" altLang="zh-CN" sz="2000" u="sng" dirty="0">
                <a:solidFill>
                  <a:srgbClr val="FF0000"/>
                </a:solidFill>
                <a:latin typeface="Times New Roman" panose="02020603050405020304" pitchFamily="18" charset="0"/>
                <a:cs typeface="Times New Roman" panose="02020603050405020304" pitchFamily="18" charset="0"/>
              </a:rPr>
              <a:t>my major subject is politics</a:t>
            </a:r>
            <a:r>
              <a:rPr lang="zh-TW" altLang="zh-CN" sz="2000" dirty="0">
                <a:solidFill>
                  <a:srgbClr val="FF0000"/>
                </a:solidFill>
                <a:latin typeface="Times New Roman" panose="02020603050405020304" pitchFamily="18" charset="0"/>
                <a:cs typeface="Times New Roman" panose="02020603050405020304" pitchFamily="18" charset="0"/>
              </a:rPr>
              <a:t>.</a:t>
            </a:r>
            <a:r>
              <a:rPr lang="zh-CN" altLang="zh-CN" sz="2000" dirty="0">
                <a:solidFill>
                  <a:srgbClr val="FF0000"/>
                </a:solidFill>
                <a:latin typeface="Times New Roman" panose="02020603050405020304" pitchFamily="18" charset="0"/>
                <a:cs typeface="Times New Roman" panose="02020603050405020304" pitchFamily="18" charset="0"/>
              </a:rPr>
              <a:t> </a:t>
            </a:r>
            <a:endParaRPr lang="zh-CN" altLang="en-US" sz="2000" dirty="0">
              <a:solidFill>
                <a:srgbClr val="FF0000"/>
              </a:solidFill>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31296AC3-2602-6A4A-8162-BEE652E605BB}"/>
              </a:ext>
            </a:extLst>
          </p:cNvPr>
          <p:cNvSpPr/>
          <p:nvPr/>
        </p:nvSpPr>
        <p:spPr>
          <a:xfrm>
            <a:off x="1383323" y="2311684"/>
            <a:ext cx="6096000" cy="707886"/>
          </a:xfrm>
          <a:prstGeom prst="rect">
            <a:avLst/>
          </a:prstGeom>
        </p:spPr>
        <p:txBody>
          <a:bodyPr>
            <a:spAutoFit/>
          </a:bodyPr>
          <a:lstStyle/>
          <a:p>
            <a:r>
              <a:rPr lang="zh-CN" altLang="en-US" sz="2000" dirty="0">
                <a:latin typeface="Times New Roman" panose="02020603050405020304" pitchFamily="18" charset="0"/>
                <a:cs typeface="Times New Roman" panose="02020603050405020304" pitchFamily="18" charset="0"/>
              </a:rPr>
              <a:t>Studying 5 __</a:t>
            </a:r>
            <a:r>
              <a:rPr lang="en-US" altLang="zh-CN" sz="2000" dirty="0">
                <a:solidFill>
                  <a:srgbClr val="FF0000"/>
                </a:solidFill>
                <a:latin typeface="Times New Roman" panose="02020603050405020304" pitchFamily="18" charset="0"/>
                <a:cs typeface="Times New Roman" panose="02020603050405020304" pitchFamily="18" charset="0"/>
              </a:rPr>
              <a:t>politics</a:t>
            </a:r>
            <a:r>
              <a:rPr lang="zh-CN" altLang="en-US" sz="2000" dirty="0">
                <a:latin typeface="Times New Roman" panose="02020603050405020304" pitchFamily="18" charset="0"/>
                <a:cs typeface="Times New Roman" panose="02020603050405020304" pitchFamily="18" charset="0"/>
              </a:rPr>
              <a:t>_(major subject) and history (minor subject) </a:t>
            </a:r>
          </a:p>
        </p:txBody>
      </p:sp>
      <p:sp>
        <p:nvSpPr>
          <p:cNvPr id="8" name="矩形 7">
            <a:extLst>
              <a:ext uri="{FF2B5EF4-FFF2-40B4-BE49-F238E27FC236}">
                <a16:creationId xmlns:a16="http://schemas.microsoft.com/office/drawing/2014/main" id="{40884AE0-382E-5E44-A357-B3072018FA9E}"/>
              </a:ext>
            </a:extLst>
          </p:cNvPr>
          <p:cNvSpPr/>
          <p:nvPr/>
        </p:nvSpPr>
        <p:spPr>
          <a:xfrm>
            <a:off x="692489" y="1640959"/>
            <a:ext cx="1013932" cy="369332"/>
          </a:xfrm>
          <a:prstGeom prst="rect">
            <a:avLst/>
          </a:prstGeom>
        </p:spPr>
        <p:txBody>
          <a:bodyPr wrap="none">
            <a:spAutoFit/>
          </a:bodyPr>
          <a:lstStyle/>
          <a:p>
            <a:r>
              <a:rPr lang="zh-CN" altLang="en-US" dirty="0"/>
              <a:t>11-2-Q5</a:t>
            </a:r>
          </a:p>
        </p:txBody>
      </p:sp>
      <p:pic>
        <p:nvPicPr>
          <p:cNvPr id="9" name="IELTS11_Test2_Section1.mp3" descr="IELTS11_Test2_Section1.mp3">
            <a:hlinkClick r:id="" action="ppaction://media"/>
            <a:extLst>
              <a:ext uri="{FF2B5EF4-FFF2-40B4-BE49-F238E27FC236}">
                <a16:creationId xmlns:a16="http://schemas.microsoft.com/office/drawing/2014/main" id="{D3293588-FA31-E34D-A43C-8DC548424D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943600" y="-128387"/>
            <a:ext cx="812800" cy="812800"/>
          </a:xfrm>
          <a:prstGeom prst="rect">
            <a:avLst/>
          </a:prstGeom>
        </p:spPr>
      </p:pic>
    </p:spTree>
    <p:extLst>
      <p:ext uri="{BB962C8B-B14F-4D97-AF65-F5344CB8AC3E}">
        <p14:creationId xmlns:p14="http://schemas.microsoft.com/office/powerpoint/2010/main" val="4075444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486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9"/>
                </p:tgtEl>
              </p:cMediaNode>
            </p:audio>
          </p:childTnLst>
        </p:cTn>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745059" y="-193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69244"/>
                </a:solidFill>
              </a:rPr>
              <a:t>果</a:t>
            </a:r>
            <a:r>
              <a:rPr kumimoji="1" lang="zh-CN" altLang="en-US" dirty="0"/>
              <a:t>关系 </a:t>
            </a:r>
            <a:r>
              <a:rPr kumimoji="1" lang="en-US" altLang="zh-CN" dirty="0"/>
              <a:t>9-1-4</a:t>
            </a:r>
            <a:endParaRPr kumimoji="1" lang="zh-CN" altLang="en-US" dirty="0"/>
          </a:p>
        </p:txBody>
      </p:sp>
      <p:sp>
        <p:nvSpPr>
          <p:cNvPr id="3" name="矩形 2">
            <a:extLst>
              <a:ext uri="{FF2B5EF4-FFF2-40B4-BE49-F238E27FC236}">
                <a16:creationId xmlns:a16="http://schemas.microsoft.com/office/drawing/2014/main" id="{44C80B5D-4206-EB46-802B-BCD256D27DB4}"/>
              </a:ext>
            </a:extLst>
          </p:cNvPr>
          <p:cNvSpPr/>
          <p:nvPr/>
        </p:nvSpPr>
        <p:spPr>
          <a:xfrm>
            <a:off x="1261641" y="1690688"/>
            <a:ext cx="7882359" cy="1077218"/>
          </a:xfrm>
          <a:prstGeom prst="rect">
            <a:avLst/>
          </a:prstGeom>
        </p:spPr>
        <p:txBody>
          <a:bodyPr wrap="square">
            <a:spAutoFit/>
          </a:bodyPr>
          <a:lstStyle/>
          <a:p>
            <a:pPr>
              <a:spcAft>
                <a:spcPts val="600"/>
              </a:spcAft>
            </a:pPr>
            <a:r>
              <a:rPr lang="en-US" altLang="zh-CN" dirty="0">
                <a:solidFill>
                  <a:srgbClr val="069244"/>
                </a:solidFill>
                <a:latin typeface="Helvetica" pitchFamily="2" charset="0"/>
              </a:rPr>
              <a:t>The Bahamas (2000) stranding was unusual </a:t>
            </a:r>
            <a:r>
              <a:rPr lang="en-US" altLang="zh-CN" dirty="0">
                <a:solidFill>
                  <a:srgbClr val="000000"/>
                </a:solidFill>
                <a:latin typeface="Helvetica" pitchFamily="2" charset="0"/>
              </a:rPr>
              <a:t>because the whales</a:t>
            </a:r>
          </a:p>
          <a:p>
            <a:pPr>
              <a:spcAft>
                <a:spcPts val="600"/>
              </a:spcAft>
              <a:buFont typeface="Arial" panose="020B0604020202020204" pitchFamily="34" charset="0"/>
              <a:buChar char="•"/>
            </a:pPr>
            <a:r>
              <a:rPr lang="en-US" altLang="zh-CN" dirty="0">
                <a:solidFill>
                  <a:srgbClr val="FF0000"/>
                </a:solidFill>
                <a:latin typeface="Helvetica" pitchFamily="2" charset="0"/>
              </a:rPr>
              <a:t>were all </a:t>
            </a:r>
            <a:r>
              <a:rPr lang="en-US" altLang="zh-CN" b="1" dirty="0">
                <a:solidFill>
                  <a:srgbClr val="FF0000"/>
                </a:solidFill>
                <a:latin typeface="Helvetica" pitchFamily="2" charset="0"/>
              </a:rPr>
              <a:t>36</a:t>
            </a:r>
            <a:r>
              <a:rPr lang="en-US" altLang="zh-CN" dirty="0">
                <a:solidFill>
                  <a:srgbClr val="FF0000"/>
                </a:solidFill>
                <a:latin typeface="Helvetica" pitchFamily="2" charset="0"/>
              </a:rPr>
              <a:t> _______________</a:t>
            </a:r>
          </a:p>
          <a:p>
            <a:pPr>
              <a:spcAft>
                <a:spcPts val="600"/>
              </a:spcAft>
              <a:buFont typeface="Arial" panose="020B0604020202020204" pitchFamily="34" charset="0"/>
              <a:buChar char="•"/>
            </a:pPr>
            <a:r>
              <a:rPr lang="en-US" altLang="zh-CN" dirty="0">
                <a:solidFill>
                  <a:srgbClr val="FF0000"/>
                </a:solidFill>
                <a:latin typeface="Helvetica" pitchFamily="2" charset="0"/>
              </a:rPr>
              <a:t>were not in a </a:t>
            </a:r>
            <a:r>
              <a:rPr lang="en-US" altLang="zh-CN" b="1" dirty="0">
                <a:solidFill>
                  <a:srgbClr val="FF0000"/>
                </a:solidFill>
                <a:latin typeface="Helvetica" pitchFamily="2" charset="0"/>
              </a:rPr>
              <a:t>37</a:t>
            </a:r>
            <a:r>
              <a:rPr lang="en-US" altLang="zh-CN" dirty="0">
                <a:solidFill>
                  <a:srgbClr val="FF0000"/>
                </a:solidFill>
                <a:latin typeface="Helvetica" pitchFamily="2" charset="0"/>
              </a:rPr>
              <a:t> _______________</a:t>
            </a:r>
          </a:p>
        </p:txBody>
      </p:sp>
      <p:sp>
        <p:nvSpPr>
          <p:cNvPr id="5" name="矩形 4">
            <a:extLst>
              <a:ext uri="{FF2B5EF4-FFF2-40B4-BE49-F238E27FC236}">
                <a16:creationId xmlns:a16="http://schemas.microsoft.com/office/drawing/2014/main" id="{05F5BF4D-9A7D-F742-B91C-FB23BAE66849}"/>
              </a:ext>
            </a:extLst>
          </p:cNvPr>
          <p:cNvSpPr/>
          <p:nvPr/>
        </p:nvSpPr>
        <p:spPr>
          <a:xfrm>
            <a:off x="962628" y="3502026"/>
            <a:ext cx="10266744" cy="1754326"/>
          </a:xfrm>
          <a:prstGeom prst="rect">
            <a:avLst/>
          </a:prstGeom>
        </p:spPr>
        <p:txBody>
          <a:bodyPr wrap="square">
            <a:spAutoFit/>
          </a:bodyPr>
          <a:lstStyle/>
          <a:p>
            <a:r>
              <a:rPr lang="en-US" altLang="zh-CN" dirty="0"/>
              <a:t>One of these, a mass stranding of whales in 2000 in the Bahamas coincided closely with</a:t>
            </a:r>
            <a:r>
              <a:rPr lang="zh-CN" altLang="en-US" dirty="0"/>
              <a:t> </a:t>
            </a:r>
            <a:r>
              <a:rPr lang="en-US" altLang="zh-CN" dirty="0"/>
              <a:t>experiments using a new submarine detection system.</a:t>
            </a:r>
          </a:p>
          <a:p>
            <a:pPr algn="just"/>
            <a:r>
              <a:rPr lang="en-US" altLang="zh-CN" kern="100" dirty="0">
                <a:solidFill>
                  <a:srgbClr val="069244"/>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There were several factors that</a:t>
            </a:r>
            <a:r>
              <a:rPr lang="zh-CN" altLang="en-US" kern="100" dirty="0">
                <a:solidFill>
                  <a:srgbClr val="069244"/>
                </a:solidFill>
                <a:uFill>
                  <a:solidFill>
                    <a:srgbClr val="000000"/>
                  </a:solidFill>
                </a:uFill>
                <a:latin typeface="DengXian" panose="02010600030101010101" pitchFamily="2" charset="-122"/>
                <a:ea typeface="DengXian" panose="02010600030101010101" pitchFamily="2" charset="-122"/>
              </a:rPr>
              <a:t> </a:t>
            </a:r>
            <a:r>
              <a:rPr lang="en-US" altLang="zh-CN" kern="100" dirty="0">
                <a:solidFill>
                  <a:srgbClr val="069244"/>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made this stranding stand out as different from previous </a:t>
            </a:r>
            <a:r>
              <a:rPr lang="en-US" altLang="zh-CN" kern="100" dirty="0" err="1">
                <a:solidFill>
                  <a:srgbClr val="069244"/>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strandings</a:t>
            </a:r>
            <a:r>
              <a:rPr lang="en-US" altLang="zh-CN" kern="100" dirty="0">
                <a:solidFill>
                  <a:srgbClr val="069244"/>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a:t>
            </a:r>
            <a:r>
              <a:rPr lang="en-US" altLang="zh-CN" kern="10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This led researchers to look for a new cause</a:t>
            </a:r>
            <a:r>
              <a:rPr lang="en-US" altLang="zh-CN"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For one, all the stranded animals were healthy. In addition, the Q36</a:t>
            </a:r>
            <a:r>
              <a:rPr lang="zh-CN" altLang="en-US" kern="100" dirty="0">
                <a:solidFill>
                  <a:srgbClr val="FF0000"/>
                </a:solidFill>
                <a:uFill>
                  <a:solidFill>
                    <a:srgbClr val="000000"/>
                  </a:solidFill>
                </a:uFill>
                <a:latin typeface="DengXian" panose="02010600030101010101" pitchFamily="2" charset="-122"/>
                <a:ea typeface="DengXian" panose="02010600030101010101" pitchFamily="2" charset="-122"/>
              </a:rPr>
              <a:t> </a:t>
            </a:r>
            <a:r>
              <a:rPr lang="en-US" altLang="zh-CN"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animals were spread out along 38 </a:t>
            </a:r>
            <a:r>
              <a:rPr lang="en-US" altLang="zh-CN" kern="100" dirty="0" err="1">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kilometres</a:t>
            </a:r>
            <a:r>
              <a:rPr lang="en-US" altLang="zh-CN"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of coast, whereas it's more common for the      Q37 animals to be found in a group when mass </a:t>
            </a:r>
            <a:r>
              <a:rPr lang="en-US" altLang="zh-CN" kern="100" dirty="0" err="1">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strandings</a:t>
            </a:r>
            <a:r>
              <a:rPr lang="en-US" altLang="zh-CN"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occur.</a:t>
            </a:r>
            <a:endParaRPr lang="en-US" altLang="zh-CN" kern="100" dirty="0">
              <a:solidFill>
                <a:srgbClr val="FF0000"/>
              </a:solidFill>
              <a:uFill>
                <a:solidFill>
                  <a:srgbClr val="000000"/>
                </a:solidFill>
              </a:uFill>
              <a:latin typeface="DengXian" panose="02010600030101010101" pitchFamily="2" charset="-122"/>
              <a:ea typeface="DengXian" panose="02010600030101010101" pitchFamily="2" charset="-122"/>
            </a:endParaRPr>
          </a:p>
        </p:txBody>
      </p:sp>
      <p:pic>
        <p:nvPicPr>
          <p:cNvPr id="6" name="04_0355_37s.mp3" descr="04_0355_37s.mp3">
            <a:hlinkClick r:id="" action="ppaction://media"/>
            <a:extLst>
              <a:ext uri="{FF2B5EF4-FFF2-40B4-BE49-F238E27FC236}">
                <a16:creationId xmlns:a16="http://schemas.microsoft.com/office/drawing/2014/main" id="{AB2C5E7C-7A76-4540-87D1-536F354C6FA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02859" y="-84427"/>
            <a:ext cx="812800" cy="812800"/>
          </a:xfrm>
          <a:prstGeom prst="rect">
            <a:avLst/>
          </a:prstGeom>
        </p:spPr>
      </p:pic>
    </p:spTree>
    <p:extLst>
      <p:ext uri="{BB962C8B-B14F-4D97-AF65-F5344CB8AC3E}">
        <p14:creationId xmlns:p14="http://schemas.microsoft.com/office/powerpoint/2010/main" val="544840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700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6"/>
                </p:tgtEl>
              </p:cMediaNode>
            </p:audio>
          </p:childTnLst>
        </p:cTn>
      </p:par>
    </p:tnLst>
    <p:bldLst>
      <p:bldP spid="5" grpId="0"/>
    </p:bld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56210"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9-4-4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dirty="0"/>
              <a:t>Reason for population increase in gardens:</a:t>
            </a:r>
          </a:p>
          <a:p>
            <a:pPr marL="0" indent="0">
              <a:buNone/>
            </a:pPr>
            <a:r>
              <a:rPr lang="en-US" altLang="zh-CN" sz="1800" dirty="0"/>
              <a:t>safer from 38 _______ when in cities</a:t>
            </a:r>
            <a:endParaRPr kumimoji="1" lang="zh-CN" altLang="en-US" sz="1800" dirty="0"/>
          </a:p>
        </p:txBody>
      </p:sp>
      <p:pic>
        <p:nvPicPr>
          <p:cNvPr id="4" name="16 (mp3cut.net) (3)">
            <a:hlinkClick r:id="" action="ppaction://media"/>
            <a:extLst>
              <a:ext uri="{FF2B5EF4-FFF2-40B4-BE49-F238E27FC236}">
                <a16:creationId xmlns:a16="http://schemas.microsoft.com/office/drawing/2014/main" id="{CACCDC42-C9E6-4F22-B6D3-616E1181A5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14010" y="-38963"/>
            <a:ext cx="720000" cy="720000"/>
          </a:xfrm>
          <a:prstGeom prst="rect">
            <a:avLst/>
          </a:prstGeom>
        </p:spPr>
      </p:pic>
    </p:spTree>
    <p:extLst>
      <p:ext uri="{BB962C8B-B14F-4D97-AF65-F5344CB8AC3E}">
        <p14:creationId xmlns:p14="http://schemas.microsoft.com/office/powerpoint/2010/main" val="485268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42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0B050"/>
                </a:solidFill>
              </a:rPr>
              <a:t>果</a:t>
            </a:r>
            <a:r>
              <a:rPr kumimoji="1" lang="zh-CN" altLang="en-US" dirty="0"/>
              <a:t>关系 </a:t>
            </a:r>
            <a:r>
              <a:rPr kumimoji="1" lang="en-US" altLang="zh-CN" dirty="0"/>
              <a:t>9-4-4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16033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dirty="0"/>
              <a:t>Reason for </a:t>
            </a:r>
            <a:r>
              <a:rPr lang="en-US" altLang="zh-CN" sz="1800" dirty="0">
                <a:solidFill>
                  <a:srgbClr val="00B050"/>
                </a:solidFill>
              </a:rPr>
              <a:t>population increase in gardens</a:t>
            </a:r>
            <a:r>
              <a:rPr lang="en-US" altLang="zh-CN" sz="1800" dirty="0"/>
              <a:t>:</a:t>
            </a:r>
          </a:p>
          <a:p>
            <a:pPr marL="0" indent="0">
              <a:buNone/>
            </a:pPr>
            <a:r>
              <a:rPr lang="en-US" altLang="zh-CN" sz="1800" dirty="0">
                <a:solidFill>
                  <a:srgbClr val="FF0000"/>
                </a:solidFill>
              </a:rPr>
              <a:t>safer from 38 _______ when in cities</a:t>
            </a:r>
            <a:endParaRPr kumimoji="1" lang="zh-CN" altLang="en-US" sz="1800" dirty="0">
              <a:solidFill>
                <a:srgbClr val="FF0000"/>
              </a:solidFill>
            </a:endParaRPr>
          </a:p>
          <a:p>
            <a:pPr marL="0" indent="0">
              <a:buFont typeface="Arial" panose="020B0604020202020204" pitchFamily="34" charset="0"/>
              <a:buNone/>
            </a:pPr>
            <a:endParaRPr lang="en-US" altLang="zh-CN" sz="1800"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032503B0-6377-4C5E-8EF0-491B5137C6F6}"/>
              </a:ext>
            </a:extLst>
          </p:cNvPr>
          <p:cNvSpPr/>
          <p:nvPr/>
        </p:nvSpPr>
        <p:spPr>
          <a:xfrm>
            <a:off x="838200" y="3338636"/>
            <a:ext cx="10158663" cy="1200329"/>
          </a:xfrm>
          <a:prstGeom prst="rect">
            <a:avLst/>
          </a:prstGeom>
        </p:spPr>
        <p:txBody>
          <a:bodyPr wrap="square">
            <a:spAutoFit/>
          </a:bodyPr>
          <a:lstStyle/>
          <a:p>
            <a:r>
              <a:rPr lang="en-US" altLang="zh-CN" dirty="0"/>
              <a:t>Hedgehogs are also finding it easier to live in urban areas this time </a:t>
            </a:r>
            <a:r>
              <a:rPr lang="en-US" altLang="zh-CN" dirty="0">
                <a:solidFill>
                  <a:srgbClr val="FF0000"/>
                </a:solidFill>
              </a:rPr>
              <a:t>because their predators are not finding it quite so attractive to leave their rural environment, </a:t>
            </a:r>
            <a:r>
              <a:rPr lang="en-US" altLang="zh-CN" dirty="0">
                <a:solidFill>
                  <a:srgbClr val="00B050"/>
                </a:solidFill>
              </a:rPr>
              <a:t>so hedgehogs have a better survival rate in cities. </a:t>
            </a:r>
            <a:r>
              <a:rPr lang="en-US" altLang="zh-CN" dirty="0"/>
              <a:t>We has lots of sightings, so all in all we had no difficulties with our efforts to count their numbers precisely.</a:t>
            </a:r>
            <a:endParaRPr lang="zh-CN" altLang="zh-CN" dirty="0">
              <a:solidFill>
                <a:srgbClr val="00B050"/>
              </a:solidFill>
            </a:endParaRPr>
          </a:p>
        </p:txBody>
      </p:sp>
      <p:pic>
        <p:nvPicPr>
          <p:cNvPr id="5" name="16 (mp3cut.net) (3)">
            <a:hlinkClick r:id="" action="ppaction://media"/>
            <a:extLst>
              <a:ext uri="{FF2B5EF4-FFF2-40B4-BE49-F238E27FC236}">
                <a16:creationId xmlns:a16="http://schemas.microsoft.com/office/drawing/2014/main" id="{CBF343F9-BEBC-4DDE-9DF3-A08C1ED9EC6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627701" y="307906"/>
            <a:ext cx="720000" cy="720000"/>
          </a:xfrm>
          <a:prstGeom prst="rect">
            <a:avLst/>
          </a:prstGeom>
        </p:spPr>
      </p:pic>
    </p:spTree>
    <p:extLst>
      <p:ext uri="{BB962C8B-B14F-4D97-AF65-F5344CB8AC3E}">
        <p14:creationId xmlns:p14="http://schemas.microsoft.com/office/powerpoint/2010/main" val="2485568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042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4" grpId="0"/>
    </p:bld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55848" y="1825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9-4-4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dirty="0"/>
              <a:t>Reason for population increase in gardens:</a:t>
            </a:r>
          </a:p>
          <a:p>
            <a:pPr marL="0" indent="0">
              <a:buNone/>
            </a:pPr>
            <a:r>
              <a:rPr lang="en-US" altLang="zh-CN" sz="1800" dirty="0"/>
              <a:t>a variety for 40 ______ to eat</a:t>
            </a:r>
            <a:endParaRPr lang="zh-CN" altLang="en-US" sz="1800" dirty="0"/>
          </a:p>
        </p:txBody>
      </p:sp>
      <p:pic>
        <p:nvPicPr>
          <p:cNvPr id="4" name="16 (mp3cut.net) (4)">
            <a:hlinkClick r:id="" action="ppaction://media"/>
            <a:extLst>
              <a:ext uri="{FF2B5EF4-FFF2-40B4-BE49-F238E27FC236}">
                <a16:creationId xmlns:a16="http://schemas.microsoft.com/office/drawing/2014/main" id="{2B3C7532-0360-4F14-837A-9C5FF228D63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13648" y="26974"/>
            <a:ext cx="720000" cy="720000"/>
          </a:xfrm>
          <a:prstGeom prst="rect">
            <a:avLst/>
          </a:prstGeom>
        </p:spPr>
      </p:pic>
    </p:spTree>
    <p:extLst>
      <p:ext uri="{BB962C8B-B14F-4D97-AF65-F5344CB8AC3E}">
        <p14:creationId xmlns:p14="http://schemas.microsoft.com/office/powerpoint/2010/main" val="1975877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44698" y="10057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0B050"/>
                </a:solidFill>
              </a:rPr>
              <a:t>果</a:t>
            </a:r>
            <a:r>
              <a:rPr kumimoji="1" lang="zh-CN" altLang="en-US" dirty="0"/>
              <a:t>关系 </a:t>
            </a:r>
            <a:r>
              <a:rPr kumimoji="1" lang="en-US" altLang="zh-CN" dirty="0"/>
              <a:t>9-4-4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16033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dirty="0"/>
              <a:t>Reason for </a:t>
            </a:r>
            <a:r>
              <a:rPr lang="en-US" altLang="zh-CN" sz="1800" dirty="0">
                <a:solidFill>
                  <a:srgbClr val="00B050"/>
                </a:solidFill>
              </a:rPr>
              <a:t>population increase in gardens</a:t>
            </a:r>
            <a:r>
              <a:rPr lang="en-US" altLang="zh-CN" sz="1800" dirty="0"/>
              <a:t>:</a:t>
            </a:r>
          </a:p>
          <a:p>
            <a:pPr marL="0" indent="0">
              <a:buNone/>
            </a:pPr>
            <a:r>
              <a:rPr lang="en-US" altLang="zh-CN" sz="1800" dirty="0">
                <a:solidFill>
                  <a:srgbClr val="FF0000"/>
                </a:solidFill>
              </a:rPr>
              <a:t>a variety for 40 ______ to eat</a:t>
            </a:r>
            <a:endParaRPr lang="zh-CN" altLang="en-US" sz="1800" dirty="0">
              <a:solidFill>
                <a:srgbClr val="FF0000"/>
              </a:solidFill>
            </a:endParaRPr>
          </a:p>
          <a:p>
            <a:pPr marL="0" indent="0">
              <a:buFont typeface="Arial" panose="020B0604020202020204" pitchFamily="34" charset="0"/>
              <a:buNone/>
            </a:pPr>
            <a:endParaRPr lang="en-US" altLang="zh-CN" sz="1800"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032503B0-6377-4C5E-8EF0-491B5137C6F6}"/>
              </a:ext>
            </a:extLst>
          </p:cNvPr>
          <p:cNvSpPr/>
          <p:nvPr/>
        </p:nvSpPr>
        <p:spPr>
          <a:xfrm>
            <a:off x="838200" y="3613843"/>
            <a:ext cx="10158663" cy="1200329"/>
          </a:xfrm>
          <a:prstGeom prst="rect">
            <a:avLst/>
          </a:prstGeom>
        </p:spPr>
        <p:txBody>
          <a:bodyPr wrap="square">
            <a:spAutoFit/>
          </a:bodyPr>
          <a:lstStyle/>
          <a:p>
            <a:r>
              <a:rPr lang="en-US" altLang="zh-CN" dirty="0"/>
              <a:t>Our final species is the finest of bird singers, the song thrush. On the decline in the countryside, </a:t>
            </a:r>
            <a:r>
              <a:rPr lang="en-US" altLang="zh-CN" dirty="0">
                <a:solidFill>
                  <a:srgbClr val="00B050"/>
                </a:solidFill>
              </a:rPr>
              <a:t>they are experiencing a resurgence in urban gardens </a:t>
            </a:r>
            <a:r>
              <a:rPr lang="en-US" altLang="zh-CN" dirty="0">
                <a:solidFill>
                  <a:srgbClr val="FF0000"/>
                </a:solidFill>
              </a:rPr>
              <a:t>because these days gardeners are buying lots of different plants which means there’s an extensive range of seeds around, which is what they feed on.</a:t>
            </a:r>
            <a:r>
              <a:rPr lang="en-US" altLang="zh-CN" dirty="0"/>
              <a:t> </a:t>
            </a:r>
            <a:endParaRPr lang="zh-CN" altLang="zh-CN" dirty="0">
              <a:solidFill>
                <a:srgbClr val="FF0000"/>
              </a:solidFill>
            </a:endParaRPr>
          </a:p>
        </p:txBody>
      </p:sp>
      <p:pic>
        <p:nvPicPr>
          <p:cNvPr id="5" name="16 (mp3cut.net) (4)">
            <a:hlinkClick r:id="" action="ppaction://media"/>
            <a:extLst>
              <a:ext uri="{FF2B5EF4-FFF2-40B4-BE49-F238E27FC236}">
                <a16:creationId xmlns:a16="http://schemas.microsoft.com/office/drawing/2014/main" id="{95B4E4CC-9BF0-438B-AC33-F9E1549C18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02498" y="100570"/>
            <a:ext cx="720000" cy="720000"/>
          </a:xfrm>
          <a:prstGeom prst="rect">
            <a:avLst/>
          </a:prstGeom>
        </p:spPr>
      </p:pic>
    </p:spTree>
    <p:extLst>
      <p:ext uri="{BB962C8B-B14F-4D97-AF65-F5344CB8AC3E}">
        <p14:creationId xmlns:p14="http://schemas.microsoft.com/office/powerpoint/2010/main" val="1329143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99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4" grpId="0"/>
    </p:bld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22395" y="2854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10-1-4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Font typeface="Arial" panose="020B0604020202020204" pitchFamily="34" charset="0"/>
              <a:buNone/>
            </a:pPr>
            <a:r>
              <a:rPr lang="en-US" altLang="zh-CN" sz="1800" b="1" dirty="0"/>
              <a:t>Habitat is being lost due to deforestation and construction of 36 ________ by logging companies. </a:t>
            </a:r>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pic>
        <p:nvPicPr>
          <p:cNvPr id="4" name="在线媒体 1" descr="IELTS 10 Test 1 Section 4.mp3">
            <a:hlinkClick r:id="" action="ppaction://media"/>
            <a:extLst>
              <a:ext uri="{FF2B5EF4-FFF2-40B4-BE49-F238E27FC236}">
                <a16:creationId xmlns:a16="http://schemas.microsoft.com/office/drawing/2014/main" id="{5135DB73-6708-DD43-AA55-1914182719C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55480" y="-64909"/>
            <a:ext cx="812800" cy="812800"/>
          </a:xfrm>
          <a:prstGeom prst="rect">
            <a:avLst/>
          </a:prstGeom>
        </p:spPr>
      </p:pic>
    </p:spTree>
    <p:extLst>
      <p:ext uri="{BB962C8B-B14F-4D97-AF65-F5344CB8AC3E}">
        <p14:creationId xmlns:p14="http://schemas.microsoft.com/office/powerpoint/2010/main" val="1522597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1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06770726-6D87-A545-97CC-80D9E6FB19C4}"/>
              </a:ext>
            </a:extLst>
          </p:cNvPr>
          <p:cNvSpPr txBox="1">
            <a:spLocks/>
          </p:cNvSpPr>
          <p:nvPr/>
        </p:nvSpPr>
        <p:spPr>
          <a:xfrm>
            <a:off x="2533185"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0B050"/>
                </a:solidFill>
              </a:rPr>
              <a:t>果</a:t>
            </a:r>
            <a:r>
              <a:rPr kumimoji="1" lang="zh-CN" altLang="en-US" dirty="0"/>
              <a:t>关系 </a:t>
            </a:r>
            <a:r>
              <a:rPr kumimoji="1" lang="en-US" altLang="zh-CN" dirty="0"/>
              <a:t>10-1-4</a:t>
            </a:r>
            <a:endParaRPr kumimoji="1" lang="zh-CN" altLang="en-US" dirty="0"/>
          </a:p>
        </p:txBody>
      </p:sp>
      <p:sp>
        <p:nvSpPr>
          <p:cNvPr id="5" name="内容占位符 2">
            <a:extLst>
              <a:ext uri="{FF2B5EF4-FFF2-40B4-BE49-F238E27FC236}">
                <a16:creationId xmlns:a16="http://schemas.microsoft.com/office/drawing/2014/main" id="{838507E0-5EF1-584F-94FD-2577916C1CBD}"/>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a:p>
          <a:p>
            <a:pPr marL="0" indent="0">
              <a:buFont typeface="Arial" panose="020B0604020202020204" pitchFamily="34" charset="0"/>
              <a:buNone/>
            </a:pPr>
            <a:r>
              <a:rPr lang="en-US" altLang="zh-CN" sz="1800" b="1">
                <a:solidFill>
                  <a:srgbClr val="00B050"/>
                </a:solidFill>
              </a:rPr>
              <a:t>Habitat is being lost </a:t>
            </a:r>
            <a:r>
              <a:rPr lang="en-US" altLang="zh-CN" sz="1800" b="1"/>
              <a:t>due to </a:t>
            </a:r>
            <a:r>
              <a:rPr lang="en-US" altLang="zh-CN" sz="1800" b="1">
                <a:solidFill>
                  <a:srgbClr val="FF0000"/>
                </a:solidFill>
              </a:rPr>
              <a:t>deforestation and construction of 36 ________ by logging companies. </a:t>
            </a:r>
          </a:p>
          <a:p>
            <a:pPr marL="0" indent="0">
              <a:buFont typeface="Arial" panose="020B0604020202020204" pitchFamily="34" charset="0"/>
              <a:buNone/>
            </a:pPr>
            <a:endParaRPr lang="en-US" altLang="zh-CN" sz="1800" b="1"/>
          </a:p>
          <a:p>
            <a:pPr marL="0" indent="0">
              <a:buFont typeface="Arial" panose="020B0604020202020204" pitchFamily="34" charset="0"/>
              <a:buNone/>
            </a:pPr>
            <a:endParaRPr lang="zh-CN" altLang="zh-CN" sz="1800"/>
          </a:p>
          <a:p>
            <a:pPr marL="0" indent="0">
              <a:buFont typeface="Arial" panose="020B0604020202020204" pitchFamily="34" charset="0"/>
              <a:buNone/>
            </a:pPr>
            <a:endParaRPr kumimoji="1" lang="zh-CN" altLang="en-US" sz="1800" dirty="0"/>
          </a:p>
        </p:txBody>
      </p:sp>
      <p:sp>
        <p:nvSpPr>
          <p:cNvPr id="6" name="矩形 5">
            <a:extLst>
              <a:ext uri="{FF2B5EF4-FFF2-40B4-BE49-F238E27FC236}">
                <a16:creationId xmlns:a16="http://schemas.microsoft.com/office/drawing/2014/main" id="{16A1DD3F-C11C-BB49-8156-26A4BFDCEAB9}"/>
              </a:ext>
            </a:extLst>
          </p:cNvPr>
          <p:cNvSpPr/>
          <p:nvPr/>
        </p:nvSpPr>
        <p:spPr>
          <a:xfrm>
            <a:off x="838200" y="3196592"/>
            <a:ext cx="10158663" cy="1200329"/>
          </a:xfrm>
          <a:prstGeom prst="rect">
            <a:avLst/>
          </a:prstGeom>
        </p:spPr>
        <p:txBody>
          <a:bodyPr wrap="square">
            <a:spAutoFit/>
          </a:bodyPr>
          <a:lstStyle/>
          <a:p>
            <a:r>
              <a:rPr lang="en-US" altLang="zh-CN" dirty="0">
                <a:solidFill>
                  <a:srgbClr val="000000"/>
                </a:solidFill>
                <a:latin typeface="Arial" panose="020B0604020202020204" pitchFamily="34" charset="0"/>
              </a:rPr>
              <a:t>The greatest threat to the bear’s existence is the loss of its habitat. Over many years, </a:t>
            </a:r>
            <a:r>
              <a:rPr lang="en-US" altLang="zh-CN" dirty="0">
                <a:solidFill>
                  <a:srgbClr val="FF0000"/>
                </a:solidFill>
                <a:latin typeface="Arial" panose="020B0604020202020204" pitchFamily="34" charset="0"/>
              </a:rPr>
              <a:t>logging companies have stripped the land by cutting down a large number of trees. In addition, (Q36)they have built roads </a:t>
            </a:r>
            <a:r>
              <a:rPr lang="en-US" altLang="zh-CN" dirty="0">
                <a:solidFill>
                  <a:srgbClr val="00B050"/>
                </a:solidFill>
                <a:latin typeface="Arial" panose="020B0604020202020204" pitchFamily="34" charset="0"/>
              </a:rPr>
              <a:t>which have fractured the areas where the bear usually feeds, and many hibernation sites have also been lost. </a:t>
            </a:r>
            <a:endParaRPr lang="en-US" altLang="zh-CN" dirty="0">
              <a:solidFill>
                <a:srgbClr val="00B050"/>
              </a:solidFill>
              <a:effectLst/>
              <a:latin typeface="Arial" panose="020B0604020202020204" pitchFamily="34" charset="0"/>
            </a:endParaRPr>
          </a:p>
        </p:txBody>
      </p:sp>
      <p:pic>
        <p:nvPicPr>
          <p:cNvPr id="2" name="在线媒体 1" descr="IELTS 10 Test 1 Section 4.mp3">
            <a:hlinkClick r:id="" action="ppaction://media"/>
            <a:extLst>
              <a:ext uri="{FF2B5EF4-FFF2-40B4-BE49-F238E27FC236}">
                <a16:creationId xmlns:a16="http://schemas.microsoft.com/office/drawing/2014/main" id="{4EB8B4D6-0462-3740-ABF3-7003AA2622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88212" y="-67094"/>
            <a:ext cx="812800" cy="812800"/>
          </a:xfrm>
          <a:prstGeom prst="rect">
            <a:avLst/>
          </a:prstGeom>
        </p:spPr>
      </p:pic>
    </p:spTree>
    <p:extLst>
      <p:ext uri="{BB962C8B-B14F-4D97-AF65-F5344CB8AC3E}">
        <p14:creationId xmlns:p14="http://schemas.microsoft.com/office/powerpoint/2010/main" val="646078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719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bldLst>
      <p:bldP spid="6" grpId="0"/>
    </p:bld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55488"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10-1-4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1910903" y="1690688"/>
            <a:ext cx="8370194" cy="55696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Its </a:t>
            </a:r>
            <a:r>
              <a:rPr lang="en-US" altLang="zh-CN" sz="2400" dirty="0" err="1"/>
              <a:t>colour</a:t>
            </a:r>
            <a:r>
              <a:rPr lang="en-US" altLang="zh-CN" sz="2400" dirty="0"/>
              <a:t> comes from an uncommon 31. _______________.</a:t>
            </a:r>
            <a:endParaRPr kumimoji="1" lang="zh-CN" altLang="en-US" sz="1600" dirty="0"/>
          </a:p>
        </p:txBody>
      </p:sp>
      <p:pic>
        <p:nvPicPr>
          <p:cNvPr id="5" name="在线媒体 1" descr="IELTS 10 Test 1 Section 4.mp3">
            <a:hlinkClick r:id="" action="ppaction://media"/>
            <a:extLst>
              <a:ext uri="{FF2B5EF4-FFF2-40B4-BE49-F238E27FC236}">
                <a16:creationId xmlns:a16="http://schemas.microsoft.com/office/drawing/2014/main" id="{80994766-D649-E949-B966-8C2FF08B49B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88573" y="-138920"/>
            <a:ext cx="812800" cy="812800"/>
          </a:xfrm>
          <a:prstGeom prst="rect">
            <a:avLst/>
          </a:prstGeom>
        </p:spPr>
      </p:pic>
    </p:spTree>
    <p:extLst>
      <p:ext uri="{BB962C8B-B14F-4D97-AF65-F5344CB8AC3E}">
        <p14:creationId xmlns:p14="http://schemas.microsoft.com/office/powerpoint/2010/main" val="275775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1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11605" y="6864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69244"/>
                </a:solidFill>
              </a:rPr>
              <a:t>果</a:t>
            </a:r>
            <a:r>
              <a:rPr kumimoji="1" lang="zh-CN" altLang="en-US" dirty="0"/>
              <a:t>关系 </a:t>
            </a:r>
            <a:r>
              <a:rPr kumimoji="1" lang="en-US" altLang="zh-CN" dirty="0"/>
              <a:t>10-1-4</a:t>
            </a:r>
            <a:endParaRPr kumimoji="1" lang="zh-CN" altLang="en-US"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1910903" y="1690688"/>
            <a:ext cx="8370194" cy="55696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solidFill>
                  <a:srgbClr val="069244"/>
                </a:solidFill>
              </a:rPr>
              <a:t>Its </a:t>
            </a:r>
            <a:r>
              <a:rPr lang="en-US" altLang="zh-CN" sz="2400" dirty="0" err="1">
                <a:solidFill>
                  <a:srgbClr val="069244"/>
                </a:solidFill>
              </a:rPr>
              <a:t>colour</a:t>
            </a:r>
            <a:r>
              <a:rPr lang="en-US" altLang="zh-CN" sz="2400" dirty="0">
                <a:solidFill>
                  <a:srgbClr val="069244"/>
                </a:solidFill>
              </a:rPr>
              <a:t> </a:t>
            </a:r>
            <a:r>
              <a:rPr lang="en-US" altLang="zh-CN" sz="2400" dirty="0"/>
              <a:t>comes from an </a:t>
            </a:r>
            <a:r>
              <a:rPr lang="en-US" altLang="zh-CN" sz="2400" dirty="0">
                <a:solidFill>
                  <a:srgbClr val="FF0000"/>
                </a:solidFill>
              </a:rPr>
              <a:t>uncommon 31. _______________.</a:t>
            </a:r>
            <a:endParaRPr kumimoji="1" lang="zh-CN" altLang="en-US" sz="1600" dirty="0">
              <a:solidFill>
                <a:srgbClr val="FF0000"/>
              </a:solidFill>
            </a:endParaRPr>
          </a:p>
        </p:txBody>
      </p:sp>
      <p:sp>
        <p:nvSpPr>
          <p:cNvPr id="4" name="矩形 3">
            <a:extLst>
              <a:ext uri="{FF2B5EF4-FFF2-40B4-BE49-F238E27FC236}">
                <a16:creationId xmlns:a16="http://schemas.microsoft.com/office/drawing/2014/main" id="{9DA1B26E-3CD1-9C4C-9B26-1405D79B1783}"/>
              </a:ext>
            </a:extLst>
          </p:cNvPr>
          <p:cNvSpPr/>
          <p:nvPr/>
        </p:nvSpPr>
        <p:spPr>
          <a:xfrm>
            <a:off x="838200" y="2993015"/>
            <a:ext cx="10515599" cy="871970"/>
          </a:xfrm>
          <a:prstGeom prst="rect">
            <a:avLst/>
          </a:prstGeom>
        </p:spPr>
        <p:txBody>
          <a:bodyPr wrap="square">
            <a:spAutoFit/>
          </a:bodyPr>
          <a:lstStyle/>
          <a:p>
            <a:pPr algn="just">
              <a:lnSpc>
                <a:spcPct val="150000"/>
              </a:lnSpc>
              <a:spcAft>
                <a:spcPts val="0"/>
              </a:spcAft>
            </a:pPr>
            <a:r>
              <a:rPr lang="en-US" altLang="zh-CN" kern="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(Q31)One in ten black bears is actually </a:t>
            </a:r>
            <a:r>
              <a:rPr lang="en-US" altLang="zh-CN" kern="0" dirty="0">
                <a:solidFill>
                  <a:srgbClr val="069244"/>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born with a white coat</a:t>
            </a:r>
            <a:r>
              <a:rPr lang="en-US" altLang="zh-CN" kern="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a:t>
            </a:r>
            <a:r>
              <a:rPr lang="en-US" altLang="zh-CN" kern="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which is the result of a special gene that surfaces in a few</a:t>
            </a:r>
            <a:r>
              <a:rPr lang="en-US" altLang="zh-CN" kern="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Local people have </a:t>
            </a:r>
            <a:r>
              <a:rPr lang="en-US" altLang="zh-CN"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named it ‘the spirit bear’</a:t>
            </a:r>
            <a:r>
              <a:rPr lang="zh-TW" altLang="zh-CN" dirty="0">
                <a:solidFill>
                  <a:srgbClr val="000000"/>
                </a:solidFill>
                <a:uFill>
                  <a:solidFill>
                    <a:srgbClr val="000000"/>
                  </a:solidFill>
                </a:uFill>
                <a:ea typeface="Arial" panose="020B0604020202020204" pitchFamily="34" charset="0"/>
                <a:cs typeface="DengXian" panose="02010600030101010101" pitchFamily="2" charset="-122"/>
              </a:rPr>
              <a:t>.</a:t>
            </a:r>
            <a:r>
              <a:rPr lang="zh-CN" altLang="zh-CN" dirty="0"/>
              <a:t> </a:t>
            </a:r>
            <a:endParaRPr lang="zh-CN" altLang="en-US" dirty="0"/>
          </a:p>
        </p:txBody>
      </p:sp>
      <p:pic>
        <p:nvPicPr>
          <p:cNvPr id="5" name="在线媒体 1" descr="IELTS 10 Test 1 Section 4.mp3">
            <a:hlinkClick r:id="" action="ppaction://media"/>
            <a:extLst>
              <a:ext uri="{FF2B5EF4-FFF2-40B4-BE49-F238E27FC236}">
                <a16:creationId xmlns:a16="http://schemas.microsoft.com/office/drawing/2014/main" id="{A951C60A-3F82-824D-9933-3AA26B265D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22387" y="-49161"/>
            <a:ext cx="812800" cy="812800"/>
          </a:xfrm>
          <a:prstGeom prst="rect">
            <a:avLst/>
          </a:prstGeom>
        </p:spPr>
      </p:pic>
    </p:spTree>
    <p:extLst>
      <p:ext uri="{BB962C8B-B14F-4D97-AF65-F5344CB8AC3E}">
        <p14:creationId xmlns:p14="http://schemas.microsoft.com/office/powerpoint/2010/main" val="1913168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1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756210" y="13611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10-1-4</a:t>
            </a:r>
            <a:endParaRPr kumimoji="1" lang="zh-CN" altLang="en-US"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Font typeface="Arial" panose="020B0604020202020204" pitchFamily="34" charset="0"/>
              <a:buNone/>
            </a:pPr>
            <a:r>
              <a:rPr lang="en-US" altLang="zh-CN" sz="1800" b="1" dirty="0"/>
              <a:t>Unrestricted 37 ________ is affecting the salmon supply. </a:t>
            </a:r>
            <a:endParaRPr lang="zh-CN" altLang="zh-CN" sz="1800" dirty="0"/>
          </a:p>
          <a:p>
            <a:pPr marL="0" indent="0">
              <a:buFont typeface="Arial" panose="020B0604020202020204" pitchFamily="34" charset="0"/>
              <a:buNone/>
            </a:pPr>
            <a:endParaRPr kumimoji="1" lang="zh-CN" altLang="en-US" sz="1800" dirty="0"/>
          </a:p>
        </p:txBody>
      </p:sp>
      <p:pic>
        <p:nvPicPr>
          <p:cNvPr id="4" name="在线媒体 1" descr="IELTS 10 Test 1 Section 4.mp3">
            <a:hlinkClick r:id="" action="ppaction://media"/>
            <a:extLst>
              <a:ext uri="{FF2B5EF4-FFF2-40B4-BE49-F238E27FC236}">
                <a16:creationId xmlns:a16="http://schemas.microsoft.com/office/drawing/2014/main" id="{43F7DC37-A3CC-5F41-AEA8-98FAE035AF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78142" y="0"/>
            <a:ext cx="812800" cy="812800"/>
          </a:xfrm>
          <a:prstGeom prst="rect">
            <a:avLst/>
          </a:prstGeom>
        </p:spPr>
      </p:pic>
    </p:spTree>
    <p:extLst>
      <p:ext uri="{BB962C8B-B14F-4D97-AF65-F5344CB8AC3E}">
        <p14:creationId xmlns:p14="http://schemas.microsoft.com/office/powerpoint/2010/main" val="1075324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0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70019" y="9366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5" name="矩形 4">
            <a:extLst>
              <a:ext uri="{FF2B5EF4-FFF2-40B4-BE49-F238E27FC236}">
                <a16:creationId xmlns:a16="http://schemas.microsoft.com/office/drawing/2014/main" id="{37FBC6DF-088D-3F46-A2AE-7633E8AA64AF}"/>
              </a:ext>
            </a:extLst>
          </p:cNvPr>
          <p:cNvSpPr/>
          <p:nvPr/>
        </p:nvSpPr>
        <p:spPr>
          <a:xfrm>
            <a:off x="1312985" y="2226135"/>
            <a:ext cx="6096000" cy="1261884"/>
          </a:xfrm>
          <a:prstGeom prst="rect">
            <a:avLst/>
          </a:prstGeom>
        </p:spPr>
        <p:txBody>
          <a:bodyPr>
            <a:spAutoFit/>
          </a:bodyPr>
          <a:lstStyle/>
          <a:p>
            <a:r>
              <a:rPr lang="zh-CN" altLang="en-US" dirty="0"/>
              <a:t>11-2-Q6，7	</a:t>
            </a:r>
            <a:endParaRPr lang="en-US" altLang="zh-CN" dirty="0"/>
          </a:p>
          <a:p>
            <a:endParaRPr lang="en-US" altLang="zh-CN" dirty="0"/>
          </a:p>
          <a:p>
            <a:r>
              <a:rPr lang="zh-CN" altLang="en-US" sz="2000" dirty="0">
                <a:latin typeface="Times New Roman" panose="02020603050405020304" pitchFamily="18" charset="0"/>
                <a:cs typeface="Times New Roman" panose="02020603050405020304" pitchFamily="18" charset="0"/>
              </a:rPr>
              <a:t>Hobbies: does a lot of 6 ________ , and is interested in the 7 ________ </a:t>
            </a:r>
          </a:p>
        </p:txBody>
      </p:sp>
      <p:pic>
        <p:nvPicPr>
          <p:cNvPr id="9" name="IELTS11_Test2_Section1.mp3" descr="IELTS11_Test2_Section1.mp3">
            <a:hlinkClick r:id="" action="ppaction://media"/>
            <a:extLst>
              <a:ext uri="{FF2B5EF4-FFF2-40B4-BE49-F238E27FC236}">
                <a16:creationId xmlns:a16="http://schemas.microsoft.com/office/drawing/2014/main" id="{EB5AC36F-E175-2A40-BFA6-580BED2853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56357"/>
            <a:ext cx="812800" cy="812800"/>
          </a:xfrm>
          <a:prstGeom prst="rect">
            <a:avLst/>
          </a:prstGeom>
        </p:spPr>
      </p:pic>
    </p:spTree>
    <p:extLst>
      <p:ext uri="{BB962C8B-B14F-4D97-AF65-F5344CB8AC3E}">
        <p14:creationId xmlns:p14="http://schemas.microsoft.com/office/powerpoint/2010/main" val="3413189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11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7DA675-15AC-C943-8CAE-BCA32CA7F92C}"/>
              </a:ext>
            </a:extLst>
          </p:cNvPr>
          <p:cNvSpPr txBox="1">
            <a:spLocks/>
          </p:cNvSpPr>
          <p:nvPr/>
        </p:nvSpPr>
        <p:spPr>
          <a:xfrm>
            <a:off x="2655849" y="8020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a:t>题干</a:t>
            </a:r>
            <a:r>
              <a:rPr kumimoji="1" lang="zh-CN" altLang="en-US">
                <a:solidFill>
                  <a:srgbClr val="FF0000"/>
                </a:solidFill>
              </a:rPr>
              <a:t>因</a:t>
            </a:r>
            <a:r>
              <a:rPr kumimoji="1" lang="zh-CN" altLang="en-US">
                <a:solidFill>
                  <a:srgbClr val="00B050"/>
                </a:solidFill>
              </a:rPr>
              <a:t>果</a:t>
            </a:r>
            <a:r>
              <a:rPr kumimoji="1" lang="zh-CN" altLang="en-US"/>
              <a:t>关系 </a:t>
            </a:r>
            <a:r>
              <a:rPr kumimoji="1" lang="en-US" altLang="zh-CN"/>
              <a:t>10-1-4</a:t>
            </a:r>
            <a:endParaRPr kumimoji="1" lang="zh-CN" altLang="en-US" dirty="0"/>
          </a:p>
        </p:txBody>
      </p:sp>
      <p:sp>
        <p:nvSpPr>
          <p:cNvPr id="3" name="内容占位符 2">
            <a:extLst>
              <a:ext uri="{FF2B5EF4-FFF2-40B4-BE49-F238E27FC236}">
                <a16:creationId xmlns:a16="http://schemas.microsoft.com/office/drawing/2014/main" id="{FD058519-ABCD-AD47-9556-744DD8C0579B}"/>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a:p>
          <a:p>
            <a:pPr marL="0" indent="0">
              <a:buFont typeface="Arial" panose="020B0604020202020204" pitchFamily="34" charset="0"/>
              <a:buNone/>
            </a:pPr>
            <a:r>
              <a:rPr lang="en-US" altLang="zh-CN" sz="1800" b="1">
                <a:solidFill>
                  <a:srgbClr val="FF0000"/>
                </a:solidFill>
              </a:rPr>
              <a:t>Unrestricted 37 ________ </a:t>
            </a:r>
            <a:r>
              <a:rPr lang="en-US" altLang="zh-CN" sz="1800" b="1"/>
              <a:t>is affecting </a:t>
            </a:r>
            <a:r>
              <a:rPr lang="en-US" altLang="zh-CN" sz="1800" b="1">
                <a:solidFill>
                  <a:srgbClr val="00B050"/>
                </a:solidFill>
              </a:rPr>
              <a:t>the salmon supply. </a:t>
            </a:r>
            <a:endParaRPr lang="zh-CN" altLang="zh-CN" sz="1800">
              <a:solidFill>
                <a:srgbClr val="00B050"/>
              </a:solidFill>
            </a:endParaRPr>
          </a:p>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3D3545A3-1562-7A49-A50C-D00A69177E13}"/>
              </a:ext>
            </a:extLst>
          </p:cNvPr>
          <p:cNvSpPr/>
          <p:nvPr/>
        </p:nvSpPr>
        <p:spPr>
          <a:xfrm>
            <a:off x="838200" y="3429000"/>
            <a:ext cx="9220200" cy="923330"/>
          </a:xfrm>
          <a:prstGeom prst="rect">
            <a:avLst/>
          </a:prstGeom>
        </p:spPr>
        <p:txBody>
          <a:bodyPr wrap="square">
            <a:spAutoFit/>
          </a:bodyPr>
          <a:lstStyle/>
          <a:p>
            <a:r>
              <a:rPr lang="en-US" altLang="zh-CN" dirty="0">
                <a:solidFill>
                  <a:srgbClr val="000000"/>
                </a:solidFill>
                <a:latin typeface="Arial" panose="020B0604020202020204" pitchFamily="34" charset="0"/>
              </a:rPr>
              <a:t>To make matters worse, (Q37)</a:t>
            </a:r>
            <a:r>
              <a:rPr lang="en-US" altLang="zh-CN" dirty="0">
                <a:solidFill>
                  <a:srgbClr val="00B050"/>
                </a:solidFill>
                <a:latin typeface="Arial" panose="020B0604020202020204" pitchFamily="34" charset="0"/>
              </a:rPr>
              <a:t>the number of salmon in those streams is declining </a:t>
            </a:r>
          </a:p>
          <a:p>
            <a:endParaRPr lang="en-US" altLang="zh-CN" dirty="0">
              <a:solidFill>
                <a:srgbClr val="000000"/>
              </a:solidFill>
              <a:latin typeface="Arial" panose="020B0604020202020204" pitchFamily="34" charset="0"/>
            </a:endParaRPr>
          </a:p>
          <a:p>
            <a:r>
              <a:rPr lang="en-US" altLang="zh-CN" dirty="0">
                <a:solidFill>
                  <a:srgbClr val="000000"/>
                </a:solidFill>
                <a:latin typeface="Arial" panose="020B0604020202020204" pitchFamily="34" charset="0"/>
              </a:rPr>
              <a:t>because </a:t>
            </a:r>
            <a:r>
              <a:rPr lang="en-US" altLang="zh-CN" dirty="0">
                <a:solidFill>
                  <a:srgbClr val="FF0000"/>
                </a:solidFill>
                <a:latin typeface="Arial" panose="020B0604020202020204" pitchFamily="34" charset="0"/>
              </a:rPr>
              <a:t>there is no legal limit on fishing at the moment. </a:t>
            </a:r>
            <a:endParaRPr lang="en-US" altLang="zh-CN" dirty="0">
              <a:solidFill>
                <a:srgbClr val="FF0000"/>
              </a:solidFill>
              <a:effectLst/>
              <a:latin typeface="Arial" panose="020B0604020202020204" pitchFamily="34" charset="0"/>
            </a:endParaRPr>
          </a:p>
        </p:txBody>
      </p:sp>
      <p:pic>
        <p:nvPicPr>
          <p:cNvPr id="5" name="在线媒体 1" descr="IELTS 10 Test 1 Section 4.mp3">
            <a:hlinkClick r:id="" action="ppaction://media"/>
            <a:extLst>
              <a:ext uri="{FF2B5EF4-FFF2-40B4-BE49-F238E27FC236}">
                <a16:creationId xmlns:a16="http://schemas.microsoft.com/office/drawing/2014/main" id="{34075B8D-F698-2448-A486-082039DC17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79226" y="0"/>
            <a:ext cx="812800" cy="812800"/>
          </a:xfrm>
          <a:prstGeom prst="rect">
            <a:avLst/>
          </a:prstGeom>
        </p:spPr>
      </p:pic>
    </p:spTree>
    <p:extLst>
      <p:ext uri="{BB962C8B-B14F-4D97-AF65-F5344CB8AC3E}">
        <p14:creationId xmlns:p14="http://schemas.microsoft.com/office/powerpoint/2010/main" val="669490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170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4" grpId="0"/>
    </p:bld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a:t>题干因果关系 </a:t>
            </a:r>
            <a:r>
              <a:rPr kumimoji="1" lang="en-US" altLang="zh-CN"/>
              <a:t>10-1-4</a:t>
            </a:r>
            <a:endParaRPr kumimoji="1" lang="zh-CN" altLang="en-US"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510505" y="1877140"/>
            <a:ext cx="11466848" cy="8789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The bear’s existence is also threatened by their low rate of 38. _______________.</a:t>
            </a:r>
            <a:endParaRPr lang="zh-CN" altLang="zh-CN" sz="2400" dirty="0"/>
          </a:p>
          <a:p>
            <a:pPr marL="0" indent="0">
              <a:buFont typeface="Arial" panose="020B0604020202020204" pitchFamily="34" charset="0"/>
              <a:buNone/>
            </a:pPr>
            <a:endParaRPr kumimoji="1" lang="zh-CN" altLang="en-US" sz="1600" dirty="0"/>
          </a:p>
        </p:txBody>
      </p:sp>
      <p:pic>
        <p:nvPicPr>
          <p:cNvPr id="4" name="在线媒体 1" descr="IELTS 10 Test 1 Section 4.mp3">
            <a:hlinkClick r:id="" action="ppaction://media"/>
            <a:extLst>
              <a:ext uri="{FF2B5EF4-FFF2-40B4-BE49-F238E27FC236}">
                <a16:creationId xmlns:a16="http://schemas.microsoft.com/office/drawing/2014/main" id="{781537C8-94C5-CB4F-AF49-2188A617E9B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861577" y="284923"/>
            <a:ext cx="812800" cy="812800"/>
          </a:xfrm>
          <a:prstGeom prst="rect">
            <a:avLst/>
          </a:prstGeom>
        </p:spPr>
      </p:pic>
    </p:spTree>
    <p:extLst>
      <p:ext uri="{BB962C8B-B14F-4D97-AF65-F5344CB8AC3E}">
        <p14:creationId xmlns:p14="http://schemas.microsoft.com/office/powerpoint/2010/main" val="1158447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655849" y="8020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69244"/>
                </a:solidFill>
              </a:rPr>
              <a:t>果</a:t>
            </a:r>
            <a:r>
              <a:rPr kumimoji="1" lang="zh-CN" altLang="en-US" dirty="0"/>
              <a:t>关系 </a:t>
            </a:r>
            <a:r>
              <a:rPr kumimoji="1" lang="en-US" altLang="zh-CN" dirty="0"/>
              <a:t>10-1-4</a:t>
            </a:r>
            <a:endParaRPr kumimoji="1" lang="zh-CN" altLang="en-US"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510505" y="1877140"/>
            <a:ext cx="11466848" cy="8789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The </a:t>
            </a:r>
            <a:r>
              <a:rPr lang="en-US" altLang="zh-CN" sz="2400" dirty="0">
                <a:solidFill>
                  <a:srgbClr val="069244"/>
                </a:solidFill>
              </a:rPr>
              <a:t>bear’s existence is also threatened</a:t>
            </a:r>
            <a:r>
              <a:rPr lang="en-US" altLang="zh-CN" sz="2400" dirty="0"/>
              <a:t> by </a:t>
            </a:r>
            <a:r>
              <a:rPr lang="en-US" altLang="zh-CN" sz="2400" dirty="0">
                <a:solidFill>
                  <a:srgbClr val="FF0000"/>
                </a:solidFill>
              </a:rPr>
              <a:t>their low rate of 38. _______________.</a:t>
            </a:r>
            <a:endParaRPr lang="zh-CN" altLang="zh-CN" sz="2400" dirty="0">
              <a:solidFill>
                <a:srgbClr val="FF0000"/>
              </a:solidFill>
            </a:endParaRPr>
          </a:p>
          <a:p>
            <a:pPr marL="0" indent="0">
              <a:buFont typeface="Arial" panose="020B0604020202020204" pitchFamily="34" charset="0"/>
              <a:buNone/>
            </a:pPr>
            <a:endParaRPr kumimoji="1" lang="zh-CN" altLang="en-US" sz="1600" dirty="0"/>
          </a:p>
        </p:txBody>
      </p:sp>
      <p:sp>
        <p:nvSpPr>
          <p:cNvPr id="4" name="矩形 3">
            <a:extLst>
              <a:ext uri="{FF2B5EF4-FFF2-40B4-BE49-F238E27FC236}">
                <a16:creationId xmlns:a16="http://schemas.microsoft.com/office/drawing/2014/main" id="{043CE38F-E8F2-8047-8E0E-8656D2607B94}"/>
              </a:ext>
            </a:extLst>
          </p:cNvPr>
          <p:cNvSpPr/>
          <p:nvPr/>
        </p:nvSpPr>
        <p:spPr>
          <a:xfrm>
            <a:off x="680255" y="3429000"/>
            <a:ext cx="11127347" cy="871970"/>
          </a:xfrm>
          <a:prstGeom prst="rect">
            <a:avLst/>
          </a:prstGeom>
        </p:spPr>
        <p:txBody>
          <a:bodyPr wrap="square">
            <a:spAutoFit/>
          </a:bodyPr>
          <a:lstStyle/>
          <a:p>
            <a:pPr algn="just">
              <a:lnSpc>
                <a:spcPct val="150000"/>
              </a:lnSpc>
            </a:pPr>
            <a:r>
              <a:rPr lang="en-US" altLang="zh-CN" dirty="0">
                <a:solidFill>
                  <a:srgbClr val="000000"/>
                </a:solidFill>
                <a:latin typeface="Arial" panose="020B0604020202020204" pitchFamily="34" charset="0"/>
                <a:ea typeface="DengXian" panose="02010600030101010101" pitchFamily="2" charset="-122"/>
                <a:cs typeface="DengXian" panose="02010600030101010101" pitchFamily="2" charset="-122"/>
              </a:rPr>
              <a:t>All these influences </a:t>
            </a:r>
            <a:r>
              <a:rPr lang="en-US" altLang="zh-CN" dirty="0">
                <a:solidFill>
                  <a:srgbClr val="069244"/>
                </a:solidFill>
                <a:latin typeface="Arial" panose="020B0604020202020204" pitchFamily="34" charset="0"/>
                <a:ea typeface="DengXian" panose="02010600030101010101" pitchFamily="2" charset="-122"/>
                <a:cs typeface="DengXian" panose="02010600030101010101" pitchFamily="2" charset="-122"/>
              </a:rPr>
              <a:t>have a negative impact on the spirit bear’s very existence</a:t>
            </a:r>
            <a:r>
              <a:rPr lang="en-US" altLang="zh-CN" dirty="0">
                <a:solidFill>
                  <a:srgbClr val="000000"/>
                </a:solidFill>
                <a:latin typeface="Arial" panose="020B0604020202020204" pitchFamily="34" charset="0"/>
                <a:ea typeface="DengXian" panose="02010600030101010101" pitchFamily="2" charset="-122"/>
                <a:cs typeface="DengXian" panose="02010600030101010101" pitchFamily="2" charset="-122"/>
              </a:rPr>
              <a:t>, (Q38)which is made all the more fragile </a:t>
            </a:r>
            <a:r>
              <a:rPr lang="en-US" altLang="zh-CN" dirty="0">
                <a:solidFill>
                  <a:srgbClr val="FF0000"/>
                </a:solidFill>
                <a:latin typeface="Arial" panose="020B0604020202020204" pitchFamily="34" charset="0"/>
                <a:ea typeface="DengXian" panose="02010600030101010101" pitchFamily="2" charset="-122"/>
                <a:cs typeface="DengXian" panose="02010600030101010101" pitchFamily="2" charset="-122"/>
              </a:rPr>
              <a:t>by the fact that reproduction among these bears has always been disappointingly low</a:t>
            </a:r>
            <a:r>
              <a:rPr lang="en-US" altLang="zh-CN" dirty="0">
                <a:solidFill>
                  <a:srgbClr val="000000"/>
                </a:solidFill>
                <a:latin typeface="Arial" panose="020B0604020202020204" pitchFamily="34" charset="0"/>
                <a:ea typeface="DengXian" panose="02010600030101010101" pitchFamily="2" charset="-122"/>
                <a:cs typeface="DengXian" panose="02010600030101010101" pitchFamily="2" charset="-122"/>
              </a:rPr>
              <a:t>.</a:t>
            </a:r>
            <a:r>
              <a:rPr lang="zh-CN" altLang="zh-CN" dirty="0"/>
              <a:t> </a:t>
            </a:r>
            <a:endParaRPr lang="zh-CN" altLang="en-US" dirty="0"/>
          </a:p>
        </p:txBody>
      </p:sp>
      <p:pic>
        <p:nvPicPr>
          <p:cNvPr id="5" name="在线媒体 1" descr="IELTS 10 Test 1 Section 4.mp3">
            <a:hlinkClick r:id="" action="ppaction://media"/>
            <a:extLst>
              <a:ext uri="{FF2B5EF4-FFF2-40B4-BE49-F238E27FC236}">
                <a16:creationId xmlns:a16="http://schemas.microsoft.com/office/drawing/2014/main" id="{56EA2018-1BD1-0D4D-BACE-F32775EA0CC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79226" y="0"/>
            <a:ext cx="812800" cy="812800"/>
          </a:xfrm>
          <a:prstGeom prst="rect">
            <a:avLst/>
          </a:prstGeom>
        </p:spPr>
      </p:pic>
    </p:spTree>
    <p:extLst>
      <p:ext uri="{BB962C8B-B14F-4D97-AF65-F5344CB8AC3E}">
        <p14:creationId xmlns:p14="http://schemas.microsoft.com/office/powerpoint/2010/main" val="3424676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745059" y="5712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lang="en-US" altLang="zh-CN" dirty="0"/>
              <a:t>12-1-4 </a:t>
            </a:r>
            <a:endParaRPr kumimoji="1" lang="zh-CN" altLang="en-US"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634841" y="1690688"/>
            <a:ext cx="11466848" cy="278517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200" dirty="0"/>
          </a:p>
        </p:txBody>
      </p:sp>
      <p:sp>
        <p:nvSpPr>
          <p:cNvPr id="4" name="矩形 3">
            <a:extLst>
              <a:ext uri="{FF2B5EF4-FFF2-40B4-BE49-F238E27FC236}">
                <a16:creationId xmlns:a16="http://schemas.microsoft.com/office/drawing/2014/main" id="{D5E54873-7580-5D42-B4B5-3201A5B44096}"/>
              </a:ext>
            </a:extLst>
          </p:cNvPr>
          <p:cNvSpPr/>
          <p:nvPr/>
        </p:nvSpPr>
        <p:spPr>
          <a:xfrm>
            <a:off x="925687" y="1690688"/>
            <a:ext cx="8726313" cy="461665"/>
          </a:xfrm>
          <a:prstGeom prst="rect">
            <a:avLst/>
          </a:prstGeom>
        </p:spPr>
        <p:txBody>
          <a:bodyPr wrap="square">
            <a:spAutoFit/>
          </a:bodyPr>
          <a:lstStyle/>
          <a:p>
            <a:r>
              <a:rPr lang="en-US" altLang="zh-CN" sz="2400" kern="0" dirty="0">
                <a:latin typeface="DengXian" panose="02010600030101010101" pitchFamily="2" charset="-122"/>
                <a:ea typeface="宋体" panose="02010600030101010101" pitchFamily="2" charset="-122"/>
                <a:cs typeface="Times New Roman" panose="02020603050405020304" pitchFamily="18" charset="0"/>
              </a:rPr>
              <a:t>Sales of a 35 ........... were poor because of collaboration.</a:t>
            </a:r>
            <a:endParaRPr lang="zh-CN" altLang="zh-CN" sz="2400" kern="100" dirty="0">
              <a:latin typeface="DengXian" panose="02010600030101010101" pitchFamily="2" charset="-122"/>
              <a:ea typeface="DengXian" panose="02010600030101010101" pitchFamily="2" charset="-122"/>
              <a:cs typeface="Times New Roman" panose="02020603050405020304" pitchFamily="18" charset="0"/>
            </a:endParaRPr>
          </a:p>
        </p:txBody>
      </p:sp>
      <p:pic>
        <p:nvPicPr>
          <p:cNvPr id="5" name="IELTS11_IELTS 12 Test 5_04.mp3" descr="IELTS11_IELTS 12 Test 5_04.mp3">
            <a:hlinkClick r:id="" action="ppaction://media"/>
            <a:extLst>
              <a:ext uri="{FF2B5EF4-FFF2-40B4-BE49-F238E27FC236}">
                <a16:creationId xmlns:a16="http://schemas.microsoft.com/office/drawing/2014/main" id="{56ECF173-B04A-FB48-A9FC-E5F1CBA82DE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77302" y="-92891"/>
            <a:ext cx="812800" cy="812800"/>
          </a:xfrm>
          <a:prstGeom prst="rect">
            <a:avLst/>
          </a:prstGeom>
        </p:spPr>
      </p:pic>
    </p:spTree>
    <p:extLst>
      <p:ext uri="{BB962C8B-B14F-4D97-AF65-F5344CB8AC3E}">
        <p14:creationId xmlns:p14="http://schemas.microsoft.com/office/powerpoint/2010/main" val="521451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2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488581" y="5712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lang="en-US" altLang="zh-CN" dirty="0"/>
              <a:t>12-1-4</a:t>
            </a:r>
            <a:r>
              <a:rPr kumimoji="1" lang="zh-CN" altLang="en-US" dirty="0"/>
              <a:t> </a:t>
            </a:r>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634841" y="1690688"/>
            <a:ext cx="11466848" cy="278517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200" dirty="0"/>
          </a:p>
        </p:txBody>
      </p:sp>
      <p:sp>
        <p:nvSpPr>
          <p:cNvPr id="4" name="矩形 3">
            <a:extLst>
              <a:ext uri="{FF2B5EF4-FFF2-40B4-BE49-F238E27FC236}">
                <a16:creationId xmlns:a16="http://schemas.microsoft.com/office/drawing/2014/main" id="{D5E54873-7580-5D42-B4B5-3201A5B44096}"/>
              </a:ext>
            </a:extLst>
          </p:cNvPr>
          <p:cNvSpPr/>
          <p:nvPr/>
        </p:nvSpPr>
        <p:spPr>
          <a:xfrm>
            <a:off x="925687" y="1690688"/>
            <a:ext cx="8726313" cy="461665"/>
          </a:xfrm>
          <a:prstGeom prst="rect">
            <a:avLst/>
          </a:prstGeom>
        </p:spPr>
        <p:txBody>
          <a:bodyPr wrap="square">
            <a:spAutoFit/>
          </a:bodyPr>
          <a:lstStyle/>
          <a:p>
            <a:r>
              <a:rPr lang="en-US" altLang="zh-CN" sz="2400" kern="0" dirty="0">
                <a:latin typeface="DengXian" panose="02010600030101010101" pitchFamily="2" charset="-122"/>
                <a:ea typeface="宋体" panose="02010600030101010101" pitchFamily="2" charset="-122"/>
                <a:cs typeface="Times New Roman" panose="02020603050405020304" pitchFamily="18" charset="0"/>
              </a:rPr>
              <a:t>Sales of a 35 ........... were poor because of collaboration.</a:t>
            </a:r>
            <a:endParaRPr lang="zh-CN" altLang="zh-CN" sz="2400" kern="100" dirty="0">
              <a:latin typeface="DengXian" panose="02010600030101010101" pitchFamily="2" charset="-122"/>
              <a:ea typeface="DengXian" panose="02010600030101010101" pitchFamily="2" charset="-122"/>
              <a:cs typeface="Times New Roman" panose="02020603050405020304" pitchFamily="18" charset="0"/>
            </a:endParaRPr>
          </a:p>
        </p:txBody>
      </p:sp>
      <p:sp>
        <p:nvSpPr>
          <p:cNvPr id="5" name="矩形 4">
            <a:extLst>
              <a:ext uri="{FF2B5EF4-FFF2-40B4-BE49-F238E27FC236}">
                <a16:creationId xmlns:a16="http://schemas.microsoft.com/office/drawing/2014/main" id="{1451EC0D-1620-9B4C-A0AA-7791CB710CD1}"/>
              </a:ext>
            </a:extLst>
          </p:cNvPr>
          <p:cNvSpPr/>
          <p:nvPr/>
        </p:nvSpPr>
        <p:spPr>
          <a:xfrm>
            <a:off x="925687" y="3412986"/>
            <a:ext cx="10103556" cy="1754326"/>
          </a:xfrm>
          <a:prstGeom prst="rect">
            <a:avLst/>
          </a:prstGeom>
        </p:spPr>
        <p:txBody>
          <a:bodyPr wrap="square">
            <a:spAutoFit/>
          </a:bodyPr>
          <a:lstStyle/>
          <a:p>
            <a:r>
              <a:rPr lang="en-US" altLang="zh-CN" dirty="0">
                <a:latin typeface="Arial" panose="020B0604020202020204" pitchFamily="34" charset="0"/>
              </a:rPr>
              <a:t>Teamwork can also lead to inconsistency - a common cause of poor sales. Q35 </a:t>
            </a:r>
            <a:r>
              <a:rPr lang="en-US" altLang="zh-CN" u="sng" dirty="0">
                <a:latin typeface="Arial" panose="020B0604020202020204" pitchFamily="34" charset="0"/>
              </a:rPr>
              <a:t>In the case of a smartphone that a certain company launched, one director wanted to target the business market, and another demanded it was aimed at consumers. The company wanted both directors to be involved, so gave the product a consumer-friendly name, but marketed it to companies. The result was that it met the needs of neither group. It would have been better to let one director or the other have his way, not both.</a:t>
            </a:r>
            <a:endParaRPr lang="en-US" altLang="zh-CN" dirty="0">
              <a:effectLst/>
              <a:latin typeface="Arial" panose="020B0604020202020204" pitchFamily="34" charset="0"/>
            </a:endParaRPr>
          </a:p>
        </p:txBody>
      </p:sp>
      <p:pic>
        <p:nvPicPr>
          <p:cNvPr id="6" name="IELTS11_IELTS 12 Test 5_04.mp3" descr="IELTS11_IELTS 12 Test 5_04.mp3">
            <a:hlinkClick r:id="" action="ppaction://media"/>
            <a:extLst>
              <a:ext uri="{FF2B5EF4-FFF2-40B4-BE49-F238E27FC236}">
                <a16:creationId xmlns:a16="http://schemas.microsoft.com/office/drawing/2014/main" id="{24ECCE1A-86B4-B14F-95F8-C7B1DA9F972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32337" y="-81549"/>
            <a:ext cx="812800" cy="812800"/>
          </a:xfrm>
          <a:prstGeom prst="rect">
            <a:avLst/>
          </a:prstGeom>
        </p:spPr>
      </p:pic>
    </p:spTree>
    <p:extLst>
      <p:ext uri="{BB962C8B-B14F-4D97-AF65-F5344CB8AC3E}">
        <p14:creationId xmlns:p14="http://schemas.microsoft.com/office/powerpoint/2010/main" val="2821150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24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867722" y="5401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lang="en-US" altLang="zh-CN" dirty="0"/>
              <a:t>12-2-4</a:t>
            </a:r>
            <a:r>
              <a:rPr lang="zh-CN" altLang="zh-CN" dirty="0"/>
              <a:t> </a:t>
            </a:r>
            <a:endParaRPr kumimoji="1" lang="zh-CN" altLang="en-US"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634841" y="1690688"/>
            <a:ext cx="11466848" cy="278517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200" dirty="0"/>
          </a:p>
        </p:txBody>
      </p:sp>
      <p:sp>
        <p:nvSpPr>
          <p:cNvPr id="4" name="矩形 3">
            <a:extLst>
              <a:ext uri="{FF2B5EF4-FFF2-40B4-BE49-F238E27FC236}">
                <a16:creationId xmlns:a16="http://schemas.microsoft.com/office/drawing/2014/main" id="{CED9D62B-A3D0-1C4D-AD77-437B0FE7D99D}"/>
              </a:ext>
            </a:extLst>
          </p:cNvPr>
          <p:cNvSpPr/>
          <p:nvPr/>
        </p:nvSpPr>
        <p:spPr>
          <a:xfrm>
            <a:off x="1196622" y="1483278"/>
            <a:ext cx="9087555" cy="1631216"/>
          </a:xfrm>
          <a:prstGeom prst="rect">
            <a:avLst/>
          </a:prstGeom>
        </p:spPr>
        <p:txBody>
          <a:bodyPr wrap="square">
            <a:spAutoFit/>
          </a:bodyPr>
          <a:lstStyle/>
          <a:p>
            <a:r>
              <a:rPr lang="en-US" altLang="zh-CN" sz="2000" b="1" kern="0" dirty="0">
                <a:latin typeface="DengXian" panose="02010600030101010101" pitchFamily="2" charset="-122"/>
                <a:ea typeface="宋体" panose="02010600030101010101" pitchFamily="2" charset="-122"/>
                <a:cs typeface="Times New Roman" panose="02020603050405020304" pitchFamily="18" charset="0"/>
              </a:rPr>
              <a:t>Conflicts at work</a:t>
            </a:r>
            <a:endParaRPr lang="zh-CN" altLang="zh-CN" sz="2000" kern="100" dirty="0">
              <a:latin typeface="DengXian" panose="02010600030101010101" pitchFamily="2" charset="-122"/>
              <a:ea typeface="DengXian" panose="02010600030101010101" pitchFamily="2" charset="-122"/>
              <a:cs typeface="Times New Roman" panose="02020603050405020304" pitchFamily="18" charset="0"/>
            </a:endParaRPr>
          </a:p>
          <a:p>
            <a:endParaRPr lang="en-US" altLang="zh-CN" sz="2000" kern="0" dirty="0">
              <a:latin typeface="DengXian" panose="02010600030101010101" pitchFamily="2" charset="-122"/>
              <a:ea typeface="宋体" panose="02010600030101010101" pitchFamily="2" charset="-122"/>
              <a:cs typeface="Times New Roman" panose="02020603050405020304" pitchFamily="18" charset="0"/>
            </a:endParaRPr>
          </a:p>
          <a:p>
            <a:r>
              <a:rPr lang="en-US" altLang="zh-CN" sz="2000" kern="0" dirty="0">
                <a:latin typeface="DengXian" panose="02010600030101010101" pitchFamily="2" charset="-122"/>
                <a:ea typeface="宋体" panose="02010600030101010101" pitchFamily="2" charset="-122"/>
                <a:cs typeface="Times New Roman" panose="02020603050405020304" pitchFamily="18" charset="0"/>
              </a:rPr>
              <a:t>Often a result of people wanting to prove their 32 ...........</a:t>
            </a:r>
            <a:endParaRPr lang="zh-CN" altLang="zh-CN" sz="2000" kern="100" dirty="0">
              <a:latin typeface="DengXian" panose="02010600030101010101" pitchFamily="2" charset="-122"/>
              <a:ea typeface="DengXian" panose="02010600030101010101" pitchFamily="2" charset="-122"/>
              <a:cs typeface="Times New Roman" panose="02020603050405020304" pitchFamily="18" charset="0"/>
            </a:endParaRPr>
          </a:p>
          <a:p>
            <a:endParaRPr lang="en-US" altLang="zh-CN" sz="2000" kern="0" dirty="0">
              <a:latin typeface="DengXian" panose="02010600030101010101" pitchFamily="2" charset="-122"/>
              <a:ea typeface="宋体" panose="02010600030101010101" pitchFamily="2" charset="-122"/>
              <a:cs typeface="Times New Roman" panose="02020603050405020304" pitchFamily="18" charset="0"/>
            </a:endParaRPr>
          </a:p>
          <a:p>
            <a:r>
              <a:rPr lang="en-US" altLang="zh-CN" sz="2000" kern="0" dirty="0">
                <a:latin typeface="DengXian" panose="02010600030101010101" pitchFamily="2" charset="-122"/>
                <a:ea typeface="宋体" panose="02010600030101010101" pitchFamily="2" charset="-122"/>
                <a:cs typeface="Times New Roman" panose="02020603050405020304" pitchFamily="18" charset="0"/>
              </a:rPr>
              <a:t>Also caused by differences in 33 ........... between people </a:t>
            </a:r>
            <a:endParaRPr lang="zh-CN" altLang="zh-CN" sz="2000" kern="100" dirty="0">
              <a:latin typeface="DengXian" panose="02010600030101010101" pitchFamily="2" charset="-122"/>
              <a:ea typeface="DengXian" panose="02010600030101010101" pitchFamily="2" charset="-122"/>
              <a:cs typeface="Times New Roman" panose="02020603050405020304" pitchFamily="18" charset="0"/>
            </a:endParaRPr>
          </a:p>
        </p:txBody>
      </p:sp>
      <p:pic>
        <p:nvPicPr>
          <p:cNvPr id="5" name="IELTS 12 Test 6_04.mp3" descr="IELTS 12 Test 6_04.mp3">
            <a:hlinkClick r:id="" action="ppaction://media"/>
            <a:extLst>
              <a:ext uri="{FF2B5EF4-FFF2-40B4-BE49-F238E27FC236}">
                <a16:creationId xmlns:a16="http://schemas.microsoft.com/office/drawing/2014/main" id="{117E0412-5AE5-9B4E-B334-8198AA73DB8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64516" y="-96009"/>
            <a:ext cx="812800" cy="812800"/>
          </a:xfrm>
          <a:prstGeom prst="rect">
            <a:avLst/>
          </a:prstGeom>
        </p:spPr>
      </p:pic>
    </p:spTree>
    <p:extLst>
      <p:ext uri="{BB962C8B-B14F-4D97-AF65-F5344CB8AC3E}">
        <p14:creationId xmlns:p14="http://schemas.microsoft.com/office/powerpoint/2010/main" val="37459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2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745058" y="5401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157446"/>
                </a:solidFill>
              </a:rPr>
              <a:t>果</a:t>
            </a:r>
            <a:r>
              <a:rPr kumimoji="1" lang="zh-CN" altLang="en-US" dirty="0"/>
              <a:t>关系 </a:t>
            </a:r>
            <a:r>
              <a:rPr lang="en-US" altLang="zh-CN" dirty="0"/>
              <a:t>12-2-4</a:t>
            </a:r>
            <a:r>
              <a:rPr lang="zh-CN" altLang="zh-CN" dirty="0"/>
              <a:t> </a:t>
            </a:r>
            <a:endParaRPr kumimoji="1" lang="zh-CN" altLang="en-US"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634841" y="1690688"/>
            <a:ext cx="11466848" cy="278517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zh-CN" altLang="en-US" sz="1200" dirty="0"/>
          </a:p>
        </p:txBody>
      </p:sp>
      <p:sp>
        <p:nvSpPr>
          <p:cNvPr id="4" name="矩形 3">
            <a:extLst>
              <a:ext uri="{FF2B5EF4-FFF2-40B4-BE49-F238E27FC236}">
                <a16:creationId xmlns:a16="http://schemas.microsoft.com/office/drawing/2014/main" id="{CED9D62B-A3D0-1C4D-AD77-437B0FE7D99D}"/>
              </a:ext>
            </a:extLst>
          </p:cNvPr>
          <p:cNvSpPr/>
          <p:nvPr/>
        </p:nvSpPr>
        <p:spPr>
          <a:xfrm>
            <a:off x="1196622" y="1483278"/>
            <a:ext cx="9087555" cy="1631216"/>
          </a:xfrm>
          <a:prstGeom prst="rect">
            <a:avLst/>
          </a:prstGeom>
        </p:spPr>
        <p:txBody>
          <a:bodyPr wrap="square">
            <a:spAutoFit/>
          </a:bodyPr>
          <a:lstStyle/>
          <a:p>
            <a:r>
              <a:rPr lang="en-US" altLang="zh-CN" sz="2000" b="1" kern="0" dirty="0">
                <a:solidFill>
                  <a:srgbClr val="069244"/>
                </a:solidFill>
                <a:latin typeface="DengXian" panose="02010600030101010101" pitchFamily="2" charset="-122"/>
                <a:ea typeface="宋体" panose="02010600030101010101" pitchFamily="2" charset="-122"/>
                <a:cs typeface="Times New Roman" panose="02020603050405020304" pitchFamily="18" charset="0"/>
              </a:rPr>
              <a:t>Conflicts at work</a:t>
            </a:r>
            <a:endParaRPr lang="zh-CN" altLang="zh-CN" sz="2000" kern="100" dirty="0">
              <a:solidFill>
                <a:srgbClr val="069244"/>
              </a:solidFill>
              <a:latin typeface="DengXian" panose="02010600030101010101" pitchFamily="2" charset="-122"/>
              <a:ea typeface="DengXian" panose="02010600030101010101" pitchFamily="2" charset="-122"/>
              <a:cs typeface="Times New Roman" panose="02020603050405020304" pitchFamily="18" charset="0"/>
            </a:endParaRPr>
          </a:p>
          <a:p>
            <a:endParaRPr lang="en-US" altLang="zh-CN" sz="2000" kern="0" dirty="0">
              <a:latin typeface="DengXian" panose="02010600030101010101" pitchFamily="2" charset="-122"/>
              <a:ea typeface="宋体" panose="02010600030101010101" pitchFamily="2" charset="-122"/>
              <a:cs typeface="Times New Roman" panose="02020603050405020304" pitchFamily="18" charset="0"/>
            </a:endParaRPr>
          </a:p>
          <a:p>
            <a:r>
              <a:rPr lang="en-US" altLang="zh-CN" sz="2000" kern="0" dirty="0">
                <a:latin typeface="DengXian" panose="02010600030101010101" pitchFamily="2" charset="-122"/>
                <a:ea typeface="宋体" panose="02010600030101010101" pitchFamily="2" charset="-122"/>
                <a:cs typeface="Times New Roman" panose="02020603050405020304" pitchFamily="18" charset="0"/>
              </a:rPr>
              <a:t>Often a result of </a:t>
            </a:r>
            <a:r>
              <a:rPr lang="en-US" altLang="zh-CN" sz="2000" kern="0" dirty="0">
                <a:solidFill>
                  <a:srgbClr val="FF0000"/>
                </a:solidFill>
                <a:latin typeface="DengXian" panose="02010600030101010101" pitchFamily="2" charset="-122"/>
                <a:ea typeface="宋体" panose="02010600030101010101" pitchFamily="2" charset="-122"/>
                <a:cs typeface="Times New Roman" panose="02020603050405020304" pitchFamily="18" charset="0"/>
              </a:rPr>
              <a:t>people wanting to prove their 32 ...........</a:t>
            </a:r>
            <a:endParaRPr lang="zh-CN" altLang="zh-CN" sz="2000" kern="100" dirty="0">
              <a:solidFill>
                <a:srgbClr val="FF0000"/>
              </a:solidFill>
              <a:latin typeface="DengXian" panose="02010600030101010101" pitchFamily="2" charset="-122"/>
              <a:ea typeface="DengXian" panose="02010600030101010101" pitchFamily="2" charset="-122"/>
              <a:cs typeface="Times New Roman" panose="02020603050405020304" pitchFamily="18" charset="0"/>
            </a:endParaRPr>
          </a:p>
          <a:p>
            <a:endParaRPr lang="en-US" altLang="zh-CN" sz="2000" kern="0" dirty="0">
              <a:latin typeface="DengXian" panose="02010600030101010101" pitchFamily="2" charset="-122"/>
              <a:ea typeface="宋体" panose="02010600030101010101" pitchFamily="2" charset="-122"/>
              <a:cs typeface="Times New Roman" panose="02020603050405020304" pitchFamily="18" charset="0"/>
            </a:endParaRPr>
          </a:p>
          <a:p>
            <a:r>
              <a:rPr lang="en-US" altLang="zh-CN" sz="2000" kern="0" dirty="0">
                <a:latin typeface="DengXian" panose="02010600030101010101" pitchFamily="2" charset="-122"/>
                <a:ea typeface="宋体" panose="02010600030101010101" pitchFamily="2" charset="-122"/>
                <a:cs typeface="Times New Roman" panose="02020603050405020304" pitchFamily="18" charset="0"/>
              </a:rPr>
              <a:t>Also caused by </a:t>
            </a:r>
            <a:r>
              <a:rPr lang="en-US" altLang="zh-CN" sz="2000" kern="0" dirty="0">
                <a:solidFill>
                  <a:srgbClr val="FF0000"/>
                </a:solidFill>
                <a:latin typeface="DengXian" panose="02010600030101010101" pitchFamily="2" charset="-122"/>
                <a:ea typeface="宋体" panose="02010600030101010101" pitchFamily="2" charset="-122"/>
                <a:cs typeface="Times New Roman" panose="02020603050405020304" pitchFamily="18" charset="0"/>
              </a:rPr>
              <a:t>differences in 33 ........... between people </a:t>
            </a:r>
            <a:endParaRPr lang="zh-CN" altLang="zh-CN" sz="2000" kern="100" dirty="0">
              <a:solidFill>
                <a:srgbClr val="FF0000"/>
              </a:solidFill>
              <a:latin typeface="DengXian" panose="02010600030101010101" pitchFamily="2" charset="-122"/>
              <a:ea typeface="DengXian" panose="02010600030101010101" pitchFamily="2" charset="-122"/>
              <a:cs typeface="Times New Roman" panose="02020603050405020304" pitchFamily="18" charset="0"/>
            </a:endParaRPr>
          </a:p>
        </p:txBody>
      </p:sp>
      <p:sp>
        <p:nvSpPr>
          <p:cNvPr id="5" name="矩形 4">
            <a:extLst>
              <a:ext uri="{FF2B5EF4-FFF2-40B4-BE49-F238E27FC236}">
                <a16:creationId xmlns:a16="http://schemas.microsoft.com/office/drawing/2014/main" id="{C3CCD980-1F38-F241-BAFE-C569011F250F}"/>
              </a:ext>
            </a:extLst>
          </p:cNvPr>
          <p:cNvSpPr/>
          <p:nvPr/>
        </p:nvSpPr>
        <p:spPr>
          <a:xfrm>
            <a:off x="1083734" y="3743507"/>
            <a:ext cx="10270066" cy="2031325"/>
          </a:xfrm>
          <a:prstGeom prst="rect">
            <a:avLst/>
          </a:prstGeom>
        </p:spPr>
        <p:txBody>
          <a:bodyPr wrap="square">
            <a:spAutoFit/>
          </a:bodyPr>
          <a:lstStyle/>
          <a:p>
            <a:r>
              <a:rPr lang="en-US" altLang="zh-CN" dirty="0">
                <a:solidFill>
                  <a:srgbClr val="000000"/>
                </a:solidFill>
                <a:latin typeface="Arial" panose="020B0604020202020204" pitchFamily="34" charset="0"/>
              </a:rPr>
              <a:t>Although all </a:t>
            </a:r>
            <a:r>
              <a:rPr lang="en-US" altLang="zh-CN" dirty="0" err="1">
                <a:solidFill>
                  <a:srgbClr val="000000"/>
                </a:solidFill>
                <a:latin typeface="Arial" panose="020B0604020202020204" pitchFamily="34" charset="0"/>
              </a:rPr>
              <a:t>behaviour</a:t>
            </a:r>
            <a:r>
              <a:rPr lang="en-US" altLang="zh-CN" dirty="0">
                <a:solidFill>
                  <a:srgbClr val="000000"/>
                </a:solidFill>
                <a:latin typeface="Arial" panose="020B0604020202020204" pitchFamily="34" charset="0"/>
              </a:rPr>
              <a:t> like this is a form of conflict, not all conflict can be described in these terms.</a:t>
            </a:r>
          </a:p>
          <a:p>
            <a:r>
              <a:rPr lang="en-US" altLang="zh-CN" dirty="0">
                <a:solidFill>
                  <a:srgbClr val="000000"/>
                </a:solidFill>
                <a:latin typeface="Arial" panose="020B0604020202020204" pitchFamily="34" charset="0"/>
              </a:rPr>
              <a:t>As with all human </a:t>
            </a:r>
            <a:r>
              <a:rPr lang="en-US" altLang="zh-CN" dirty="0" err="1">
                <a:solidFill>
                  <a:srgbClr val="000000"/>
                </a:solidFill>
                <a:latin typeface="Arial" panose="020B0604020202020204" pitchFamily="34" charset="0"/>
              </a:rPr>
              <a:t>behaviour</a:t>
            </a:r>
            <a:r>
              <a:rPr lang="en-US" altLang="zh-CN" dirty="0">
                <a:solidFill>
                  <a:srgbClr val="000000"/>
                </a:solidFill>
                <a:latin typeface="Arial" panose="020B0604020202020204" pitchFamily="34" charset="0"/>
              </a:rPr>
              <a:t>, there are numerous reasons for it. </a:t>
            </a:r>
            <a:r>
              <a:rPr lang="en-US" altLang="zh-CN" dirty="0">
                <a:solidFill>
                  <a:srgbClr val="FF0000"/>
                </a:solidFill>
                <a:latin typeface="Arial" panose="020B0604020202020204" pitchFamily="34" charset="0"/>
              </a:rPr>
              <a:t>But Q32 </a:t>
            </a:r>
            <a:r>
              <a:rPr lang="en-US" altLang="zh-CN" u="sng" dirty="0">
                <a:solidFill>
                  <a:srgbClr val="FF0000"/>
                </a:solidFill>
                <a:latin typeface="Arial" panose="020B0604020202020204" pitchFamily="34" charset="0"/>
              </a:rPr>
              <a:t>often it's caused by someone who feels the need to show their superiority over someone else,</a:t>
            </a:r>
            <a:r>
              <a:rPr lang="en-US" altLang="zh-CN" dirty="0">
                <a:solidFill>
                  <a:srgbClr val="FF0000"/>
                </a:solidFill>
                <a:latin typeface="Arial" panose="020B0604020202020204" pitchFamily="34" charset="0"/>
              </a:rPr>
              <a:t> </a:t>
            </a:r>
            <a:r>
              <a:rPr lang="en-US" altLang="zh-CN" dirty="0">
                <a:solidFill>
                  <a:srgbClr val="000000"/>
                </a:solidFill>
                <a:latin typeface="Arial" panose="020B0604020202020204" pitchFamily="34" charset="0"/>
              </a:rPr>
              <a:t>in order to feel that they aren't at the lowest level in a hierarchy or a group of people.</a:t>
            </a:r>
            <a:r>
              <a:rPr lang="zh-CN" altLang="en-US" dirty="0">
                <a:solidFill>
                  <a:srgbClr val="000000"/>
                </a:solidFill>
                <a:latin typeface="Arial" panose="020B0604020202020204" pitchFamily="34" charset="0"/>
              </a:rPr>
              <a:t> </a:t>
            </a:r>
            <a:r>
              <a:rPr lang="en-US" altLang="zh-CN" dirty="0">
                <a:solidFill>
                  <a:srgbClr val="FF0000"/>
                </a:solidFill>
                <a:latin typeface="Arial" panose="020B0604020202020204" pitchFamily="34" charset="0"/>
              </a:rPr>
              <a:t>Q33 </a:t>
            </a:r>
            <a:r>
              <a:rPr lang="en-US" altLang="zh-CN" u="sng" dirty="0">
                <a:solidFill>
                  <a:srgbClr val="FF0000"/>
                </a:solidFill>
                <a:latin typeface="Arial" panose="020B0604020202020204" pitchFamily="34" charset="0"/>
              </a:rPr>
              <a:t>In some cases one person simply dislikes the other, on the basis that the personality of one is in some way incompatible with that of the other person.</a:t>
            </a:r>
            <a:r>
              <a:rPr lang="en-US" altLang="zh-CN" dirty="0">
                <a:solidFill>
                  <a:srgbClr val="000000"/>
                </a:solidFill>
                <a:latin typeface="Arial" panose="020B0604020202020204" pitchFamily="34" charset="0"/>
              </a:rPr>
              <a:t> A general habit of optimism in one person could make them intolerant of a colleague who's constantly pessimistic - not that that justifies treating them badly, of course.</a:t>
            </a:r>
            <a:endParaRPr lang="en-US" altLang="zh-CN" dirty="0">
              <a:solidFill>
                <a:srgbClr val="000000"/>
              </a:solidFill>
              <a:effectLst/>
              <a:latin typeface="Arial" panose="020B0604020202020204" pitchFamily="34" charset="0"/>
            </a:endParaRPr>
          </a:p>
        </p:txBody>
      </p:sp>
      <p:pic>
        <p:nvPicPr>
          <p:cNvPr id="7" name="IELTS 12 Test 6_04.mp3" descr="IELTS 12 Test 6_04.mp3">
            <a:hlinkClick r:id="" action="ppaction://media"/>
            <a:extLst>
              <a:ext uri="{FF2B5EF4-FFF2-40B4-BE49-F238E27FC236}">
                <a16:creationId xmlns:a16="http://schemas.microsoft.com/office/drawing/2014/main" id="{9A1B4AD1-E0A9-3642-8BFC-FA7C4B77C0E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08760" y="-49695"/>
            <a:ext cx="812800" cy="812800"/>
          </a:xfrm>
          <a:prstGeom prst="rect">
            <a:avLst/>
          </a:prstGeom>
        </p:spPr>
      </p:pic>
    </p:spTree>
    <p:extLst>
      <p:ext uri="{BB962C8B-B14F-4D97-AF65-F5344CB8AC3E}">
        <p14:creationId xmlns:p14="http://schemas.microsoft.com/office/powerpoint/2010/main" val="3468935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25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055E30-CEC7-1A40-99F4-554B070D27BA}"/>
              </a:ext>
            </a:extLst>
          </p:cNvPr>
          <p:cNvSpPr/>
          <p:nvPr/>
        </p:nvSpPr>
        <p:spPr>
          <a:xfrm>
            <a:off x="838200" y="1351687"/>
            <a:ext cx="10487025" cy="2459006"/>
          </a:xfrm>
          <a:prstGeom prst="rect">
            <a:avLst/>
          </a:prstGeom>
        </p:spPr>
        <p:txBody>
          <a:bodyPr wrap="square">
            <a:spAutoFit/>
          </a:bodyPr>
          <a:lstStyle/>
          <a:p>
            <a:pPr algn="just">
              <a:lnSpc>
                <a:spcPct val="200000"/>
              </a:lnSpc>
              <a:spcAft>
                <a:spcPts val="0"/>
              </a:spcAft>
            </a:pPr>
            <a:r>
              <a:rPr lang="en-US" sz="2000" kern="100" dirty="0">
                <a:ea typeface="DengXian" panose="02010600030101010101" pitchFamily="2" charset="-122"/>
                <a:cs typeface="Times New Roman" panose="02020603050405020304" pitchFamily="18" charset="0"/>
              </a:rPr>
              <a:t>Recent urban developments represent massive environmental changes. It was previously thought that only a few animals were suitable for city life, e.g.</a:t>
            </a:r>
            <a:endParaRPr lang="x-none" sz="2000" kern="100" dirty="0">
              <a:ea typeface="DengXian" panose="02010600030101010101" pitchFamily="2" charset="-122"/>
              <a:cs typeface="Times New Roman" panose="02020603050405020304" pitchFamily="18" charset="0"/>
            </a:endParaRPr>
          </a:p>
          <a:p>
            <a:pPr algn="just">
              <a:lnSpc>
                <a:spcPct val="200000"/>
              </a:lnSpc>
              <a:spcAft>
                <a:spcPts val="0"/>
              </a:spcAft>
            </a:pPr>
            <a:r>
              <a:rPr lang="en-US" sz="2000" kern="100" dirty="0">
                <a:ea typeface="DengXian" panose="02010600030101010101" pitchFamily="2" charset="-122"/>
                <a:cs typeface="Times New Roman" panose="02020603050405020304" pitchFamily="18" charset="0"/>
              </a:rPr>
              <a:t>• the </a:t>
            </a:r>
            <a:r>
              <a:rPr lang="en-US" sz="2000" b="1" kern="100" dirty="0">
                <a:ea typeface="DengXian" panose="02010600030101010101" pitchFamily="2" charset="-122"/>
                <a:cs typeface="Times New Roman" panose="02020603050405020304" pitchFamily="18" charset="0"/>
              </a:rPr>
              <a:t>31.</a:t>
            </a:r>
            <a:r>
              <a:rPr lang="en-US" sz="2000" kern="100" dirty="0">
                <a:ea typeface="DengXian" panose="02010600030101010101" pitchFamily="2" charset="-122"/>
                <a:cs typeface="Times New Roman" panose="02020603050405020304" pitchFamily="18" charset="0"/>
              </a:rPr>
              <a:t> _______________—because of its general adaptability</a:t>
            </a:r>
            <a:endParaRPr lang="x-none" sz="2000" kern="100" dirty="0">
              <a:ea typeface="DengXian" panose="02010600030101010101" pitchFamily="2" charset="-122"/>
              <a:cs typeface="Times New Roman" panose="02020603050405020304" pitchFamily="18" charset="0"/>
            </a:endParaRPr>
          </a:p>
          <a:p>
            <a:pPr algn="just">
              <a:lnSpc>
                <a:spcPct val="200000"/>
              </a:lnSpc>
              <a:spcAft>
                <a:spcPts val="0"/>
              </a:spcAft>
            </a:pPr>
            <a:r>
              <a:rPr lang="en-US" sz="2000" kern="100" dirty="0">
                <a:ea typeface="DengXian" panose="02010600030101010101" pitchFamily="2" charset="-122"/>
                <a:cs typeface="Times New Roman" panose="02020603050405020304" pitchFamily="18" charset="0"/>
              </a:rPr>
              <a:t>• the pigeon—because walls of city buildings are similar to </a:t>
            </a:r>
            <a:r>
              <a:rPr lang="en-US" sz="2000" b="1" kern="100" dirty="0">
                <a:ea typeface="DengXian" panose="02010600030101010101" pitchFamily="2" charset="-122"/>
                <a:cs typeface="Times New Roman" panose="02020603050405020304" pitchFamily="18" charset="0"/>
              </a:rPr>
              <a:t>32.</a:t>
            </a:r>
            <a:r>
              <a:rPr lang="en-US" sz="2000" kern="100" dirty="0">
                <a:ea typeface="DengXian" panose="02010600030101010101" pitchFamily="2" charset="-122"/>
                <a:cs typeface="Times New Roman" panose="02020603050405020304" pitchFamily="18" charset="0"/>
              </a:rPr>
              <a:t> _______________</a:t>
            </a:r>
            <a:endParaRPr lang="x-none" sz="2000" kern="100" dirty="0">
              <a:ea typeface="DengXian" panose="02010600030101010101" pitchFamily="2" charset="-122"/>
              <a:cs typeface="Times New Roman" panose="02020603050405020304" pitchFamily="18" charset="0"/>
            </a:endParaRPr>
          </a:p>
        </p:txBody>
      </p:sp>
      <p:sp>
        <p:nvSpPr>
          <p:cNvPr id="3" name="标题 1">
            <a:extLst>
              <a:ext uri="{FF2B5EF4-FFF2-40B4-BE49-F238E27FC236}">
                <a16:creationId xmlns:a16="http://schemas.microsoft.com/office/drawing/2014/main" id="{551BDAFA-349A-FE46-A495-5112CA190F6D}"/>
              </a:ext>
            </a:extLst>
          </p:cNvPr>
          <p:cNvSpPr txBox="1">
            <a:spLocks/>
          </p:cNvSpPr>
          <p:nvPr/>
        </p:nvSpPr>
        <p:spPr>
          <a:xfrm>
            <a:off x="2756210" y="26124"/>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13-1-4</a:t>
            </a:r>
            <a:endParaRPr kumimoji="1" lang="zh-CN" altLang="en-US" dirty="0"/>
          </a:p>
        </p:txBody>
      </p:sp>
      <p:pic>
        <p:nvPicPr>
          <p:cNvPr id="4" name="13-1-4.mp3" descr="13-1-4.mp3">
            <a:hlinkClick r:id="" action="ppaction://media"/>
            <a:extLst>
              <a:ext uri="{FF2B5EF4-FFF2-40B4-BE49-F238E27FC236}">
                <a16:creationId xmlns:a16="http://schemas.microsoft.com/office/drawing/2014/main" id="{94CF0C97-2824-5F41-8A87-3F7B56AC668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47346" y="-41294"/>
            <a:ext cx="812800" cy="812800"/>
          </a:xfrm>
          <a:prstGeom prst="rect">
            <a:avLst/>
          </a:prstGeom>
        </p:spPr>
      </p:pic>
    </p:spTree>
    <p:extLst>
      <p:ext uri="{BB962C8B-B14F-4D97-AF65-F5344CB8AC3E}">
        <p14:creationId xmlns:p14="http://schemas.microsoft.com/office/powerpoint/2010/main" val="363314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9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551BDAFA-349A-FE46-A495-5112CA190F6D}"/>
              </a:ext>
            </a:extLst>
          </p:cNvPr>
          <p:cNvSpPr txBox="1">
            <a:spLocks/>
          </p:cNvSpPr>
          <p:nvPr/>
        </p:nvSpPr>
        <p:spPr>
          <a:xfrm>
            <a:off x="2756210" y="26124"/>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0B050"/>
                </a:solidFill>
              </a:rPr>
              <a:t>果</a:t>
            </a:r>
            <a:r>
              <a:rPr kumimoji="1" lang="zh-CN" altLang="en-US" dirty="0"/>
              <a:t>关系 </a:t>
            </a:r>
            <a:r>
              <a:rPr kumimoji="1" lang="en-US" altLang="zh-CN" dirty="0"/>
              <a:t>13-1-4</a:t>
            </a:r>
            <a:endParaRPr kumimoji="1" lang="zh-CN" altLang="en-US" dirty="0"/>
          </a:p>
        </p:txBody>
      </p:sp>
      <p:sp>
        <p:nvSpPr>
          <p:cNvPr id="4" name="Rectangle 3">
            <a:extLst>
              <a:ext uri="{FF2B5EF4-FFF2-40B4-BE49-F238E27FC236}">
                <a16:creationId xmlns:a16="http://schemas.microsoft.com/office/drawing/2014/main" id="{40BA67AF-EDD5-E842-B257-110EC4DCB54B}"/>
              </a:ext>
            </a:extLst>
          </p:cNvPr>
          <p:cNvSpPr/>
          <p:nvPr/>
        </p:nvSpPr>
        <p:spPr>
          <a:xfrm>
            <a:off x="685800" y="4180753"/>
            <a:ext cx="11506200" cy="1881925"/>
          </a:xfrm>
          <a:prstGeom prst="rect">
            <a:avLst/>
          </a:prstGeom>
        </p:spPr>
        <p:txBody>
          <a:bodyPr wrap="square">
            <a:spAutoFit/>
          </a:bodyPr>
          <a:lstStyle/>
          <a:p>
            <a:pPr>
              <a:lnSpc>
                <a:spcPct val="150000"/>
              </a:lnSpc>
            </a:pPr>
            <a:r>
              <a:rPr lang="en-US" sz="2000" dirty="0">
                <a:solidFill>
                  <a:srgbClr val="000000"/>
                </a:solidFill>
                <a:latin typeface="Arial" panose="020B0604020202020204" pitchFamily="34" charset="0"/>
                <a:cs typeface="Arial" panose="020B0604020202020204" pitchFamily="34" charset="0"/>
              </a:rPr>
              <a:t> And we used to think that </a:t>
            </a:r>
            <a:r>
              <a:rPr lang="en-US" sz="2000" dirty="0">
                <a:solidFill>
                  <a:srgbClr val="00B050"/>
                </a:solidFill>
                <a:latin typeface="Arial" panose="020B0604020202020204" pitchFamily="34" charset="0"/>
                <a:cs typeface="Arial" panose="020B0604020202020204" pitchFamily="34" charset="0"/>
              </a:rPr>
              <a:t>only a few species could adapt to this new environment</a:t>
            </a:r>
            <a:r>
              <a:rPr lang="en-US" sz="2000" dirty="0">
                <a:solidFill>
                  <a:srgbClr val="000000"/>
                </a:solidFill>
                <a:latin typeface="Arial" panose="020B0604020202020204" pitchFamily="34" charset="0"/>
                <a:cs typeface="Arial" panose="020B0604020202020204" pitchFamily="34" charset="0"/>
              </a:rPr>
              <a:t>. </a:t>
            </a:r>
            <a:r>
              <a:rPr lang="en-US" sz="2000" dirty="0">
                <a:solidFill>
                  <a:srgbClr val="FF0000"/>
                </a:solidFill>
                <a:latin typeface="Arial" panose="020B0604020202020204" pitchFamily="34" charset="0"/>
                <a:cs typeface="Arial" panose="020B0604020202020204" pitchFamily="34" charset="0"/>
              </a:rPr>
              <a:t>One species which is well known as being highly adaptable is the crow</a:t>
            </a:r>
            <a:r>
              <a:rPr lang="en-US" sz="2000" dirty="0">
                <a:solidFill>
                  <a:srgbClr val="000000"/>
                </a:solidFill>
                <a:latin typeface="Arial" panose="020B0604020202020204" pitchFamily="34" charset="0"/>
                <a:cs typeface="Arial" panose="020B0604020202020204" pitchFamily="34" charset="0"/>
              </a:rPr>
              <a:t>, and there've been various studies about how they manage to learn new skills. </a:t>
            </a:r>
            <a:r>
              <a:rPr lang="en-US" sz="2000" dirty="0">
                <a:solidFill>
                  <a:srgbClr val="FF0000"/>
                </a:solidFill>
                <a:latin typeface="Arial" panose="020B0604020202020204" pitchFamily="34" charset="0"/>
                <a:cs typeface="Arial" panose="020B0604020202020204" pitchFamily="34" charset="0"/>
              </a:rPr>
              <a:t>Another successful species is the pigeon, because they're able to perch on ledges on the walls of city buildings, just like they once perched on cliffs by the sea</a:t>
            </a:r>
            <a:r>
              <a:rPr lang="en-US" sz="2000" dirty="0">
                <a:solidFill>
                  <a:srgbClr val="000000"/>
                </a:solidFill>
                <a:latin typeface="Arial" panose="020B0604020202020204" pitchFamily="34" charset="0"/>
                <a:cs typeface="Arial" panose="020B0604020202020204" pitchFamily="34" charset="0"/>
              </a:rPr>
              <a:t>.</a:t>
            </a:r>
            <a:endParaRPr lang="en-US" sz="2000" dirty="0">
              <a:solidFill>
                <a:srgbClr val="000000"/>
              </a:solidFill>
              <a:effectLst/>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4D2BD2D6-767A-AF4B-935E-4A9C08897BE7}"/>
              </a:ext>
            </a:extLst>
          </p:cNvPr>
          <p:cNvSpPr/>
          <p:nvPr/>
        </p:nvSpPr>
        <p:spPr>
          <a:xfrm>
            <a:off x="838200" y="1351687"/>
            <a:ext cx="10487025" cy="2459006"/>
          </a:xfrm>
          <a:prstGeom prst="rect">
            <a:avLst/>
          </a:prstGeom>
        </p:spPr>
        <p:txBody>
          <a:bodyPr wrap="square">
            <a:spAutoFit/>
          </a:bodyPr>
          <a:lstStyle/>
          <a:p>
            <a:pPr algn="just">
              <a:lnSpc>
                <a:spcPct val="200000"/>
              </a:lnSpc>
              <a:spcAft>
                <a:spcPts val="0"/>
              </a:spcAft>
            </a:pPr>
            <a:r>
              <a:rPr lang="en-US" sz="2000" kern="100" dirty="0">
                <a:ea typeface="DengXian" panose="02010600030101010101" pitchFamily="2" charset="-122"/>
                <a:cs typeface="Times New Roman" panose="02020603050405020304" pitchFamily="18" charset="0"/>
              </a:rPr>
              <a:t>Recent urban developments represent massive environmental changes. It was previously thought that </a:t>
            </a:r>
            <a:r>
              <a:rPr lang="en-US" sz="2000" kern="100" dirty="0">
                <a:solidFill>
                  <a:srgbClr val="00B050"/>
                </a:solidFill>
                <a:ea typeface="DengXian" panose="02010600030101010101" pitchFamily="2" charset="-122"/>
                <a:cs typeface="Times New Roman" panose="02020603050405020304" pitchFamily="18" charset="0"/>
              </a:rPr>
              <a:t>only a few animals were suitable for city life</a:t>
            </a:r>
            <a:r>
              <a:rPr lang="en-US" sz="2000" kern="100" dirty="0">
                <a:ea typeface="DengXian" panose="02010600030101010101" pitchFamily="2" charset="-122"/>
                <a:cs typeface="Times New Roman" panose="02020603050405020304" pitchFamily="18" charset="0"/>
              </a:rPr>
              <a:t>, e.g.</a:t>
            </a:r>
            <a:endParaRPr lang="x-none" sz="2000" kern="100" dirty="0">
              <a:ea typeface="DengXian" panose="02010600030101010101" pitchFamily="2" charset="-122"/>
              <a:cs typeface="Times New Roman" panose="02020603050405020304" pitchFamily="18" charset="0"/>
            </a:endParaRPr>
          </a:p>
          <a:p>
            <a:pPr algn="just">
              <a:lnSpc>
                <a:spcPct val="200000"/>
              </a:lnSpc>
              <a:spcAft>
                <a:spcPts val="0"/>
              </a:spcAft>
            </a:pPr>
            <a:r>
              <a:rPr lang="en-US" sz="2000" kern="100" dirty="0">
                <a:ea typeface="DengXian" panose="02010600030101010101" pitchFamily="2" charset="-122"/>
                <a:cs typeface="Times New Roman" panose="02020603050405020304" pitchFamily="18" charset="0"/>
              </a:rPr>
              <a:t>• the </a:t>
            </a:r>
            <a:r>
              <a:rPr lang="en-US" sz="2000" b="1" kern="100" dirty="0">
                <a:ea typeface="DengXian" panose="02010600030101010101" pitchFamily="2" charset="-122"/>
                <a:cs typeface="Times New Roman" panose="02020603050405020304" pitchFamily="18" charset="0"/>
              </a:rPr>
              <a:t>31.</a:t>
            </a:r>
            <a:r>
              <a:rPr lang="en-US" sz="2000" kern="100" dirty="0">
                <a:ea typeface="DengXian" panose="02010600030101010101" pitchFamily="2" charset="-122"/>
                <a:cs typeface="Times New Roman" panose="02020603050405020304" pitchFamily="18" charset="0"/>
              </a:rPr>
              <a:t> _______________—because of its </a:t>
            </a:r>
            <a:r>
              <a:rPr lang="en-US" sz="2000" kern="100" dirty="0">
                <a:solidFill>
                  <a:srgbClr val="FF0000"/>
                </a:solidFill>
                <a:ea typeface="DengXian" panose="02010600030101010101" pitchFamily="2" charset="-122"/>
                <a:cs typeface="Times New Roman" panose="02020603050405020304" pitchFamily="18" charset="0"/>
              </a:rPr>
              <a:t>general adaptability</a:t>
            </a:r>
            <a:endParaRPr lang="x-none" sz="2000" kern="100" dirty="0">
              <a:solidFill>
                <a:srgbClr val="FF0000"/>
              </a:solidFill>
              <a:ea typeface="DengXian" panose="02010600030101010101" pitchFamily="2" charset="-122"/>
              <a:cs typeface="Times New Roman" panose="02020603050405020304" pitchFamily="18" charset="0"/>
            </a:endParaRPr>
          </a:p>
          <a:p>
            <a:pPr algn="just">
              <a:lnSpc>
                <a:spcPct val="200000"/>
              </a:lnSpc>
              <a:spcAft>
                <a:spcPts val="0"/>
              </a:spcAft>
            </a:pPr>
            <a:r>
              <a:rPr lang="en-US" sz="2000" kern="100" dirty="0">
                <a:ea typeface="DengXian" panose="02010600030101010101" pitchFamily="2" charset="-122"/>
                <a:cs typeface="Times New Roman" panose="02020603050405020304" pitchFamily="18" charset="0"/>
              </a:rPr>
              <a:t>• the pigeon—</a:t>
            </a:r>
            <a:r>
              <a:rPr lang="en-US" sz="2000" kern="100" dirty="0">
                <a:solidFill>
                  <a:srgbClr val="FF0000"/>
                </a:solidFill>
                <a:ea typeface="DengXian" panose="02010600030101010101" pitchFamily="2" charset="-122"/>
                <a:cs typeface="Times New Roman" panose="02020603050405020304" pitchFamily="18" charset="0"/>
              </a:rPr>
              <a:t>because walls of city buildings are similar to </a:t>
            </a:r>
            <a:r>
              <a:rPr lang="en-US" sz="2000" b="1" kern="100" dirty="0">
                <a:solidFill>
                  <a:srgbClr val="FF0000"/>
                </a:solidFill>
                <a:ea typeface="DengXian" panose="02010600030101010101" pitchFamily="2" charset="-122"/>
                <a:cs typeface="Times New Roman" panose="02020603050405020304" pitchFamily="18" charset="0"/>
              </a:rPr>
              <a:t>32.</a:t>
            </a:r>
            <a:r>
              <a:rPr lang="en-US" sz="2000" kern="100" dirty="0">
                <a:solidFill>
                  <a:srgbClr val="FF0000"/>
                </a:solidFill>
                <a:ea typeface="DengXian" panose="02010600030101010101" pitchFamily="2" charset="-122"/>
                <a:cs typeface="Times New Roman" panose="02020603050405020304" pitchFamily="18" charset="0"/>
              </a:rPr>
              <a:t> _______________</a:t>
            </a:r>
            <a:endParaRPr lang="x-none" sz="2000" kern="100" dirty="0">
              <a:solidFill>
                <a:srgbClr val="FF0000"/>
              </a:solidFill>
              <a:ea typeface="DengXian" panose="02010600030101010101" pitchFamily="2" charset="-122"/>
              <a:cs typeface="Times New Roman" panose="02020603050405020304" pitchFamily="18" charset="0"/>
            </a:endParaRPr>
          </a:p>
        </p:txBody>
      </p:sp>
      <p:pic>
        <p:nvPicPr>
          <p:cNvPr id="6" name="13-1-4.mp3" descr="13-1-4.mp3">
            <a:hlinkClick r:id="" action="ppaction://media"/>
            <a:extLst>
              <a:ext uri="{FF2B5EF4-FFF2-40B4-BE49-F238E27FC236}">
                <a16:creationId xmlns:a16="http://schemas.microsoft.com/office/drawing/2014/main" id="{60A770F9-C533-E943-9CC9-1DC50F1A9F7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0800" y="-69923"/>
            <a:ext cx="812800" cy="812800"/>
          </a:xfrm>
          <a:prstGeom prst="rect">
            <a:avLst/>
          </a:prstGeom>
        </p:spPr>
      </p:pic>
    </p:spTree>
    <p:extLst>
      <p:ext uri="{BB962C8B-B14F-4D97-AF65-F5344CB8AC3E}">
        <p14:creationId xmlns:p14="http://schemas.microsoft.com/office/powerpoint/2010/main" val="1396371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96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835A6970-4F5A-E247-8CB4-832185B8F3BD}"/>
              </a:ext>
            </a:extLst>
          </p:cNvPr>
          <p:cNvSpPr txBox="1">
            <a:spLocks/>
          </p:cNvSpPr>
          <p:nvPr/>
        </p:nvSpPr>
        <p:spPr>
          <a:xfrm>
            <a:off x="2633546" y="1944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13-1-4</a:t>
            </a:r>
            <a:endParaRPr kumimoji="1" lang="zh-CN" altLang="en-US" dirty="0"/>
          </a:p>
        </p:txBody>
      </p:sp>
      <p:sp>
        <p:nvSpPr>
          <p:cNvPr id="4" name="Rectangle 3">
            <a:extLst>
              <a:ext uri="{FF2B5EF4-FFF2-40B4-BE49-F238E27FC236}">
                <a16:creationId xmlns:a16="http://schemas.microsoft.com/office/drawing/2014/main" id="{3D668702-1CB5-9642-A751-91FAB30E9840}"/>
              </a:ext>
            </a:extLst>
          </p:cNvPr>
          <p:cNvSpPr/>
          <p:nvPr/>
        </p:nvSpPr>
        <p:spPr>
          <a:xfrm>
            <a:off x="600073" y="1633536"/>
            <a:ext cx="11401425" cy="1881925"/>
          </a:xfrm>
          <a:prstGeom prst="rect">
            <a:avLst/>
          </a:prstGeom>
        </p:spPr>
        <p:txBody>
          <a:bodyPr wrap="square">
            <a:spAutoFit/>
          </a:bodyPr>
          <a:lstStyle/>
          <a:p>
            <a:pPr>
              <a:lnSpc>
                <a:spcPct val="150000"/>
              </a:lnSpc>
              <a:spcAft>
                <a:spcPts val="0"/>
              </a:spcAft>
            </a:pPr>
            <a:r>
              <a:rPr lang="en-US" sz="2000" b="1" kern="100" dirty="0">
                <a:latin typeface="Arial" panose="020B0604020202020204" pitchFamily="34" charset="0"/>
                <a:ea typeface="DengXian" panose="02010600030101010101" pitchFamily="2" charset="-122"/>
                <a:cs typeface="Arial" panose="020B0604020202020204" pitchFamily="34" charset="0"/>
              </a:rPr>
              <a:t>Recent research</a:t>
            </a:r>
          </a:p>
          <a:p>
            <a:pPr>
              <a:lnSpc>
                <a:spcPct val="150000"/>
              </a:lnSpc>
              <a:spcAft>
                <a:spcPts val="0"/>
              </a:spcAft>
            </a:pPr>
            <a:r>
              <a:rPr lang="en-US" sz="2000" kern="100" dirty="0">
                <a:latin typeface="Arial" panose="020B0604020202020204" pitchFamily="34" charset="0"/>
                <a:ea typeface="DengXian" panose="02010600030101010101" pitchFamily="2" charset="-122"/>
                <a:cs typeface="Arial" panose="020B0604020202020204" pitchFamily="34" charset="0"/>
              </a:rPr>
              <a:t>• Emilie Snel-Rood studied small urbanised mammal specimens from museums in Minnesota.</a:t>
            </a:r>
          </a:p>
          <a:p>
            <a:pPr>
              <a:lnSpc>
                <a:spcPct val="150000"/>
              </a:lnSpc>
              <a:spcAft>
                <a:spcPts val="0"/>
              </a:spcAft>
            </a:pPr>
            <a:r>
              <a:rPr lang="en-US" sz="2000" kern="100" dirty="0">
                <a:latin typeface="Arial" panose="020B0604020202020204" pitchFamily="34" charset="0"/>
                <a:ea typeface="DengXian" panose="02010600030101010101" pitchFamily="2" charset="-122"/>
                <a:cs typeface="Arial" panose="020B0604020202020204" pitchFamily="34" charset="0"/>
              </a:rPr>
              <a:t>She suggests this may be due to the need to locate new sources of </a:t>
            </a:r>
            <a:r>
              <a:rPr lang="en-US" sz="2000" b="1" kern="100" dirty="0">
                <a:latin typeface="Arial" panose="020B0604020202020204" pitchFamily="34" charset="0"/>
                <a:ea typeface="DengXian" panose="02010600030101010101" pitchFamily="2" charset="-122"/>
                <a:cs typeface="Arial" panose="020B0604020202020204" pitchFamily="34" charset="0"/>
              </a:rPr>
              <a:t>35.</a:t>
            </a:r>
            <a:r>
              <a:rPr lang="en-US" sz="2000" kern="100" dirty="0">
                <a:latin typeface="Arial" panose="020B0604020202020204" pitchFamily="34" charset="0"/>
                <a:ea typeface="DengXian" panose="02010600030101010101" pitchFamily="2" charset="-122"/>
                <a:cs typeface="Arial" panose="020B0604020202020204" pitchFamily="34" charset="0"/>
              </a:rPr>
              <a:t> _______________ and to deal with new dangers.</a:t>
            </a:r>
            <a:endParaRPr lang="x-none" sz="2000" kern="100" dirty="0">
              <a:latin typeface="Arial" panose="020B0604020202020204" pitchFamily="34" charset="0"/>
              <a:ea typeface="DengXian" panose="02010600030101010101" pitchFamily="2" charset="-122"/>
              <a:cs typeface="Arial" panose="020B0604020202020204" pitchFamily="34" charset="0"/>
            </a:endParaRPr>
          </a:p>
        </p:txBody>
      </p:sp>
      <p:pic>
        <p:nvPicPr>
          <p:cNvPr id="5" name="13-1-4.mp3" descr="13-1-4.mp3">
            <a:hlinkClick r:id="" action="ppaction://media"/>
            <a:extLst>
              <a:ext uri="{FF2B5EF4-FFF2-40B4-BE49-F238E27FC236}">
                <a16:creationId xmlns:a16="http://schemas.microsoft.com/office/drawing/2014/main" id="{3E2B0B62-981E-B14E-B9B2-E4A7A6AF2A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35835" y="-128569"/>
            <a:ext cx="812800" cy="812800"/>
          </a:xfrm>
          <a:prstGeom prst="rect">
            <a:avLst/>
          </a:prstGeom>
        </p:spPr>
      </p:pic>
    </p:spTree>
    <p:extLst>
      <p:ext uri="{BB962C8B-B14F-4D97-AF65-F5344CB8AC3E}">
        <p14:creationId xmlns:p14="http://schemas.microsoft.com/office/powerpoint/2010/main" val="2279766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3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67000" y="10266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6" name="矩形 5">
            <a:extLst>
              <a:ext uri="{FF2B5EF4-FFF2-40B4-BE49-F238E27FC236}">
                <a16:creationId xmlns:a16="http://schemas.microsoft.com/office/drawing/2014/main" id="{DFCA12D3-8221-F846-9612-BA10BC02F55C}"/>
              </a:ext>
            </a:extLst>
          </p:cNvPr>
          <p:cNvSpPr/>
          <p:nvPr/>
        </p:nvSpPr>
        <p:spPr>
          <a:xfrm>
            <a:off x="1594338" y="4090406"/>
            <a:ext cx="6096000" cy="369332"/>
          </a:xfrm>
          <a:prstGeom prst="rect">
            <a:avLst/>
          </a:prstGeom>
        </p:spPr>
        <p:txBody>
          <a:bodyPr>
            <a:spAutoFit/>
          </a:bodyPr>
          <a:lstStyle/>
          <a:p>
            <a:endParaRPr lang="zh-CN" altLang="en-US" dirty="0">
              <a:solidFill>
                <a:srgbClr val="FF0000"/>
              </a:solidFill>
            </a:endParaRPr>
          </a:p>
        </p:txBody>
      </p:sp>
      <p:sp>
        <p:nvSpPr>
          <p:cNvPr id="4" name="矩形 3">
            <a:extLst>
              <a:ext uri="{FF2B5EF4-FFF2-40B4-BE49-F238E27FC236}">
                <a16:creationId xmlns:a16="http://schemas.microsoft.com/office/drawing/2014/main" id="{B9184BB0-6969-D14F-B592-CC3C18155791}"/>
              </a:ext>
            </a:extLst>
          </p:cNvPr>
          <p:cNvSpPr/>
          <p:nvPr/>
        </p:nvSpPr>
        <p:spPr>
          <a:xfrm>
            <a:off x="1834660" y="4133010"/>
            <a:ext cx="6723185" cy="1631216"/>
          </a:xfrm>
          <a:prstGeom prst="rect">
            <a:avLst/>
          </a:prstGeom>
        </p:spPr>
        <p:txBody>
          <a:bodyPr wrap="square">
            <a:spAutoFit/>
          </a:bodyPr>
          <a:lstStyle/>
          <a:p>
            <a:r>
              <a:rPr lang="en-US" altLang="zh-CN" sz="2000" dirty="0">
                <a:solidFill>
                  <a:srgbClr val="FF0000"/>
                </a:solidFill>
                <a:latin typeface="Times New Roman" panose="02020603050405020304" pitchFamily="18" charset="0"/>
                <a:cs typeface="Times New Roman" panose="02020603050405020304" pitchFamily="18" charset="0"/>
              </a:rPr>
              <a:t>(Q6)</a:t>
            </a:r>
            <a:r>
              <a:rPr lang="en-US" altLang="zh-CN" sz="2000" u="sng" dirty="0">
                <a:solidFill>
                  <a:srgbClr val="FF0000"/>
                </a:solidFill>
                <a:latin typeface="Times New Roman" panose="02020603050405020304" pitchFamily="18" charset="0"/>
                <a:cs typeface="Times New Roman" panose="02020603050405020304" pitchFamily="18" charset="0"/>
              </a:rPr>
              <a:t>I spend quite a lot of time cycling</a:t>
            </a:r>
            <a:r>
              <a:rPr lang="en-US" altLang="zh-CN" sz="2000" dirty="0">
                <a:solidFill>
                  <a:srgbClr val="FF0000"/>
                </a:solidFill>
                <a:latin typeface="Times New Roman" panose="02020603050405020304" pitchFamily="18" charset="0"/>
                <a:cs typeface="Times New Roman" panose="02020603050405020304" pitchFamily="18" charset="0"/>
              </a:rPr>
              <a:t> - both around town to get to university and to work, and also long-distance, from here to London, for instance. </a:t>
            </a:r>
            <a:endParaRPr lang="zh-CN" altLang="zh-CN" sz="2000" dirty="0">
              <a:solidFill>
                <a:srgbClr val="FF0000"/>
              </a:solidFill>
              <a:latin typeface="Times New Roman" panose="02020603050405020304" pitchFamily="18" charset="0"/>
              <a:cs typeface="Times New Roman" panose="02020603050405020304" pitchFamily="18" charset="0"/>
            </a:endParaRPr>
          </a:p>
          <a:p>
            <a:r>
              <a:rPr lang="zh-TW" altLang="zh-CN" sz="2000" dirty="0">
                <a:solidFill>
                  <a:srgbClr val="FF0000"/>
                </a:solidFill>
                <a:latin typeface="Times New Roman" panose="02020603050405020304" pitchFamily="18" charset="0"/>
                <a:cs typeface="Times New Roman" panose="02020603050405020304" pitchFamily="18" charset="0"/>
              </a:rPr>
              <a:t>　　</a:t>
            </a:r>
            <a:r>
              <a:rPr lang="en-US" altLang="zh-CN" sz="2000" dirty="0">
                <a:solidFill>
                  <a:srgbClr val="FF0000"/>
                </a:solidFill>
                <a:latin typeface="Times New Roman" panose="02020603050405020304" pitchFamily="18" charset="0"/>
                <a:cs typeface="Times New Roman" panose="02020603050405020304" pitchFamily="18" charset="0"/>
              </a:rPr>
              <a:t>CAROLINE: That's pretty impressive! Anything else? </a:t>
            </a:r>
            <a:endParaRPr lang="zh-CN" altLang="zh-CN" sz="2000" dirty="0">
              <a:solidFill>
                <a:srgbClr val="FF0000"/>
              </a:solidFill>
              <a:latin typeface="Times New Roman" panose="02020603050405020304" pitchFamily="18" charset="0"/>
              <a:cs typeface="Times New Roman" panose="02020603050405020304" pitchFamily="18" charset="0"/>
            </a:endParaRPr>
          </a:p>
          <a:p>
            <a:r>
              <a:rPr lang="zh-TW" altLang="zh-CN" sz="2000" dirty="0">
                <a:solidFill>
                  <a:srgbClr val="FF0000"/>
                </a:solidFill>
                <a:latin typeface="Times New Roman" panose="02020603050405020304" pitchFamily="18" charset="0"/>
                <a:cs typeface="Times New Roman" panose="02020603050405020304" pitchFamily="18" charset="0"/>
              </a:rPr>
              <a:t>　　</a:t>
            </a:r>
            <a:r>
              <a:rPr lang="de-DE" altLang="zh-CN" sz="2000" dirty="0">
                <a:solidFill>
                  <a:srgbClr val="FF0000"/>
                </a:solidFill>
                <a:latin typeface="Times New Roman" panose="02020603050405020304" pitchFamily="18" charset="0"/>
                <a:cs typeface="Times New Roman" panose="02020603050405020304" pitchFamily="18" charset="0"/>
              </a:rPr>
              <a:t>ROGER: </a:t>
            </a:r>
            <a:r>
              <a:rPr lang="de-DE" altLang="zh-CN" sz="2000" dirty="0" err="1">
                <a:solidFill>
                  <a:srgbClr val="FF0000"/>
                </a:solidFill>
                <a:latin typeface="Times New Roman" panose="02020603050405020304" pitchFamily="18" charset="0"/>
                <a:cs typeface="Times New Roman" panose="02020603050405020304" pitchFamily="18" charset="0"/>
              </a:rPr>
              <a:t>For</a:t>
            </a:r>
            <a:r>
              <a:rPr lang="de-DE" altLang="zh-CN" sz="2000" dirty="0">
                <a:solidFill>
                  <a:srgbClr val="FF0000"/>
                </a:solidFill>
                <a:latin typeface="Times New Roman" panose="02020603050405020304" pitchFamily="18" charset="0"/>
                <a:cs typeface="Times New Roman" panose="02020603050405020304" pitchFamily="18" charset="0"/>
              </a:rPr>
              <a:t> </a:t>
            </a:r>
            <a:r>
              <a:rPr lang="de-DE" altLang="zh-CN" sz="2000" dirty="0" err="1">
                <a:solidFill>
                  <a:srgbClr val="FF0000"/>
                </a:solidFill>
                <a:latin typeface="Times New Roman" panose="02020603050405020304" pitchFamily="18" charset="0"/>
                <a:cs typeface="Times New Roman" panose="02020603050405020304" pitchFamily="18" charset="0"/>
              </a:rPr>
              <a:t>relaxation</a:t>
            </a:r>
            <a:r>
              <a:rPr lang="de-DE" altLang="zh-CN" sz="2000" dirty="0">
                <a:solidFill>
                  <a:srgbClr val="FF0000"/>
                </a:solidFill>
                <a:latin typeface="Times New Roman" panose="02020603050405020304" pitchFamily="18" charset="0"/>
                <a:cs typeface="Times New Roman" panose="02020603050405020304" pitchFamily="18" charset="0"/>
              </a:rPr>
              <a:t> (Q7)</a:t>
            </a:r>
            <a:r>
              <a:rPr lang="en-US" altLang="zh-CN" sz="2000" u="sng" dirty="0">
                <a:solidFill>
                  <a:srgbClr val="FF0000"/>
                </a:solidFill>
                <a:latin typeface="Times New Roman" panose="02020603050405020304" pitchFamily="18" charset="0"/>
                <a:cs typeface="Times New Roman" panose="02020603050405020304" pitchFamily="18" charset="0"/>
              </a:rPr>
              <a:t>I'm also keen on the cinema</a:t>
            </a:r>
            <a:r>
              <a:rPr lang="en-US" altLang="zh-CN" sz="2000" dirty="0">
                <a:solidFill>
                  <a:srgbClr val="FF0000"/>
                </a:solidFill>
                <a:latin typeface="Times New Roman" panose="02020603050405020304" pitchFamily="18" charset="0"/>
                <a:cs typeface="Times New Roman" panose="02020603050405020304" pitchFamily="18" charset="0"/>
              </a:rPr>
              <a:t> </a:t>
            </a:r>
            <a:endParaRPr lang="zh-CN" altLang="en-US" sz="2000" dirty="0">
              <a:solidFill>
                <a:srgbClr val="FF0000"/>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37FBC6DF-088D-3F46-A2AE-7633E8AA64AF}"/>
              </a:ext>
            </a:extLst>
          </p:cNvPr>
          <p:cNvSpPr/>
          <p:nvPr/>
        </p:nvSpPr>
        <p:spPr>
          <a:xfrm>
            <a:off x="1312985" y="2226135"/>
            <a:ext cx="7033846" cy="954107"/>
          </a:xfrm>
          <a:prstGeom prst="rect">
            <a:avLst/>
          </a:prstGeom>
        </p:spPr>
        <p:txBody>
          <a:bodyPr wrap="square">
            <a:spAutoFit/>
          </a:bodyPr>
          <a:lstStyle/>
          <a:p>
            <a:r>
              <a:rPr lang="zh-CN" altLang="en-US" dirty="0"/>
              <a:t>11-2-Q6，7	</a:t>
            </a:r>
            <a:endParaRPr lang="en-US" altLang="zh-CN" dirty="0"/>
          </a:p>
          <a:p>
            <a:endParaRPr lang="en-US" altLang="zh-CN" dirty="0"/>
          </a:p>
          <a:p>
            <a:r>
              <a:rPr lang="zh-CN" altLang="en-US" sz="2000" dirty="0">
                <a:latin typeface="Times New Roman" panose="02020603050405020304" pitchFamily="18" charset="0"/>
                <a:cs typeface="Times New Roman" panose="02020603050405020304" pitchFamily="18" charset="0"/>
              </a:rPr>
              <a:t>Hobbies: does a lot of 6 </a:t>
            </a:r>
            <a:r>
              <a:rPr lang="en-US" altLang="zh-CN" sz="2000" dirty="0">
                <a:solidFill>
                  <a:srgbClr val="FF0000"/>
                </a:solidFill>
                <a:latin typeface="Times New Roman" panose="02020603050405020304" pitchFamily="18" charset="0"/>
                <a:cs typeface="Times New Roman" panose="02020603050405020304" pitchFamily="18" charset="0"/>
              </a:rPr>
              <a:t>cycling</a:t>
            </a:r>
            <a:r>
              <a:rPr lang="zh-CN" altLang="en-US" sz="2000" dirty="0">
                <a:latin typeface="Times New Roman" panose="02020603050405020304" pitchFamily="18" charset="0"/>
                <a:cs typeface="Times New Roman" panose="02020603050405020304" pitchFamily="18" charset="0"/>
              </a:rPr>
              <a:t>, and is interested in the 7 </a:t>
            </a:r>
            <a:r>
              <a:rPr lang="en-US" altLang="zh-CN" sz="2000" dirty="0">
                <a:solidFill>
                  <a:srgbClr val="FF0000"/>
                </a:solidFill>
                <a:latin typeface="Times New Roman" panose="02020603050405020304" pitchFamily="18" charset="0"/>
                <a:cs typeface="Times New Roman" panose="02020603050405020304" pitchFamily="18" charset="0"/>
              </a:rPr>
              <a:t>cinema</a:t>
            </a:r>
            <a:endParaRPr lang="zh-CN" altLang="en-US" sz="2000" dirty="0">
              <a:solidFill>
                <a:srgbClr val="FF0000"/>
              </a:solidFill>
              <a:latin typeface="Times New Roman" panose="02020603050405020304" pitchFamily="18" charset="0"/>
              <a:cs typeface="Times New Roman" panose="02020603050405020304" pitchFamily="18" charset="0"/>
            </a:endParaRPr>
          </a:p>
        </p:txBody>
      </p:sp>
      <p:pic>
        <p:nvPicPr>
          <p:cNvPr id="9" name="IELTS11_Test2_Section1.mp3" descr="IELTS11_Test2_Section1.mp3">
            <a:hlinkClick r:id="" action="ppaction://media"/>
            <a:extLst>
              <a:ext uri="{FF2B5EF4-FFF2-40B4-BE49-F238E27FC236}">
                <a16:creationId xmlns:a16="http://schemas.microsoft.com/office/drawing/2014/main" id="{EB5AC36F-E175-2A40-BFA6-580BED2853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01501" y="-47358"/>
            <a:ext cx="812800" cy="812800"/>
          </a:xfrm>
          <a:prstGeom prst="rect">
            <a:avLst/>
          </a:prstGeom>
        </p:spPr>
      </p:pic>
    </p:spTree>
    <p:extLst>
      <p:ext uri="{BB962C8B-B14F-4D97-AF65-F5344CB8AC3E}">
        <p14:creationId xmlns:p14="http://schemas.microsoft.com/office/powerpoint/2010/main" val="1853901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211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9"/>
                </p:tgtEl>
              </p:cMediaNode>
            </p:audio>
          </p:childTnLst>
        </p:cTn>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0049F2-15E4-6148-81FB-0225C4D15567}"/>
              </a:ext>
            </a:extLst>
          </p:cNvPr>
          <p:cNvSpPr txBox="1">
            <a:spLocks/>
          </p:cNvSpPr>
          <p:nvPr/>
        </p:nvSpPr>
        <p:spPr>
          <a:xfrm>
            <a:off x="2689302" y="2883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0B050"/>
                </a:solidFill>
              </a:rPr>
              <a:t>果</a:t>
            </a:r>
            <a:r>
              <a:rPr kumimoji="1" lang="zh-CN" altLang="en-US" dirty="0"/>
              <a:t>关系 </a:t>
            </a:r>
            <a:r>
              <a:rPr kumimoji="1" lang="en-US" altLang="zh-CN" dirty="0"/>
              <a:t>13-1-4</a:t>
            </a:r>
            <a:endParaRPr kumimoji="1" lang="zh-CN" altLang="en-US" dirty="0"/>
          </a:p>
        </p:txBody>
      </p:sp>
      <p:sp>
        <p:nvSpPr>
          <p:cNvPr id="3" name="Rectangle 2">
            <a:extLst>
              <a:ext uri="{FF2B5EF4-FFF2-40B4-BE49-F238E27FC236}">
                <a16:creationId xmlns:a16="http://schemas.microsoft.com/office/drawing/2014/main" id="{36CDA111-7226-6846-A5D6-75263FE71F3B}"/>
              </a:ext>
            </a:extLst>
          </p:cNvPr>
          <p:cNvSpPr/>
          <p:nvPr/>
        </p:nvSpPr>
        <p:spPr>
          <a:xfrm>
            <a:off x="600073" y="1633536"/>
            <a:ext cx="11401425" cy="2343590"/>
          </a:xfrm>
          <a:prstGeom prst="rect">
            <a:avLst/>
          </a:prstGeom>
        </p:spPr>
        <p:txBody>
          <a:bodyPr wrap="square">
            <a:spAutoFit/>
          </a:bodyPr>
          <a:lstStyle/>
          <a:p>
            <a:pPr>
              <a:lnSpc>
                <a:spcPct val="150000"/>
              </a:lnSpc>
              <a:spcAft>
                <a:spcPts val="0"/>
              </a:spcAft>
            </a:pPr>
            <a:r>
              <a:rPr lang="en-US" sz="2000" b="1" kern="100" dirty="0">
                <a:latin typeface="Arial" panose="020B0604020202020204" pitchFamily="34" charset="0"/>
                <a:ea typeface="DengXian" panose="02010600030101010101" pitchFamily="2" charset="-122"/>
                <a:cs typeface="Arial" panose="020B0604020202020204" pitchFamily="34" charset="0"/>
              </a:rPr>
              <a:t>Recent research</a:t>
            </a:r>
          </a:p>
          <a:p>
            <a:pPr>
              <a:lnSpc>
                <a:spcPct val="150000"/>
              </a:lnSpc>
              <a:spcAft>
                <a:spcPts val="0"/>
              </a:spcAft>
            </a:pPr>
            <a:r>
              <a:rPr lang="en-US" sz="2000" kern="100" dirty="0">
                <a:latin typeface="Arial" panose="020B0604020202020204" pitchFamily="34" charset="0"/>
                <a:ea typeface="DengXian" panose="02010600030101010101" pitchFamily="2" charset="-122"/>
                <a:cs typeface="Arial" panose="020B0604020202020204" pitchFamily="34" charset="0"/>
              </a:rPr>
              <a:t>• Emilie Snel-Rood studied small urbanised mammal specimens from museums in Minnesota.</a:t>
            </a:r>
          </a:p>
          <a:p>
            <a:pPr>
              <a:lnSpc>
                <a:spcPct val="150000"/>
              </a:lnSpc>
            </a:pPr>
            <a:r>
              <a:rPr lang="en-US" sz="2000" kern="100" dirty="0">
                <a:ea typeface="DengXian" panose="02010600030101010101" pitchFamily="2" charset="-122"/>
                <a:cs typeface="Arial" panose="020B0604020202020204" pitchFamily="34" charset="0"/>
              </a:rPr>
              <a:t>- </a:t>
            </a:r>
            <a:r>
              <a:rPr lang="en-US" sz="2000" dirty="0">
                <a:solidFill>
                  <a:srgbClr val="00B050"/>
                </a:solidFill>
              </a:rPr>
              <a:t>She found the size of their </a:t>
            </a:r>
            <a:r>
              <a:rPr lang="en-US" sz="2000" b="1" dirty="0">
                <a:solidFill>
                  <a:srgbClr val="00B050"/>
                </a:solidFill>
              </a:rPr>
              <a:t>34</a:t>
            </a:r>
            <a:r>
              <a:rPr lang="en-US" sz="2000" dirty="0">
                <a:solidFill>
                  <a:srgbClr val="00B050"/>
                </a:solidFill>
              </a:rPr>
              <a:t>. ______brain_______ had increased.</a:t>
            </a:r>
            <a:endParaRPr lang="en-US" sz="2000" kern="100" dirty="0">
              <a:solidFill>
                <a:srgbClr val="00B050"/>
              </a:solidFill>
              <a:ea typeface="DengXian" panose="02010600030101010101" pitchFamily="2" charset="-122"/>
              <a:cs typeface="Arial" panose="020B0604020202020204" pitchFamily="34" charset="0"/>
            </a:endParaRPr>
          </a:p>
          <a:p>
            <a:pPr>
              <a:lnSpc>
                <a:spcPct val="150000"/>
              </a:lnSpc>
              <a:spcAft>
                <a:spcPts val="0"/>
              </a:spcAft>
            </a:pPr>
            <a:r>
              <a:rPr lang="en-US" sz="2000" kern="100" dirty="0">
                <a:latin typeface="Arial" panose="020B0604020202020204" pitchFamily="34" charset="0"/>
                <a:ea typeface="DengXian" panose="02010600030101010101" pitchFamily="2" charset="-122"/>
                <a:cs typeface="Arial" panose="020B0604020202020204" pitchFamily="34" charset="0"/>
              </a:rPr>
              <a:t>- She suggests this may be due </a:t>
            </a:r>
            <a:r>
              <a:rPr lang="en-US" sz="2000" kern="100" dirty="0">
                <a:solidFill>
                  <a:srgbClr val="FF0000"/>
                </a:solidFill>
                <a:latin typeface="Arial" panose="020B0604020202020204" pitchFamily="34" charset="0"/>
                <a:ea typeface="DengXian" panose="02010600030101010101" pitchFamily="2" charset="-122"/>
                <a:cs typeface="Arial" panose="020B0604020202020204" pitchFamily="34" charset="0"/>
              </a:rPr>
              <a:t>to the need to locate new sources of </a:t>
            </a:r>
            <a:r>
              <a:rPr lang="en-US" sz="2000" b="1" kern="100" dirty="0">
                <a:solidFill>
                  <a:srgbClr val="FF0000"/>
                </a:solidFill>
                <a:latin typeface="Arial" panose="020B0604020202020204" pitchFamily="34" charset="0"/>
                <a:ea typeface="DengXian" panose="02010600030101010101" pitchFamily="2" charset="-122"/>
                <a:cs typeface="Arial" panose="020B0604020202020204" pitchFamily="34" charset="0"/>
              </a:rPr>
              <a:t>35.</a:t>
            </a:r>
            <a:r>
              <a:rPr lang="en-US" sz="2000" kern="100" dirty="0">
                <a:solidFill>
                  <a:srgbClr val="FF0000"/>
                </a:solidFill>
                <a:latin typeface="Arial" panose="020B0604020202020204" pitchFamily="34" charset="0"/>
                <a:ea typeface="DengXian" panose="02010600030101010101" pitchFamily="2" charset="-122"/>
                <a:cs typeface="Arial" panose="020B0604020202020204" pitchFamily="34" charset="0"/>
              </a:rPr>
              <a:t> _______________ and to deal with new dangers.</a:t>
            </a:r>
            <a:endParaRPr lang="x-none" sz="2000" kern="100" dirty="0">
              <a:solidFill>
                <a:srgbClr val="FF0000"/>
              </a:solidFill>
              <a:latin typeface="Arial" panose="020B0604020202020204" pitchFamily="34" charset="0"/>
              <a:ea typeface="DengXian" panose="02010600030101010101" pitchFamily="2" charset="-122"/>
              <a:cs typeface="Arial" panose="020B0604020202020204" pitchFamily="34" charset="0"/>
            </a:endParaRPr>
          </a:p>
        </p:txBody>
      </p:sp>
      <p:pic>
        <p:nvPicPr>
          <p:cNvPr id="4" name="13-1-4.mp3" descr="13-1-4.mp3">
            <a:hlinkClick r:id="" action="ppaction://media"/>
            <a:extLst>
              <a:ext uri="{FF2B5EF4-FFF2-40B4-BE49-F238E27FC236}">
                <a16:creationId xmlns:a16="http://schemas.microsoft.com/office/drawing/2014/main" id="{26B0E93D-D929-3A47-9F0B-364516A494F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3893" y="-108031"/>
            <a:ext cx="812800" cy="812800"/>
          </a:xfrm>
          <a:prstGeom prst="rect">
            <a:avLst/>
          </a:prstGeom>
        </p:spPr>
      </p:pic>
      <p:sp>
        <p:nvSpPr>
          <p:cNvPr id="5" name="Rectangle 4">
            <a:extLst>
              <a:ext uri="{FF2B5EF4-FFF2-40B4-BE49-F238E27FC236}">
                <a16:creationId xmlns:a16="http://schemas.microsoft.com/office/drawing/2014/main" id="{F00CEFDB-3374-8549-A854-046C00F77962}"/>
              </a:ext>
            </a:extLst>
          </p:cNvPr>
          <p:cNvSpPr/>
          <p:nvPr/>
        </p:nvSpPr>
        <p:spPr>
          <a:xfrm>
            <a:off x="600073" y="4535406"/>
            <a:ext cx="11325227" cy="1420261"/>
          </a:xfrm>
          <a:prstGeom prst="rect">
            <a:avLst/>
          </a:prstGeom>
        </p:spPr>
        <p:txBody>
          <a:bodyPr wrap="square">
            <a:spAutoFit/>
          </a:bodyPr>
          <a:lstStyle/>
          <a:p>
            <a:pPr>
              <a:lnSpc>
                <a:spcPct val="150000"/>
              </a:lnSpc>
            </a:pPr>
            <a:r>
              <a:rPr lang="en-US" sz="2000" dirty="0">
                <a:solidFill>
                  <a:srgbClr val="000000"/>
                </a:solidFill>
                <a:latin typeface="Arial" panose="020B0604020202020204" pitchFamily="34" charset="0"/>
              </a:rPr>
              <a:t>And Snell-Rood thinks that </a:t>
            </a:r>
            <a:r>
              <a:rPr lang="en-US" sz="2000" dirty="0">
                <a:solidFill>
                  <a:srgbClr val="00B050"/>
                </a:solidFill>
                <a:latin typeface="Arial" panose="020B0604020202020204" pitchFamily="34" charset="0"/>
              </a:rPr>
              <a:t>this change </a:t>
            </a:r>
            <a:r>
              <a:rPr lang="en-US" sz="2000" dirty="0">
                <a:solidFill>
                  <a:srgbClr val="000000"/>
                </a:solidFill>
                <a:latin typeface="Arial" panose="020B0604020202020204" pitchFamily="34" charset="0"/>
              </a:rPr>
              <a:t>might reflect the </a:t>
            </a:r>
            <a:r>
              <a:rPr lang="en-US" sz="2000" dirty="0">
                <a:solidFill>
                  <a:srgbClr val="FF0000"/>
                </a:solidFill>
                <a:latin typeface="Arial" panose="020B0604020202020204" pitchFamily="34" charset="0"/>
              </a:rPr>
              <a:t>cognitive demands of adjusting to city life - having to look in different places to find food, for example, and cooing with a whole new set of dangers.</a:t>
            </a:r>
            <a:endParaRPr lang="en-US" sz="2000" dirty="0">
              <a:solidFill>
                <a:srgbClr val="FF0000"/>
              </a:solidFill>
              <a:effectLst/>
              <a:latin typeface="Arial" panose="020B0604020202020204" pitchFamily="34" charset="0"/>
            </a:endParaRPr>
          </a:p>
        </p:txBody>
      </p:sp>
    </p:spTree>
    <p:extLst>
      <p:ext uri="{BB962C8B-B14F-4D97-AF65-F5344CB8AC3E}">
        <p14:creationId xmlns:p14="http://schemas.microsoft.com/office/powerpoint/2010/main" val="1939682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D2F6348-1BFA-A944-B9B4-63DF8787EEEE}"/>
              </a:ext>
            </a:extLst>
          </p:cNvPr>
          <p:cNvSpPr/>
          <p:nvPr/>
        </p:nvSpPr>
        <p:spPr>
          <a:xfrm>
            <a:off x="1038224" y="1867198"/>
            <a:ext cx="10515599" cy="958596"/>
          </a:xfrm>
          <a:prstGeom prst="rect">
            <a:avLst/>
          </a:prstGeom>
        </p:spPr>
        <p:txBody>
          <a:bodyPr wrap="square">
            <a:spAutoFit/>
          </a:bodyPr>
          <a:lstStyle/>
          <a:p>
            <a:pPr>
              <a:lnSpc>
                <a:spcPct val="150000"/>
              </a:lnSpc>
              <a:spcAft>
                <a:spcPts val="0"/>
              </a:spcAft>
            </a:pPr>
            <a:r>
              <a:rPr lang="en-US" sz="2000" kern="100" dirty="0">
                <a:latin typeface="Arial" panose="020B0604020202020204" pitchFamily="34" charset="0"/>
                <a:ea typeface="DengXian" panose="02010600030101010101" pitchFamily="2" charset="-122"/>
                <a:cs typeface="Arial" panose="020B0604020202020204" pitchFamily="34" charset="0"/>
              </a:rPr>
              <a:t>children with autism may have difficulty forming episodic memories—possibly because their concept of the </a:t>
            </a:r>
            <a:r>
              <a:rPr lang="en-US" sz="2000" b="1" kern="100" dirty="0">
                <a:latin typeface="Arial" panose="020B0604020202020204" pitchFamily="34" charset="0"/>
                <a:ea typeface="DengXian" panose="02010600030101010101" pitchFamily="2" charset="-122"/>
                <a:cs typeface="Arial" panose="020B0604020202020204" pitchFamily="34" charset="0"/>
              </a:rPr>
              <a:t>40.</a:t>
            </a:r>
            <a:r>
              <a:rPr lang="en-US" sz="2000" kern="100" dirty="0">
                <a:latin typeface="Arial" panose="020B0604020202020204" pitchFamily="34" charset="0"/>
                <a:ea typeface="DengXian" panose="02010600030101010101" pitchFamily="2" charset="-122"/>
                <a:cs typeface="Arial" panose="020B0604020202020204" pitchFamily="34" charset="0"/>
              </a:rPr>
              <a:t> _______________ may be absent</a:t>
            </a:r>
            <a:endParaRPr lang="x-none" sz="2000" kern="100" dirty="0">
              <a:latin typeface="Arial" panose="020B0604020202020204" pitchFamily="34" charset="0"/>
              <a:ea typeface="DengXian" panose="02010600030101010101" pitchFamily="2" charset="-122"/>
              <a:cs typeface="Arial" panose="020B0604020202020204" pitchFamily="34" charset="0"/>
            </a:endParaRPr>
          </a:p>
        </p:txBody>
      </p:sp>
      <p:sp>
        <p:nvSpPr>
          <p:cNvPr id="3" name="标题 1">
            <a:extLst>
              <a:ext uri="{FF2B5EF4-FFF2-40B4-BE49-F238E27FC236}">
                <a16:creationId xmlns:a16="http://schemas.microsoft.com/office/drawing/2014/main" id="{9F4E5B21-4651-FF45-A78D-7E460DC1D108}"/>
              </a:ext>
            </a:extLst>
          </p:cNvPr>
          <p:cNvSpPr txBox="1">
            <a:spLocks/>
          </p:cNvSpPr>
          <p:nvPr/>
        </p:nvSpPr>
        <p:spPr>
          <a:xfrm>
            <a:off x="2555488" y="2301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kumimoji="1" lang="en-US" altLang="zh-CN" dirty="0"/>
              <a:t>13-2-4</a:t>
            </a:r>
            <a:endParaRPr kumimoji="1" lang="zh-CN" altLang="en-US" dirty="0"/>
          </a:p>
        </p:txBody>
      </p:sp>
      <p:pic>
        <p:nvPicPr>
          <p:cNvPr id="4" name="13-2-4.mp3" descr="13-2-4.mp3">
            <a:hlinkClick r:id="" action="ppaction://media"/>
            <a:extLst>
              <a:ext uri="{FF2B5EF4-FFF2-40B4-BE49-F238E27FC236}">
                <a16:creationId xmlns:a16="http://schemas.microsoft.com/office/drawing/2014/main" id="{85C21FE6-B1D4-8540-AC8E-BA71EE7B668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6942" y="-127001"/>
            <a:ext cx="812800" cy="812800"/>
          </a:xfrm>
          <a:prstGeom prst="rect">
            <a:avLst/>
          </a:prstGeom>
        </p:spPr>
      </p:pic>
    </p:spTree>
    <p:extLst>
      <p:ext uri="{BB962C8B-B14F-4D97-AF65-F5344CB8AC3E}">
        <p14:creationId xmlns:p14="http://schemas.microsoft.com/office/powerpoint/2010/main" val="4164138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35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3-2-4.mp3" descr="13-2-4.mp3">
            <a:hlinkClick r:id="" action="ppaction://media"/>
            <a:extLst>
              <a:ext uri="{FF2B5EF4-FFF2-40B4-BE49-F238E27FC236}">
                <a16:creationId xmlns:a16="http://schemas.microsoft.com/office/drawing/2014/main" id="{FD57D1B9-6E2A-244A-B7D7-FB9FA3D23E5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10395" y="-115848"/>
            <a:ext cx="812800" cy="812800"/>
          </a:xfrm>
          <a:prstGeom prst="rect">
            <a:avLst/>
          </a:prstGeom>
        </p:spPr>
      </p:pic>
      <p:sp>
        <p:nvSpPr>
          <p:cNvPr id="3" name="Rectangle 2">
            <a:extLst>
              <a:ext uri="{FF2B5EF4-FFF2-40B4-BE49-F238E27FC236}">
                <a16:creationId xmlns:a16="http://schemas.microsoft.com/office/drawing/2014/main" id="{0260F8A5-3031-7549-9111-250FC7D8A699}"/>
              </a:ext>
            </a:extLst>
          </p:cNvPr>
          <p:cNvSpPr/>
          <p:nvPr/>
        </p:nvSpPr>
        <p:spPr>
          <a:xfrm>
            <a:off x="1038224" y="1867198"/>
            <a:ext cx="10515599" cy="958596"/>
          </a:xfrm>
          <a:prstGeom prst="rect">
            <a:avLst/>
          </a:prstGeom>
        </p:spPr>
        <p:txBody>
          <a:bodyPr wrap="square">
            <a:spAutoFit/>
          </a:bodyPr>
          <a:lstStyle/>
          <a:p>
            <a:pPr>
              <a:lnSpc>
                <a:spcPct val="150000"/>
              </a:lnSpc>
              <a:spcAft>
                <a:spcPts val="0"/>
              </a:spcAft>
            </a:pPr>
            <a:r>
              <a:rPr lang="en-US" sz="2000" kern="100" dirty="0">
                <a:solidFill>
                  <a:srgbClr val="00B050"/>
                </a:solidFill>
                <a:latin typeface="Arial" panose="020B0604020202020204" pitchFamily="34" charset="0"/>
                <a:ea typeface="DengXian" panose="02010600030101010101" pitchFamily="2" charset="-122"/>
                <a:cs typeface="Arial" panose="020B0604020202020204" pitchFamily="34" charset="0"/>
              </a:rPr>
              <a:t>children with autism may have difficulty forming episodic memories</a:t>
            </a:r>
            <a:r>
              <a:rPr lang="en-US" sz="2000" kern="100" dirty="0">
                <a:latin typeface="Arial" panose="020B0604020202020204" pitchFamily="34" charset="0"/>
                <a:ea typeface="DengXian" panose="02010600030101010101" pitchFamily="2" charset="-122"/>
                <a:cs typeface="Arial" panose="020B0604020202020204" pitchFamily="34" charset="0"/>
              </a:rPr>
              <a:t>—possibly </a:t>
            </a:r>
            <a:r>
              <a:rPr lang="en-US" sz="2000" kern="100" dirty="0">
                <a:solidFill>
                  <a:srgbClr val="FF0000"/>
                </a:solidFill>
                <a:latin typeface="Arial" panose="020B0604020202020204" pitchFamily="34" charset="0"/>
                <a:ea typeface="DengXian" panose="02010600030101010101" pitchFamily="2" charset="-122"/>
                <a:cs typeface="Arial" panose="020B0604020202020204" pitchFamily="34" charset="0"/>
              </a:rPr>
              <a:t>because their concept of the </a:t>
            </a:r>
            <a:r>
              <a:rPr lang="en-US" sz="2000" b="1" kern="100" dirty="0">
                <a:solidFill>
                  <a:srgbClr val="FF0000"/>
                </a:solidFill>
                <a:latin typeface="Arial" panose="020B0604020202020204" pitchFamily="34" charset="0"/>
                <a:ea typeface="DengXian" panose="02010600030101010101" pitchFamily="2" charset="-122"/>
                <a:cs typeface="Arial" panose="020B0604020202020204" pitchFamily="34" charset="0"/>
              </a:rPr>
              <a:t>40.</a:t>
            </a:r>
            <a:r>
              <a:rPr lang="en-US" sz="2000" kern="100" dirty="0">
                <a:solidFill>
                  <a:srgbClr val="FF0000"/>
                </a:solidFill>
                <a:latin typeface="Arial" panose="020B0604020202020204" pitchFamily="34" charset="0"/>
                <a:ea typeface="DengXian" panose="02010600030101010101" pitchFamily="2" charset="-122"/>
                <a:cs typeface="Arial" panose="020B0604020202020204" pitchFamily="34" charset="0"/>
              </a:rPr>
              <a:t> _______________ may be absent</a:t>
            </a:r>
            <a:endParaRPr lang="x-none" sz="2000" kern="100" dirty="0">
              <a:solidFill>
                <a:srgbClr val="FF0000"/>
              </a:solidFill>
              <a:latin typeface="Arial" panose="020B0604020202020204" pitchFamily="34" charset="0"/>
              <a:ea typeface="DengXian" panose="02010600030101010101" pitchFamily="2" charset="-122"/>
              <a:cs typeface="Arial" panose="020B0604020202020204" pitchFamily="34" charset="0"/>
            </a:endParaRPr>
          </a:p>
        </p:txBody>
      </p:sp>
      <p:sp>
        <p:nvSpPr>
          <p:cNvPr id="4" name="标题 1">
            <a:extLst>
              <a:ext uri="{FF2B5EF4-FFF2-40B4-BE49-F238E27FC236}">
                <a16:creationId xmlns:a16="http://schemas.microsoft.com/office/drawing/2014/main" id="{AA219CC6-F41C-5A49-A915-D85C917AE3EB}"/>
              </a:ext>
            </a:extLst>
          </p:cNvPr>
          <p:cNvSpPr txBox="1">
            <a:spLocks/>
          </p:cNvSpPr>
          <p:nvPr/>
        </p:nvSpPr>
        <p:spPr>
          <a:xfrm>
            <a:off x="2678151" y="17444"/>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0B050"/>
                </a:solidFill>
              </a:rPr>
              <a:t>果</a:t>
            </a:r>
            <a:r>
              <a:rPr kumimoji="1" lang="zh-CN" altLang="en-US" dirty="0"/>
              <a:t>关系 </a:t>
            </a:r>
            <a:r>
              <a:rPr kumimoji="1" lang="en-US" altLang="zh-CN" dirty="0"/>
              <a:t>13-2-4</a:t>
            </a:r>
            <a:endParaRPr kumimoji="1" lang="zh-CN" altLang="en-US" dirty="0"/>
          </a:p>
        </p:txBody>
      </p:sp>
      <p:sp>
        <p:nvSpPr>
          <p:cNvPr id="5" name="Rectangle 4">
            <a:extLst>
              <a:ext uri="{FF2B5EF4-FFF2-40B4-BE49-F238E27FC236}">
                <a16:creationId xmlns:a16="http://schemas.microsoft.com/office/drawing/2014/main" id="{AA8F7535-FE9A-0B45-B6E6-15EFC7204C0F}"/>
              </a:ext>
            </a:extLst>
          </p:cNvPr>
          <p:cNvSpPr/>
          <p:nvPr/>
        </p:nvSpPr>
        <p:spPr>
          <a:xfrm>
            <a:off x="1038224" y="3747612"/>
            <a:ext cx="10206040" cy="1420261"/>
          </a:xfrm>
          <a:prstGeom prst="rect">
            <a:avLst/>
          </a:prstGeom>
        </p:spPr>
        <p:txBody>
          <a:bodyPr wrap="square">
            <a:spAutoFit/>
          </a:bodyPr>
          <a:lstStyle/>
          <a:p>
            <a:pPr>
              <a:lnSpc>
                <a:spcPct val="150000"/>
              </a:lnSpc>
            </a:pPr>
            <a:r>
              <a:rPr lang="en-US" sz="2000" dirty="0">
                <a:solidFill>
                  <a:srgbClr val="000000"/>
                </a:solidFill>
                <a:latin typeface="Arial" panose="020B0604020202020204" pitchFamily="34" charset="0"/>
              </a:rPr>
              <a:t>Episodic memories can help people connect with others, for instance by sharing intimate details abort their past: </a:t>
            </a:r>
            <a:r>
              <a:rPr lang="en-US" sz="2000" dirty="0">
                <a:solidFill>
                  <a:srgbClr val="00B050"/>
                </a:solidFill>
                <a:latin typeface="Arial" panose="020B0604020202020204" pitchFamily="34" charset="0"/>
              </a:rPr>
              <a:t>something individuals with autism often have problems with</a:t>
            </a:r>
            <a:r>
              <a:rPr lang="en-US" sz="2000" dirty="0">
                <a:solidFill>
                  <a:srgbClr val="000000"/>
                </a:solidFill>
                <a:latin typeface="Arial" panose="020B0604020202020204" pitchFamily="34" charset="0"/>
              </a:rPr>
              <a:t>. This may be </a:t>
            </a:r>
            <a:r>
              <a:rPr lang="en-US" sz="2000" dirty="0">
                <a:solidFill>
                  <a:srgbClr val="FF0000"/>
                </a:solidFill>
                <a:latin typeface="Arial" panose="020B0604020202020204" pitchFamily="34" charset="0"/>
              </a:rPr>
              <a:t>caused by an absence of a sense of self. </a:t>
            </a:r>
            <a:endParaRPr lang="en-US" sz="2000" dirty="0">
              <a:solidFill>
                <a:srgbClr val="FF0000"/>
              </a:solidFill>
              <a:effectLst/>
              <a:latin typeface="Arial" panose="020B0604020202020204" pitchFamily="34" charset="0"/>
            </a:endParaRPr>
          </a:p>
        </p:txBody>
      </p:sp>
    </p:spTree>
    <p:extLst>
      <p:ext uri="{BB962C8B-B14F-4D97-AF65-F5344CB8AC3E}">
        <p14:creationId xmlns:p14="http://schemas.microsoft.com/office/powerpoint/2010/main" val="3657677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35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2DAA98-BA79-44F7-9728-CA1A90647B17}"/>
              </a:ext>
            </a:extLst>
          </p:cNvPr>
          <p:cNvSpPr txBox="1">
            <a:spLocks/>
          </p:cNvSpPr>
          <p:nvPr/>
        </p:nvSpPr>
        <p:spPr>
          <a:xfrm>
            <a:off x="2588941" y="62307"/>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lang="en-US" altLang="zh-CN" dirty="0"/>
              <a:t>13-t3-p4</a:t>
            </a:r>
            <a:endParaRPr kumimoji="1" lang="zh-CN" altLang="en-US" dirty="0"/>
          </a:p>
        </p:txBody>
      </p:sp>
      <p:sp>
        <p:nvSpPr>
          <p:cNvPr id="4" name="内容占位符 2">
            <a:extLst>
              <a:ext uri="{FF2B5EF4-FFF2-40B4-BE49-F238E27FC236}">
                <a16:creationId xmlns:a16="http://schemas.microsoft.com/office/drawing/2014/main" id="{9F6D1C99-CAC9-4E9D-A048-5A0DFF13ACC9}"/>
              </a:ext>
            </a:extLst>
          </p:cNvPr>
          <p:cNvSpPr txBox="1">
            <a:spLocks/>
          </p:cNvSpPr>
          <p:nvPr/>
        </p:nvSpPr>
        <p:spPr>
          <a:xfrm>
            <a:off x="838200" y="1027906"/>
            <a:ext cx="11023600" cy="34069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b="1" dirty="0"/>
              <a:t>Observations in the wild </a:t>
            </a:r>
          </a:p>
          <a:p>
            <a:pPr marL="0" indent="0">
              <a:buNone/>
            </a:pPr>
            <a:r>
              <a:rPr lang="zh-CN" altLang="en-US" sz="1800" b="1" dirty="0"/>
              <a:t>　　</a:t>
            </a:r>
            <a:r>
              <a:rPr lang="en-US" altLang="zh-CN" sz="1800" b="1" dirty="0"/>
              <a:t>· Observations show that these lizards keep the same partner for several years</a:t>
            </a:r>
            <a:r>
              <a:rPr lang="en-US" altLang="zh-CN" sz="1800" b="1" dirty="0">
                <a:solidFill>
                  <a:srgbClr val="00B050"/>
                </a:solidFill>
              </a:rPr>
              <a:t> </a:t>
            </a:r>
            <a:endParaRPr lang="en-US" altLang="zh-CN" sz="1800" b="1" dirty="0"/>
          </a:p>
          <a:p>
            <a:pPr marL="0" indent="0">
              <a:buNone/>
            </a:pPr>
            <a:r>
              <a:rPr lang="en-US" altLang="zh-CN" sz="1800" b="1" dirty="0"/>
              <a:t>What people want </a:t>
            </a:r>
          </a:p>
          <a:p>
            <a:pPr marL="0" indent="0">
              <a:buNone/>
            </a:pPr>
            <a:r>
              <a:rPr lang="zh-CN" altLang="en-US" sz="1800" b="1" dirty="0"/>
              <a:t>　　</a:t>
            </a:r>
            <a:r>
              <a:rPr lang="en-US" altLang="zh-CN" sz="1800" b="1" dirty="0"/>
              <a:t>·  Possible reasons:</a:t>
            </a:r>
          </a:p>
          <a:p>
            <a:pPr marL="0" indent="0">
              <a:buNone/>
            </a:pPr>
            <a:r>
              <a:rPr lang="zh-CN" altLang="en-US" sz="1800" b="1" dirty="0"/>
              <a:t>　　</a:t>
            </a:r>
            <a:r>
              <a:rPr lang="en-US" altLang="zh-CN" sz="1800" b="1" dirty="0"/>
              <a:t>-  to improve the survival of their young </a:t>
            </a:r>
          </a:p>
          <a:p>
            <a:pPr marL="0" indent="0">
              <a:buNone/>
            </a:pPr>
            <a:r>
              <a:rPr lang="zh-CN" altLang="en-US" sz="1800" b="1" dirty="0"/>
              <a:t>　　</a:t>
            </a:r>
            <a:r>
              <a:rPr lang="en-US" altLang="zh-CN" sz="1800" b="1" dirty="0"/>
              <a:t>(but little 36 __________ has been noted between parents and children)</a:t>
            </a:r>
          </a:p>
          <a:p>
            <a:pPr marL="0" indent="0">
              <a:buNone/>
            </a:pPr>
            <a:r>
              <a:rPr lang="zh-CN" altLang="en-US" sz="1800" b="1" dirty="0"/>
              <a:t>　　</a:t>
            </a:r>
            <a:r>
              <a:rPr lang="en-US" altLang="zh-CN" sz="1800" b="1" dirty="0"/>
              <a:t>-  to provide 37 __________ for female lizards </a:t>
            </a:r>
          </a:p>
          <a:p>
            <a:pPr marL="0" indent="0">
              <a:buNone/>
            </a:pPr>
            <a:endParaRPr lang="en-US" altLang="zh-CN" sz="1800" b="1" dirty="0"/>
          </a:p>
        </p:txBody>
      </p:sp>
      <p:pic>
        <p:nvPicPr>
          <p:cNvPr id="3" name="IELTS13-Tests1-4CD2Track_04">
            <a:hlinkClick r:id="" action="ppaction://media"/>
            <a:extLst>
              <a:ext uri="{FF2B5EF4-FFF2-40B4-BE49-F238E27FC236}">
                <a16:creationId xmlns:a16="http://schemas.microsoft.com/office/drawing/2014/main" id="{958C68CE-E33D-4698-97D9-C39A4280422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817769" y="62307"/>
            <a:ext cx="605631" cy="605631"/>
          </a:xfrm>
          <a:prstGeom prst="rect">
            <a:avLst/>
          </a:prstGeom>
        </p:spPr>
      </p:pic>
    </p:spTree>
    <p:extLst>
      <p:ext uri="{BB962C8B-B14F-4D97-AF65-F5344CB8AC3E}">
        <p14:creationId xmlns:p14="http://schemas.microsoft.com/office/powerpoint/2010/main" val="598578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00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2DAA98-BA79-44F7-9728-CA1A90647B17}"/>
              </a:ext>
            </a:extLst>
          </p:cNvPr>
          <p:cNvSpPr txBox="1">
            <a:spLocks/>
          </p:cNvSpPr>
          <p:nvPr/>
        </p:nvSpPr>
        <p:spPr>
          <a:xfrm>
            <a:off x="2667000"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0B050"/>
                </a:solidFill>
              </a:rPr>
              <a:t>果</a:t>
            </a:r>
            <a:r>
              <a:rPr kumimoji="1" lang="zh-CN" altLang="en-US" dirty="0"/>
              <a:t>关系 </a:t>
            </a:r>
            <a:r>
              <a:rPr lang="en-US" altLang="zh-CN" dirty="0"/>
              <a:t>13-t3-p4</a:t>
            </a:r>
            <a:endParaRPr kumimoji="1" lang="zh-CN" altLang="en-US" dirty="0"/>
          </a:p>
        </p:txBody>
      </p:sp>
      <p:sp>
        <p:nvSpPr>
          <p:cNvPr id="4" name="内容占位符 2">
            <a:extLst>
              <a:ext uri="{FF2B5EF4-FFF2-40B4-BE49-F238E27FC236}">
                <a16:creationId xmlns:a16="http://schemas.microsoft.com/office/drawing/2014/main" id="{9F6D1C99-CAC9-4E9D-A048-5A0DFF13ACC9}"/>
              </a:ext>
            </a:extLst>
          </p:cNvPr>
          <p:cNvSpPr txBox="1">
            <a:spLocks/>
          </p:cNvSpPr>
          <p:nvPr/>
        </p:nvSpPr>
        <p:spPr>
          <a:xfrm>
            <a:off x="838200" y="1027906"/>
            <a:ext cx="11023600" cy="34069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1800" b="1" dirty="0"/>
              <a:t>Observations in the wild </a:t>
            </a:r>
          </a:p>
          <a:p>
            <a:pPr marL="0" indent="0">
              <a:buNone/>
            </a:pPr>
            <a:r>
              <a:rPr lang="zh-CN" altLang="en-US" sz="1800" b="1" dirty="0"/>
              <a:t>　　</a:t>
            </a:r>
            <a:r>
              <a:rPr lang="en-US" altLang="zh-CN" sz="1800" b="1" dirty="0">
                <a:solidFill>
                  <a:srgbClr val="00B050"/>
                </a:solidFill>
              </a:rPr>
              <a:t>· Observations show that these lizards keep the same partner for several years </a:t>
            </a:r>
          </a:p>
          <a:p>
            <a:pPr marL="0" indent="0">
              <a:buNone/>
            </a:pPr>
            <a:r>
              <a:rPr lang="en-US" altLang="zh-CN" sz="1800" b="1" dirty="0"/>
              <a:t>What people want </a:t>
            </a:r>
          </a:p>
          <a:p>
            <a:pPr marL="0" indent="0">
              <a:buNone/>
            </a:pPr>
            <a:r>
              <a:rPr lang="zh-CN" altLang="en-US" sz="1800" b="1" dirty="0"/>
              <a:t>　　</a:t>
            </a:r>
            <a:r>
              <a:rPr lang="en-US" altLang="zh-CN" sz="1800" b="1" dirty="0"/>
              <a:t>·  </a:t>
            </a:r>
            <a:r>
              <a:rPr lang="en-US" altLang="zh-CN" sz="1800" b="1" dirty="0">
                <a:solidFill>
                  <a:srgbClr val="FF0000"/>
                </a:solidFill>
              </a:rPr>
              <a:t>Possible reasons:</a:t>
            </a:r>
          </a:p>
          <a:p>
            <a:pPr marL="0" indent="0">
              <a:buNone/>
            </a:pPr>
            <a:r>
              <a:rPr lang="zh-CN" altLang="en-US" sz="1800" b="1" dirty="0"/>
              <a:t>　　</a:t>
            </a:r>
            <a:r>
              <a:rPr lang="en-US" altLang="zh-CN" sz="1800" b="1" dirty="0">
                <a:solidFill>
                  <a:srgbClr val="FF0000"/>
                </a:solidFill>
              </a:rPr>
              <a:t>-  to improve the survival of their young </a:t>
            </a:r>
          </a:p>
          <a:p>
            <a:pPr marL="0" indent="0">
              <a:buNone/>
            </a:pPr>
            <a:r>
              <a:rPr lang="zh-CN" altLang="en-US" sz="1800" b="1" dirty="0"/>
              <a:t>　　</a:t>
            </a:r>
            <a:r>
              <a:rPr lang="en-US" altLang="zh-CN" sz="1800" b="1" dirty="0"/>
              <a:t>(but little 36 __________ has been noted between parents and children)</a:t>
            </a:r>
          </a:p>
          <a:p>
            <a:pPr marL="0" indent="0">
              <a:buNone/>
            </a:pPr>
            <a:r>
              <a:rPr lang="zh-CN" altLang="en-US" sz="1800" b="1" dirty="0"/>
              <a:t>　　</a:t>
            </a:r>
            <a:r>
              <a:rPr lang="en-US" altLang="zh-CN" sz="1800" b="1" dirty="0">
                <a:solidFill>
                  <a:srgbClr val="FF0000"/>
                </a:solidFill>
              </a:rPr>
              <a:t>-  to provide 37 __________ for female lizards </a:t>
            </a:r>
          </a:p>
          <a:p>
            <a:pPr marL="0" indent="0">
              <a:buNone/>
            </a:pPr>
            <a:endParaRPr lang="en-US" altLang="zh-CN" sz="1800" b="1" dirty="0"/>
          </a:p>
        </p:txBody>
      </p:sp>
      <p:sp>
        <p:nvSpPr>
          <p:cNvPr id="5" name="矩形 4">
            <a:extLst>
              <a:ext uri="{FF2B5EF4-FFF2-40B4-BE49-F238E27FC236}">
                <a16:creationId xmlns:a16="http://schemas.microsoft.com/office/drawing/2014/main" id="{32CE1EF2-5617-4EA7-B348-80521F04F91F}"/>
              </a:ext>
            </a:extLst>
          </p:cNvPr>
          <p:cNvSpPr/>
          <p:nvPr/>
        </p:nvSpPr>
        <p:spPr>
          <a:xfrm>
            <a:off x="584200" y="3608130"/>
            <a:ext cx="11023600" cy="2308324"/>
          </a:xfrm>
          <a:prstGeom prst="rect">
            <a:avLst/>
          </a:prstGeom>
          <a:solidFill>
            <a:schemeClr val="bg1"/>
          </a:solidFill>
        </p:spPr>
        <p:txBody>
          <a:bodyPr wrap="square">
            <a:spAutoFit/>
          </a:bodyPr>
          <a:lstStyle/>
          <a:p>
            <a:r>
              <a:rPr lang="zh-CN" altLang="en-US" b="1" dirty="0"/>
              <a:t>　　</a:t>
            </a:r>
            <a:r>
              <a:rPr lang="en-US" altLang="zh-CN" b="1" dirty="0">
                <a:solidFill>
                  <a:srgbClr val="FF0000"/>
                </a:solidFill>
              </a:rPr>
              <a:t>It's quite interesting to think about the possible reasons for this. It could be that it's to do with protecting their young - you'd expect them to have a much better chance of survival if they have both parents around. But in fact observers have noted that once the babies have hatched out of their eggs, (Q36) they have hardly any contact with their parents.</a:t>
            </a:r>
            <a:r>
              <a:rPr lang="en-US" altLang="zh-CN" b="1" dirty="0"/>
              <a:t> </a:t>
            </a:r>
            <a:r>
              <a:rPr lang="en-US" altLang="zh-CN" b="1" dirty="0">
                <a:solidFill>
                  <a:srgbClr val="00B050"/>
                </a:solidFill>
              </a:rPr>
              <a:t>So, there's not really any evidence to support that idea. </a:t>
            </a:r>
          </a:p>
          <a:p>
            <a:r>
              <a:rPr lang="zh-CN" altLang="en-US" b="1" dirty="0"/>
              <a:t>　　</a:t>
            </a:r>
            <a:r>
              <a:rPr lang="en-US" altLang="zh-CN" b="1" dirty="0">
                <a:solidFill>
                  <a:srgbClr val="FF0000"/>
                </a:solidFill>
              </a:rPr>
              <a:t>Another suggestion's based on the observation that male lizards in monogamous relationships tend to be bigger and stronger than other males. </a:t>
            </a:r>
            <a:r>
              <a:rPr lang="en-US" altLang="zh-CN" b="1" dirty="0">
                <a:solidFill>
                  <a:srgbClr val="00B050"/>
                </a:solidFill>
              </a:rPr>
              <a:t>So maybe the male lizards stay around so (Q37) they can give the female lizards protection from other males. </a:t>
            </a:r>
            <a:endParaRPr lang="zh-CN" altLang="zh-CN" b="1" dirty="0">
              <a:solidFill>
                <a:srgbClr val="00B050"/>
              </a:solidFill>
            </a:endParaRPr>
          </a:p>
        </p:txBody>
      </p:sp>
      <p:pic>
        <p:nvPicPr>
          <p:cNvPr id="6" name="IELTS13-Tests1-4CD2Track_04">
            <a:hlinkClick r:id="" action="ppaction://media"/>
            <a:extLst>
              <a:ext uri="{FF2B5EF4-FFF2-40B4-BE49-F238E27FC236}">
                <a16:creationId xmlns:a16="http://schemas.microsoft.com/office/drawing/2014/main" id="{F927283B-1BB1-DB45-99BE-1950B44DA29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59637" y="260"/>
            <a:ext cx="605631" cy="605631"/>
          </a:xfrm>
          <a:prstGeom prst="rect">
            <a:avLst/>
          </a:prstGeom>
        </p:spPr>
      </p:pic>
    </p:spTree>
    <p:extLst>
      <p:ext uri="{BB962C8B-B14F-4D97-AF65-F5344CB8AC3E}">
        <p14:creationId xmlns:p14="http://schemas.microsoft.com/office/powerpoint/2010/main" val="3504886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00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312644-28C3-4D9A-A0CA-94259B8D9FF6}"/>
              </a:ext>
            </a:extLst>
          </p:cNvPr>
          <p:cNvSpPr txBox="1">
            <a:spLocks/>
          </p:cNvSpPr>
          <p:nvPr/>
        </p:nvSpPr>
        <p:spPr>
          <a:xfrm>
            <a:off x="2644697" y="5690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题干因果关系 </a:t>
            </a:r>
            <a:r>
              <a:rPr lang="en-US" altLang="zh-CN" dirty="0"/>
              <a:t>13-t4-p4</a:t>
            </a:r>
            <a:endParaRPr kumimoji="1" lang="zh-CN" altLang="en-US" dirty="0"/>
          </a:p>
        </p:txBody>
      </p:sp>
      <p:sp>
        <p:nvSpPr>
          <p:cNvPr id="3" name="内容占位符 2">
            <a:extLst>
              <a:ext uri="{FF2B5EF4-FFF2-40B4-BE49-F238E27FC236}">
                <a16:creationId xmlns:a16="http://schemas.microsoft.com/office/drawing/2014/main" id="{07D59CB5-7705-4238-A624-F58DF174C50F}"/>
              </a:ext>
            </a:extLst>
          </p:cNvPr>
          <p:cNvSpPr txBox="1">
            <a:spLocks/>
          </p:cNvSpPr>
          <p:nvPr/>
        </p:nvSpPr>
        <p:spPr>
          <a:xfrm>
            <a:off x="838200" y="1622266"/>
            <a:ext cx="11023600" cy="34069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r>
              <a:rPr lang="en-US" altLang="zh-CN" dirty="0"/>
              <a:t>Prices dropped because of improvements in </a:t>
            </a:r>
            <a:r>
              <a:rPr lang="en-US" altLang="zh-CN" b="1" dirty="0"/>
              <a:t>39</a:t>
            </a:r>
            <a:r>
              <a:rPr lang="en-US" altLang="zh-CN" dirty="0"/>
              <a:t> __________.</a:t>
            </a:r>
            <a:endParaRPr lang="zh-CN" altLang="zh-CN" dirty="0"/>
          </a:p>
          <a:p>
            <a:pPr marL="0" indent="0">
              <a:buNone/>
            </a:pPr>
            <a:endParaRPr lang="en-US" altLang="zh-CN" sz="1800" b="1" dirty="0"/>
          </a:p>
          <a:p>
            <a:pPr marL="0" indent="0">
              <a:buNone/>
            </a:pPr>
            <a:endParaRPr lang="en-US" altLang="zh-CN" sz="1800" b="1" dirty="0"/>
          </a:p>
        </p:txBody>
      </p:sp>
      <p:pic>
        <p:nvPicPr>
          <p:cNvPr id="4" name="IELTS13-Tests1-4CD2Track_08">
            <a:hlinkClick r:id="" action="ppaction://media"/>
            <a:extLst>
              <a:ext uri="{FF2B5EF4-FFF2-40B4-BE49-F238E27FC236}">
                <a16:creationId xmlns:a16="http://schemas.microsoft.com/office/drawing/2014/main" id="{C9453C2D-43C7-4A6B-A909-9A2FBCE62F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09763" y="213019"/>
            <a:ext cx="637540" cy="637540"/>
          </a:xfrm>
          <a:prstGeom prst="rect">
            <a:avLst/>
          </a:prstGeom>
        </p:spPr>
      </p:pic>
    </p:spTree>
    <p:extLst>
      <p:ext uri="{BB962C8B-B14F-4D97-AF65-F5344CB8AC3E}">
        <p14:creationId xmlns:p14="http://schemas.microsoft.com/office/powerpoint/2010/main" val="1717042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69502C-FE27-4391-809F-DA83B750F778}"/>
              </a:ext>
            </a:extLst>
          </p:cNvPr>
          <p:cNvSpPr txBox="1">
            <a:spLocks/>
          </p:cNvSpPr>
          <p:nvPr/>
        </p:nvSpPr>
        <p:spPr>
          <a:xfrm>
            <a:off x="2622395" y="5857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题干</a:t>
            </a:r>
            <a:r>
              <a:rPr kumimoji="1" lang="zh-CN" altLang="en-US" dirty="0">
                <a:solidFill>
                  <a:srgbClr val="FF0000"/>
                </a:solidFill>
              </a:rPr>
              <a:t>因</a:t>
            </a:r>
            <a:r>
              <a:rPr kumimoji="1" lang="zh-CN" altLang="en-US" dirty="0">
                <a:solidFill>
                  <a:srgbClr val="00B050"/>
                </a:solidFill>
              </a:rPr>
              <a:t>果</a:t>
            </a:r>
            <a:r>
              <a:rPr kumimoji="1" lang="zh-CN" altLang="en-US" dirty="0"/>
              <a:t>关系 </a:t>
            </a:r>
            <a:r>
              <a:rPr lang="en-US" altLang="zh-CN" dirty="0"/>
              <a:t>13-t4-p4</a:t>
            </a:r>
            <a:endParaRPr kumimoji="1" lang="zh-CN" altLang="en-US" dirty="0"/>
          </a:p>
        </p:txBody>
      </p:sp>
      <p:sp>
        <p:nvSpPr>
          <p:cNvPr id="3" name="矩形 2">
            <a:extLst>
              <a:ext uri="{FF2B5EF4-FFF2-40B4-BE49-F238E27FC236}">
                <a16:creationId xmlns:a16="http://schemas.microsoft.com/office/drawing/2014/main" id="{6CFAA4FB-AA13-4B41-9AAE-E3BC6EB35B04}"/>
              </a:ext>
            </a:extLst>
          </p:cNvPr>
          <p:cNvSpPr/>
          <p:nvPr/>
        </p:nvSpPr>
        <p:spPr>
          <a:xfrm>
            <a:off x="584200" y="3608130"/>
            <a:ext cx="11023600" cy="646331"/>
          </a:xfrm>
          <a:prstGeom prst="rect">
            <a:avLst/>
          </a:prstGeom>
          <a:solidFill>
            <a:schemeClr val="bg1"/>
          </a:solidFill>
        </p:spPr>
        <p:txBody>
          <a:bodyPr wrap="square">
            <a:spAutoFit/>
          </a:bodyPr>
          <a:lstStyle/>
          <a:p>
            <a:r>
              <a:rPr lang="en-US" altLang="zh-CN" b="1" dirty="0"/>
              <a:t>But during this century, production boomed </a:t>
            </a:r>
            <a:r>
              <a:rPr lang="en-US" altLang="zh-CN" b="1" dirty="0">
                <a:solidFill>
                  <a:srgbClr val="00B050"/>
                </a:solidFill>
              </a:rPr>
              <a:t>and coffee prices started to fall. </a:t>
            </a:r>
            <a:r>
              <a:rPr lang="en-US" altLang="zh-CN" b="1" dirty="0"/>
              <a:t>(Q39) </a:t>
            </a:r>
            <a:r>
              <a:rPr lang="en-US" altLang="zh-CN" b="1" dirty="0">
                <a:solidFill>
                  <a:srgbClr val="FF0000"/>
                </a:solidFill>
              </a:rPr>
              <a:t>This was partly because new types of transportation had been developed which were cheaper and more efficient. </a:t>
            </a:r>
          </a:p>
        </p:txBody>
      </p:sp>
      <p:sp>
        <p:nvSpPr>
          <p:cNvPr id="4" name="内容占位符 2">
            <a:extLst>
              <a:ext uri="{FF2B5EF4-FFF2-40B4-BE49-F238E27FC236}">
                <a16:creationId xmlns:a16="http://schemas.microsoft.com/office/drawing/2014/main" id="{B66BD129-2EE6-4251-BB99-E15BC15E543C}"/>
              </a:ext>
            </a:extLst>
          </p:cNvPr>
          <p:cNvSpPr txBox="1">
            <a:spLocks/>
          </p:cNvSpPr>
          <p:nvPr/>
        </p:nvSpPr>
        <p:spPr>
          <a:xfrm>
            <a:off x="838200" y="1599406"/>
            <a:ext cx="11023600" cy="34069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r>
              <a:rPr lang="en-US" altLang="zh-CN" dirty="0">
                <a:solidFill>
                  <a:srgbClr val="00B050"/>
                </a:solidFill>
              </a:rPr>
              <a:t>Prices dropped </a:t>
            </a:r>
            <a:r>
              <a:rPr lang="en-US" altLang="zh-CN" dirty="0">
                <a:solidFill>
                  <a:srgbClr val="FF0000"/>
                </a:solidFill>
              </a:rPr>
              <a:t>because of improvements in </a:t>
            </a:r>
            <a:r>
              <a:rPr lang="en-US" altLang="zh-CN" b="1" dirty="0"/>
              <a:t>39</a:t>
            </a:r>
            <a:r>
              <a:rPr lang="en-US" altLang="zh-CN" dirty="0"/>
              <a:t> __________.</a:t>
            </a:r>
            <a:endParaRPr lang="zh-CN" altLang="zh-CN" dirty="0"/>
          </a:p>
          <a:p>
            <a:pPr marL="0" indent="0">
              <a:buNone/>
            </a:pPr>
            <a:endParaRPr lang="en-US" altLang="zh-CN" sz="1800" b="1" dirty="0"/>
          </a:p>
          <a:p>
            <a:pPr marL="0" indent="0">
              <a:buNone/>
            </a:pPr>
            <a:endParaRPr lang="en-US" altLang="zh-CN" sz="1800" b="1" dirty="0"/>
          </a:p>
        </p:txBody>
      </p:sp>
      <p:pic>
        <p:nvPicPr>
          <p:cNvPr id="5" name="IELTS13-Tests1-4CD2Track_08">
            <a:hlinkClick r:id="" action="ppaction://media"/>
            <a:extLst>
              <a:ext uri="{FF2B5EF4-FFF2-40B4-BE49-F238E27FC236}">
                <a16:creationId xmlns:a16="http://schemas.microsoft.com/office/drawing/2014/main" id="{BFB7CCDD-6D3C-4149-A5BB-219BC06C166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32065" y="83819"/>
            <a:ext cx="637540" cy="637540"/>
          </a:xfrm>
          <a:prstGeom prst="rect">
            <a:avLst/>
          </a:prstGeom>
        </p:spPr>
      </p:pic>
    </p:spTree>
    <p:extLst>
      <p:ext uri="{BB962C8B-B14F-4D97-AF65-F5344CB8AC3E}">
        <p14:creationId xmlns:p14="http://schemas.microsoft.com/office/powerpoint/2010/main" val="2303909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5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94710" y="15160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11-3-1</a:t>
            </a:r>
            <a:endParaRPr kumimoji="1" lang="zh-CN" altLang="en-US" sz="3600" dirty="0"/>
          </a:p>
        </p:txBody>
      </p:sp>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kumimoji="1" lang="en-US" altLang="zh-CN" sz="1800" b="1" dirty="0"/>
              <a:t>9. Visitors will be able to learn about ________ and then collect some</a:t>
            </a:r>
            <a:r>
              <a:rPr kumimoji="1" lang="en-US" altLang="zh-CN" sz="1800" dirty="0"/>
              <a:t>. </a:t>
            </a:r>
            <a:endParaRPr kumimoji="1" lang="zh-CN" altLang="en-US" sz="1800" dirty="0"/>
          </a:p>
        </p:txBody>
      </p:sp>
      <p:pic>
        <p:nvPicPr>
          <p:cNvPr id="3" name="11-3-1-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13770" y="1587"/>
            <a:ext cx="812800" cy="812800"/>
          </a:xfrm>
          <a:prstGeom prst="rect">
            <a:avLst/>
          </a:prstGeom>
        </p:spPr>
      </p:pic>
    </p:spTree>
    <p:extLst>
      <p:ext uri="{BB962C8B-B14F-4D97-AF65-F5344CB8AC3E}">
        <p14:creationId xmlns:p14="http://schemas.microsoft.com/office/powerpoint/2010/main" val="125396529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02"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80854" y="8313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11-3-1</a:t>
            </a:r>
            <a:endParaRPr kumimoji="1" lang="zh-CN" altLang="en-US" sz="3600" dirty="0"/>
          </a:p>
        </p:txBody>
      </p:sp>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kumimoji="1" lang="en-US" altLang="zh-CN" sz="1800" b="1" dirty="0"/>
              <a:t>9. Visitors will be able to learn about ________ and then collect some. </a:t>
            </a:r>
            <a:endParaRPr kumimoji="1" lang="zh-CN" altLang="en-US" sz="1800" b="1" dirty="0"/>
          </a:p>
        </p:txBody>
      </p:sp>
      <p:sp>
        <p:nvSpPr>
          <p:cNvPr id="5" name="矩形 4"/>
          <p:cNvSpPr/>
          <p:nvPr/>
        </p:nvSpPr>
        <p:spPr>
          <a:xfrm>
            <a:off x="990600" y="3047392"/>
            <a:ext cx="8137071" cy="1200329"/>
          </a:xfrm>
          <a:prstGeom prst="rect">
            <a:avLst/>
          </a:prstGeom>
        </p:spPr>
        <p:txBody>
          <a:bodyPr wrap="square">
            <a:spAutoFit/>
          </a:bodyPr>
          <a:lstStyle/>
          <a:p>
            <a:r>
              <a:rPr lang="en-US" altLang="zh-CN" dirty="0"/>
              <a:t>SUE: Right. My husband will be particularly interested in that. </a:t>
            </a:r>
            <a:endParaRPr lang="zh-CN" altLang="zh-CN" dirty="0"/>
          </a:p>
          <a:p>
            <a:r>
              <a:rPr lang="en-US" altLang="zh-CN" dirty="0"/>
              <a:t>MARTIN: (Q9)</a:t>
            </a:r>
            <a:r>
              <a:rPr lang="en-US" altLang="zh-CN" u="sng" dirty="0"/>
              <a:t>And there's going to be a talk and slide show about mushrooms - and you'll be able to go out and pick some afterwards and study the different varieties</a:t>
            </a:r>
            <a:r>
              <a:rPr lang="en-US" altLang="zh-CN" dirty="0"/>
              <a:t>. </a:t>
            </a:r>
            <a:endParaRPr lang="zh-CN" altLang="zh-CN" dirty="0"/>
          </a:p>
        </p:txBody>
      </p:sp>
      <p:pic>
        <p:nvPicPr>
          <p:cNvPr id="6" name="11-3-1-9">
            <a:hlinkClick r:id="" action="ppaction://media"/>
            <a:extLst>
              <a:ext uri="{FF2B5EF4-FFF2-40B4-BE49-F238E27FC236}">
                <a16:creationId xmlns:a16="http://schemas.microsoft.com/office/drawing/2014/main" id="{4470DF8E-667B-F643-9ED7-8D76FDCEF1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13770" y="1587"/>
            <a:ext cx="812800" cy="812800"/>
          </a:xfrm>
          <a:prstGeom prst="rect">
            <a:avLst/>
          </a:prstGeom>
        </p:spPr>
      </p:pic>
    </p:spTree>
    <p:extLst>
      <p:ext uri="{BB962C8B-B14F-4D97-AF65-F5344CB8AC3E}">
        <p14:creationId xmlns:p14="http://schemas.microsoft.com/office/powerpoint/2010/main" val="38285033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02"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40161" y="152977"/>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12-1-1</a:t>
            </a:r>
            <a:r>
              <a:rPr lang="zh-CN" altLang="zh-CN" sz="3600" dirty="0"/>
              <a:t> </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5" name="矩形 4">
            <a:extLst>
              <a:ext uri="{FF2B5EF4-FFF2-40B4-BE49-F238E27FC236}">
                <a16:creationId xmlns:a16="http://schemas.microsoft.com/office/drawing/2014/main" id="{1B926F94-F239-B044-B615-F6AB0A1FD73A}"/>
              </a:ext>
            </a:extLst>
          </p:cNvPr>
          <p:cNvSpPr/>
          <p:nvPr/>
        </p:nvSpPr>
        <p:spPr>
          <a:xfrm>
            <a:off x="934195" y="1690688"/>
            <a:ext cx="6963766" cy="461665"/>
          </a:xfrm>
          <a:prstGeom prst="rect">
            <a:avLst/>
          </a:prstGeom>
        </p:spPr>
        <p:txBody>
          <a:bodyPr wrap="none">
            <a:spAutoFit/>
          </a:bodyPr>
          <a:lstStyle/>
          <a:p>
            <a:r>
              <a:rPr lang="en-US" altLang="zh-CN" sz="2400" kern="0" dirty="0">
                <a:latin typeface="DengXian" panose="02010600030101010101" pitchFamily="2" charset="-122"/>
                <a:cs typeface="Times New Roman" panose="02020603050405020304" pitchFamily="18" charset="0"/>
              </a:rPr>
              <a:t>There are no 9 ......... or accommodation in the area</a:t>
            </a:r>
            <a:r>
              <a:rPr lang="zh-CN" altLang="zh-CN" sz="2400" dirty="0"/>
              <a:t> </a:t>
            </a:r>
            <a:endParaRPr lang="zh-CN" altLang="en-US" sz="2400" dirty="0"/>
          </a:p>
        </p:txBody>
      </p:sp>
      <p:pic>
        <p:nvPicPr>
          <p:cNvPr id="6" name="IELTS11_IELTS 12 Test 5_01">
            <a:hlinkClick r:id="" action="ppaction://media"/>
            <a:extLst>
              <a:ext uri="{FF2B5EF4-FFF2-40B4-BE49-F238E27FC236}">
                <a16:creationId xmlns:a16="http://schemas.microsoft.com/office/drawing/2014/main" id="{5855C679-D9C7-401D-A747-703AE2E6BE7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68470" y="152977"/>
            <a:ext cx="604116" cy="604116"/>
          </a:xfrm>
          <a:prstGeom prst="rect">
            <a:avLst/>
          </a:prstGeom>
        </p:spPr>
      </p:pic>
    </p:spTree>
    <p:extLst>
      <p:ext uri="{BB962C8B-B14F-4D97-AF65-F5344CB8AC3E}">
        <p14:creationId xmlns:p14="http://schemas.microsoft.com/office/powerpoint/2010/main" val="1607627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1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40161" y="10229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12-1-1</a:t>
            </a:r>
            <a:r>
              <a:rPr lang="zh-CN" altLang="zh-CN" sz="3600" dirty="0"/>
              <a:t> </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5" name="矩形 4">
            <a:extLst>
              <a:ext uri="{FF2B5EF4-FFF2-40B4-BE49-F238E27FC236}">
                <a16:creationId xmlns:a16="http://schemas.microsoft.com/office/drawing/2014/main" id="{1B926F94-F239-B044-B615-F6AB0A1FD73A}"/>
              </a:ext>
            </a:extLst>
          </p:cNvPr>
          <p:cNvSpPr/>
          <p:nvPr/>
        </p:nvSpPr>
        <p:spPr>
          <a:xfrm>
            <a:off x="934195" y="1690688"/>
            <a:ext cx="6963766" cy="461665"/>
          </a:xfrm>
          <a:prstGeom prst="rect">
            <a:avLst/>
          </a:prstGeom>
        </p:spPr>
        <p:txBody>
          <a:bodyPr wrap="none">
            <a:spAutoFit/>
          </a:bodyPr>
          <a:lstStyle/>
          <a:p>
            <a:r>
              <a:rPr lang="en-US" altLang="zh-CN" sz="2400" kern="0" dirty="0">
                <a:solidFill>
                  <a:srgbClr val="00B050"/>
                </a:solidFill>
                <a:latin typeface="DengXian" panose="02010600030101010101" pitchFamily="2" charset="-122"/>
                <a:cs typeface="Times New Roman" panose="02020603050405020304" pitchFamily="18" charset="0"/>
              </a:rPr>
              <a:t>There are no 9 ......... </a:t>
            </a:r>
            <a:r>
              <a:rPr lang="en-US" altLang="zh-CN" sz="2400" kern="0" dirty="0">
                <a:latin typeface="DengXian" panose="02010600030101010101" pitchFamily="2" charset="-122"/>
                <a:cs typeface="Times New Roman" panose="02020603050405020304" pitchFamily="18" charset="0"/>
              </a:rPr>
              <a:t>or </a:t>
            </a:r>
            <a:r>
              <a:rPr lang="en-US" altLang="zh-CN" sz="2400" kern="0" dirty="0">
                <a:solidFill>
                  <a:srgbClr val="FF0000"/>
                </a:solidFill>
                <a:latin typeface="DengXian" panose="02010600030101010101" pitchFamily="2" charset="-122"/>
                <a:cs typeface="Times New Roman" panose="02020603050405020304" pitchFamily="18" charset="0"/>
              </a:rPr>
              <a:t>accommodation</a:t>
            </a:r>
            <a:r>
              <a:rPr lang="en-US" altLang="zh-CN" sz="2400" kern="0" dirty="0">
                <a:latin typeface="DengXian" panose="02010600030101010101" pitchFamily="2" charset="-122"/>
                <a:cs typeface="Times New Roman" panose="02020603050405020304" pitchFamily="18" charset="0"/>
              </a:rPr>
              <a:t> in the area</a:t>
            </a:r>
            <a:r>
              <a:rPr lang="zh-CN" altLang="zh-CN" sz="2400" dirty="0"/>
              <a:t> </a:t>
            </a:r>
            <a:endParaRPr lang="zh-CN" altLang="en-US" sz="2400" dirty="0"/>
          </a:p>
        </p:txBody>
      </p:sp>
      <p:sp>
        <p:nvSpPr>
          <p:cNvPr id="4" name="矩形 3">
            <a:extLst>
              <a:ext uri="{FF2B5EF4-FFF2-40B4-BE49-F238E27FC236}">
                <a16:creationId xmlns:a16="http://schemas.microsoft.com/office/drawing/2014/main" id="{FB1B1865-C017-5D4A-AFCA-67E58E22ACC7}"/>
              </a:ext>
            </a:extLst>
          </p:cNvPr>
          <p:cNvSpPr/>
          <p:nvPr/>
        </p:nvSpPr>
        <p:spPr>
          <a:xfrm>
            <a:off x="934195" y="3077964"/>
            <a:ext cx="10016027" cy="923330"/>
          </a:xfrm>
          <a:prstGeom prst="rect">
            <a:avLst/>
          </a:prstGeom>
        </p:spPr>
        <p:txBody>
          <a:bodyPr wrap="square">
            <a:spAutoFit/>
          </a:bodyPr>
          <a:lstStyle/>
          <a:p>
            <a:r>
              <a:rPr lang="en-US" altLang="zh-CN" dirty="0">
                <a:solidFill>
                  <a:srgbClr val="000000"/>
                </a:solidFill>
                <a:latin typeface="Arial" panose="020B0604020202020204" pitchFamily="34" charset="0"/>
              </a:rPr>
              <a:t>TC EMPLOYEE:  Sure; you should definitely get that. It's a great ride, but you want to be well prepared because Q9 </a:t>
            </a:r>
            <a:r>
              <a:rPr lang="en-US" altLang="zh-CN" u="sng" dirty="0">
                <a:solidFill>
                  <a:srgbClr val="00B050"/>
                </a:solidFill>
                <a:latin typeface="Arial" panose="020B0604020202020204" pitchFamily="34" charset="0"/>
              </a:rPr>
              <a:t>it's very remote - you won't see any shops round there</a:t>
            </a:r>
            <a:r>
              <a:rPr lang="en-US" altLang="zh-CN" u="sng" dirty="0">
                <a:solidFill>
                  <a:srgbClr val="FF0000"/>
                </a:solidFill>
                <a:latin typeface="Arial" panose="020B0604020202020204" pitchFamily="34" charset="0"/>
              </a:rPr>
              <a:t>, or anywhere to stay</a:t>
            </a:r>
            <a:r>
              <a:rPr lang="en-US" altLang="zh-CN" dirty="0">
                <a:solidFill>
                  <a:srgbClr val="FF0000"/>
                </a:solidFill>
                <a:latin typeface="Arial" panose="020B0604020202020204" pitchFamily="34" charset="0"/>
              </a:rPr>
              <a:t>, </a:t>
            </a:r>
            <a:r>
              <a:rPr lang="en-US" altLang="zh-CN" dirty="0">
                <a:solidFill>
                  <a:srgbClr val="000000"/>
                </a:solidFill>
                <a:latin typeface="Arial" panose="020B0604020202020204" pitchFamily="34" charset="0"/>
              </a:rPr>
              <a:t>so you need to get back in time for the last boat.</a:t>
            </a:r>
            <a:endParaRPr lang="en-US" altLang="zh-CN" dirty="0">
              <a:solidFill>
                <a:srgbClr val="000000"/>
              </a:solidFill>
              <a:effectLst/>
              <a:latin typeface="Arial" panose="020B0604020202020204" pitchFamily="34" charset="0"/>
            </a:endParaRPr>
          </a:p>
        </p:txBody>
      </p:sp>
      <p:pic>
        <p:nvPicPr>
          <p:cNvPr id="6" name="IELTS11_IELTS 12 Test 5_01">
            <a:hlinkClick r:id="" action="ppaction://media"/>
            <a:extLst>
              <a:ext uri="{FF2B5EF4-FFF2-40B4-BE49-F238E27FC236}">
                <a16:creationId xmlns:a16="http://schemas.microsoft.com/office/drawing/2014/main" id="{AC931C20-B413-44C5-8879-BD51A00B04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96178" y="123104"/>
            <a:ext cx="622585" cy="622585"/>
          </a:xfrm>
          <a:prstGeom prst="rect">
            <a:avLst/>
          </a:prstGeom>
        </p:spPr>
      </p:pic>
    </p:spTree>
    <p:extLst>
      <p:ext uri="{BB962C8B-B14F-4D97-AF65-F5344CB8AC3E}">
        <p14:creationId xmlns:p14="http://schemas.microsoft.com/office/powerpoint/2010/main" val="1394247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1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42309" y="12398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12-3-1</a:t>
            </a:r>
            <a:r>
              <a:rPr lang="zh-CN" altLang="zh-CN" sz="3600" dirty="0"/>
              <a:t> </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A29C37C7-BDFF-2243-8520-6066AE8FC84E}"/>
              </a:ext>
            </a:extLst>
          </p:cNvPr>
          <p:cNvSpPr/>
          <p:nvPr/>
        </p:nvSpPr>
        <p:spPr>
          <a:xfrm>
            <a:off x="948265" y="1825625"/>
            <a:ext cx="8658579" cy="461665"/>
          </a:xfrm>
          <a:prstGeom prst="rect">
            <a:avLst/>
          </a:prstGeom>
        </p:spPr>
        <p:txBody>
          <a:bodyPr wrap="square">
            <a:spAutoFit/>
          </a:bodyPr>
          <a:lstStyle/>
          <a:p>
            <a:r>
              <a:rPr lang="en-US" altLang="zh-CN" sz="2400" kern="0" dirty="0">
                <a:latin typeface="DengXian" panose="02010600030101010101" pitchFamily="2" charset="-122"/>
                <a:cs typeface="Times New Roman" panose="02020603050405020304" pitchFamily="18" charset="0"/>
              </a:rPr>
              <a:t>free check of blood 8 .......... and cholesterol levels (over 60s only)</a:t>
            </a:r>
            <a:endParaRPr lang="zh-CN" altLang="zh-CN" sz="2400" kern="100" dirty="0">
              <a:latin typeface="DengXian" panose="02010600030101010101" pitchFamily="2" charset="-122"/>
              <a:ea typeface="DengXian" panose="02010600030101010101" pitchFamily="2" charset="-122"/>
              <a:cs typeface="Times New Roman" panose="02020603050405020304" pitchFamily="18" charset="0"/>
            </a:endParaRPr>
          </a:p>
        </p:txBody>
      </p:sp>
      <p:pic>
        <p:nvPicPr>
          <p:cNvPr id="5" name="IELTS11_IELTS 12 Test 7_01">
            <a:hlinkClick r:id="" action="ppaction://media"/>
            <a:extLst>
              <a:ext uri="{FF2B5EF4-FFF2-40B4-BE49-F238E27FC236}">
                <a16:creationId xmlns:a16="http://schemas.microsoft.com/office/drawing/2014/main" id="{D8017958-D2FE-457A-8DD0-3DFBEA821B0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56764" y="123983"/>
            <a:ext cx="406400" cy="406400"/>
          </a:xfrm>
          <a:prstGeom prst="rect">
            <a:avLst/>
          </a:prstGeom>
        </p:spPr>
      </p:pic>
    </p:spTree>
    <p:extLst>
      <p:ext uri="{BB962C8B-B14F-4D97-AF65-F5344CB8AC3E}">
        <p14:creationId xmlns:p14="http://schemas.microsoft.com/office/powerpoint/2010/main" val="220253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97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67000" y="14483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12-3-1</a:t>
            </a:r>
            <a:r>
              <a:rPr lang="zh-CN" altLang="zh-CN" sz="3600" dirty="0"/>
              <a:t> </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A29C37C7-BDFF-2243-8520-6066AE8FC84E}"/>
              </a:ext>
            </a:extLst>
          </p:cNvPr>
          <p:cNvSpPr/>
          <p:nvPr/>
        </p:nvSpPr>
        <p:spPr>
          <a:xfrm>
            <a:off x="948265" y="1825625"/>
            <a:ext cx="8658579" cy="461665"/>
          </a:xfrm>
          <a:prstGeom prst="rect">
            <a:avLst/>
          </a:prstGeom>
        </p:spPr>
        <p:txBody>
          <a:bodyPr wrap="square">
            <a:spAutoFit/>
          </a:bodyPr>
          <a:lstStyle/>
          <a:p>
            <a:r>
              <a:rPr lang="en-US" altLang="zh-CN" sz="2400" kern="0" dirty="0">
                <a:solidFill>
                  <a:srgbClr val="00B050"/>
                </a:solidFill>
                <a:latin typeface="DengXian" panose="02010600030101010101" pitchFamily="2" charset="-122"/>
                <a:cs typeface="Times New Roman" panose="02020603050405020304" pitchFamily="18" charset="0"/>
              </a:rPr>
              <a:t>free check of blood 8 .......... </a:t>
            </a:r>
            <a:r>
              <a:rPr lang="en-US" altLang="zh-CN" sz="2400" kern="0" dirty="0">
                <a:latin typeface="DengXian" panose="02010600030101010101" pitchFamily="2" charset="-122"/>
                <a:cs typeface="Times New Roman" panose="02020603050405020304" pitchFamily="18" charset="0"/>
              </a:rPr>
              <a:t>and </a:t>
            </a:r>
            <a:r>
              <a:rPr lang="en-US" altLang="zh-CN" sz="2400" kern="0" dirty="0">
                <a:solidFill>
                  <a:srgbClr val="FF0000"/>
                </a:solidFill>
                <a:latin typeface="DengXian" panose="02010600030101010101" pitchFamily="2" charset="-122"/>
                <a:cs typeface="Times New Roman" panose="02020603050405020304" pitchFamily="18" charset="0"/>
              </a:rPr>
              <a:t>cholesterol levels </a:t>
            </a:r>
            <a:r>
              <a:rPr lang="en-US" altLang="zh-CN" sz="2400" kern="0" dirty="0">
                <a:latin typeface="DengXian" panose="02010600030101010101" pitchFamily="2" charset="-122"/>
                <a:cs typeface="Times New Roman" panose="02020603050405020304" pitchFamily="18" charset="0"/>
              </a:rPr>
              <a:t>(over 60s only)</a:t>
            </a:r>
            <a:endParaRPr lang="zh-CN" altLang="zh-CN" sz="2400" kern="100" dirty="0">
              <a:latin typeface="DengXian" panose="02010600030101010101" pitchFamily="2" charset="-122"/>
              <a:ea typeface="DengXian" panose="02010600030101010101" pitchFamily="2" charset="-122"/>
              <a:cs typeface="Times New Roman" panose="02020603050405020304" pitchFamily="18" charset="0"/>
            </a:endParaRPr>
          </a:p>
        </p:txBody>
      </p:sp>
      <p:sp>
        <p:nvSpPr>
          <p:cNvPr id="5" name="矩形 4">
            <a:extLst>
              <a:ext uri="{FF2B5EF4-FFF2-40B4-BE49-F238E27FC236}">
                <a16:creationId xmlns:a16="http://schemas.microsoft.com/office/drawing/2014/main" id="{83423074-6086-904F-877A-1856598F4016}"/>
              </a:ext>
            </a:extLst>
          </p:cNvPr>
          <p:cNvSpPr/>
          <p:nvPr/>
        </p:nvSpPr>
        <p:spPr>
          <a:xfrm>
            <a:off x="948265" y="3216464"/>
            <a:ext cx="9685868" cy="2308324"/>
          </a:xfrm>
          <a:prstGeom prst="rect">
            <a:avLst/>
          </a:prstGeom>
        </p:spPr>
        <p:txBody>
          <a:bodyPr wrap="square">
            <a:spAutoFit/>
          </a:bodyPr>
          <a:lstStyle/>
          <a:p>
            <a:r>
              <a:rPr lang="en-US" altLang="zh-CN" dirty="0">
                <a:solidFill>
                  <a:srgbClr val="000000"/>
                </a:solidFill>
                <a:latin typeface="Arial" panose="020B0604020202020204" pitchFamily="34" charset="0"/>
              </a:rPr>
              <a:t>PAUL:     Well, my mother might be interested, I'll let her know.</a:t>
            </a:r>
          </a:p>
          <a:p>
            <a:endParaRPr lang="en-US" altLang="zh-CN" dirty="0">
              <a:solidFill>
                <a:srgbClr val="000000"/>
              </a:solidFill>
              <a:latin typeface="Arial" panose="020B0604020202020204" pitchFamily="34" charset="0"/>
            </a:endParaRPr>
          </a:p>
          <a:p>
            <a:r>
              <a:rPr lang="en-US" altLang="zh-CN" dirty="0">
                <a:solidFill>
                  <a:srgbClr val="000000"/>
                </a:solidFill>
                <a:latin typeface="Arial" panose="020B0604020202020204" pitchFamily="34" charset="0"/>
              </a:rPr>
              <a:t>SUSIE:    OK. Q8 </a:t>
            </a:r>
            <a:r>
              <a:rPr lang="en-US" altLang="zh-CN" u="sng" dirty="0">
                <a:solidFill>
                  <a:srgbClr val="000000"/>
                </a:solidFill>
                <a:latin typeface="Arial" panose="020B0604020202020204" pitchFamily="34" charset="0"/>
              </a:rPr>
              <a:t>And there's another service which you wouldn't expect from a library, which is a </a:t>
            </a:r>
            <a:r>
              <a:rPr lang="en-US" altLang="zh-CN" u="sng" dirty="0">
                <a:solidFill>
                  <a:srgbClr val="00B050"/>
                </a:solidFill>
                <a:latin typeface="Arial" panose="020B0604020202020204" pitchFamily="34" charset="0"/>
              </a:rPr>
              <a:t>free medical check-up</a:t>
            </a:r>
            <a:r>
              <a:rPr lang="en-US" altLang="zh-CN" u="sng" dirty="0">
                <a:solidFill>
                  <a:srgbClr val="000000"/>
                </a:solidFill>
                <a:latin typeface="Arial" panose="020B0604020202020204" pitchFamily="34" charset="0"/>
              </a:rPr>
              <a:t>. </a:t>
            </a:r>
            <a:r>
              <a:rPr lang="en-US" altLang="zh-CN" u="sng" dirty="0">
                <a:solidFill>
                  <a:srgbClr val="00B050"/>
                </a:solidFill>
                <a:latin typeface="Arial" panose="020B0604020202020204" pitchFamily="34" charset="0"/>
              </a:rPr>
              <a:t>The hospital arranges for someone to come along and measure the level of sugar in your blood</a:t>
            </a:r>
            <a:r>
              <a:rPr lang="en-US" altLang="zh-CN" u="sng" dirty="0">
                <a:solidFill>
                  <a:srgbClr val="000000"/>
                </a:solidFill>
                <a:latin typeface="Arial" panose="020B0604020202020204" pitchFamily="34" charset="0"/>
              </a:rPr>
              <a:t>, </a:t>
            </a:r>
            <a:r>
              <a:rPr lang="en-US" altLang="zh-CN" u="sng" dirty="0">
                <a:solidFill>
                  <a:srgbClr val="FF0000"/>
                </a:solidFill>
                <a:latin typeface="Arial" panose="020B0604020202020204" pitchFamily="34" charset="0"/>
              </a:rPr>
              <a:t>and they check cholesterol levels at the same time.</a:t>
            </a:r>
            <a:r>
              <a:rPr lang="en-US" altLang="zh-CN" dirty="0"/>
              <a:t> </a:t>
            </a:r>
            <a:r>
              <a:rPr lang="zh-CN" altLang="en-US" dirty="0"/>
              <a:t>　　</a:t>
            </a:r>
            <a:r>
              <a:rPr lang="en-US" altLang="zh-CN" dirty="0">
                <a:solidFill>
                  <a:srgbClr val="000000"/>
                </a:solidFill>
                <a:latin typeface="Arial" panose="020B0604020202020204" pitchFamily="34" charset="0"/>
              </a:rPr>
              <a:t>PAUL:     Really?</a:t>
            </a:r>
          </a:p>
          <a:p>
            <a:r>
              <a:rPr lang="en-US" altLang="zh-CN" dirty="0">
                <a:solidFill>
                  <a:srgbClr val="000000"/>
                </a:solidFill>
                <a:latin typeface="Arial" panose="020B0604020202020204" pitchFamily="34" charset="0"/>
              </a:rPr>
              <a:t>SUSIE:    Yes, but that's only for the over-60s, so you wouldn't qualify.</a:t>
            </a:r>
          </a:p>
          <a:p>
            <a:endParaRPr lang="en-US" altLang="zh-CN" dirty="0">
              <a:solidFill>
                <a:srgbClr val="FF0000"/>
              </a:solidFill>
              <a:effectLst/>
              <a:latin typeface="Arial" panose="020B0604020202020204" pitchFamily="34" charset="0"/>
            </a:endParaRPr>
          </a:p>
        </p:txBody>
      </p:sp>
      <p:pic>
        <p:nvPicPr>
          <p:cNvPr id="6" name="IELTS11_IELTS 12 Test 7_01">
            <a:hlinkClick r:id="" action="ppaction://media"/>
            <a:extLst>
              <a:ext uri="{FF2B5EF4-FFF2-40B4-BE49-F238E27FC236}">
                <a16:creationId xmlns:a16="http://schemas.microsoft.com/office/drawing/2014/main" id="{33FE8915-51F5-4377-8193-2611C0817F2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88601" y="144838"/>
            <a:ext cx="536199" cy="536199"/>
          </a:xfrm>
          <a:prstGeom prst="rect">
            <a:avLst/>
          </a:prstGeom>
        </p:spPr>
      </p:pic>
    </p:spTree>
    <p:extLst>
      <p:ext uri="{BB962C8B-B14F-4D97-AF65-F5344CB8AC3E}">
        <p14:creationId xmlns:p14="http://schemas.microsoft.com/office/powerpoint/2010/main" val="3303656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97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42309" y="4785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12-3-1</a:t>
            </a:r>
            <a:r>
              <a:rPr lang="zh-CN" altLang="zh-CN" sz="3600" dirty="0"/>
              <a:t> </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5" name="矩形 4">
            <a:extLst>
              <a:ext uri="{FF2B5EF4-FFF2-40B4-BE49-F238E27FC236}">
                <a16:creationId xmlns:a16="http://schemas.microsoft.com/office/drawing/2014/main" id="{78E5C18E-EA34-4A49-8EF8-E91F5B2C35B6}"/>
              </a:ext>
            </a:extLst>
          </p:cNvPr>
          <p:cNvSpPr/>
          <p:nvPr/>
        </p:nvSpPr>
        <p:spPr>
          <a:xfrm>
            <a:off x="1006208" y="1690688"/>
            <a:ext cx="7061549" cy="461665"/>
          </a:xfrm>
          <a:prstGeom prst="rect">
            <a:avLst/>
          </a:prstGeom>
        </p:spPr>
        <p:txBody>
          <a:bodyPr wrap="none">
            <a:spAutoFit/>
          </a:bodyPr>
          <a:lstStyle/>
          <a:p>
            <a:r>
              <a:rPr lang="en-US" altLang="zh-CN" sz="2400" kern="0" dirty="0">
                <a:latin typeface="DengXian" panose="02010600030101010101" pitchFamily="2" charset="-122"/>
                <a:cs typeface="Times New Roman" panose="02020603050405020304" pitchFamily="18" charset="0"/>
              </a:rPr>
              <a:t>the library shop sells wall-charts, cards and 9 ............</a:t>
            </a:r>
            <a:r>
              <a:rPr lang="zh-CN" altLang="zh-CN" sz="2400" dirty="0"/>
              <a:t> </a:t>
            </a:r>
            <a:endParaRPr lang="zh-CN" altLang="en-US" sz="2400" dirty="0"/>
          </a:p>
        </p:txBody>
      </p:sp>
      <p:pic>
        <p:nvPicPr>
          <p:cNvPr id="6" name="IELTS11_IELTS 12 Test 7_01">
            <a:hlinkClick r:id="" action="ppaction://media"/>
            <a:extLst>
              <a:ext uri="{FF2B5EF4-FFF2-40B4-BE49-F238E27FC236}">
                <a16:creationId xmlns:a16="http://schemas.microsoft.com/office/drawing/2014/main" id="{5ABE9515-B877-4A0E-8C83-546DFF07B4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82873" y="91584"/>
            <a:ext cx="406400" cy="406400"/>
          </a:xfrm>
          <a:prstGeom prst="rect">
            <a:avLst/>
          </a:prstGeom>
        </p:spPr>
      </p:pic>
    </p:spTree>
    <p:extLst>
      <p:ext uri="{BB962C8B-B14F-4D97-AF65-F5344CB8AC3E}">
        <p14:creationId xmlns:p14="http://schemas.microsoft.com/office/powerpoint/2010/main" val="1650952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9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e7d195523061f1c0" descr="e7d195523061f1c0f0ec610a92cff745ee13794c7b8d98f8E73673273C9E8BE17CC3D63B9B1D6426C348A354AD505654C28F453CD7C8F90EADD06C08281DAED7140E5AAAED5880ECE414DFB6A93B82BE019406867034C3A8500A4827DCF3FBF74A471B736410707E336A01C9ADC9BE02ACCB8DF2121D81636A067B8AE80C6AB6F014154F4E7B7247" hidden="1"/>
          <p:cNvSpPr txBox="1"/>
          <p:nvPr/>
        </p:nvSpPr>
        <p:spPr>
          <a:xfrm>
            <a:off x="-355600" y="1803400"/>
            <a:ext cx="293927" cy="1016000"/>
          </a:xfrm>
          <a:prstGeom prst="rect">
            <a:avLst/>
          </a:prstGeom>
          <a:noFill/>
        </p:spPr>
        <p:txBody>
          <a:bodyPr vert="wordArtVert" rtlCol="0">
            <a:spAutoFit/>
          </a:bodyPr>
          <a:lstStyle/>
          <a:p>
            <a:r>
              <a:rPr lang="en-US" altLang="zh-CN" sz="100"/>
              <a:t>e7d195523061f1c0f0ec610a92cff745ee13794c7b8d98f8E73673273C9E8BE17CC3D63B9B1D6426C348A354AD505654C28F453CD7C8F90EADD06C08281DAED7140E5AAAED5880ECE414DFB6A93B82BE019406867034C3A8500A4827DCF3FBF74A471B736410707E336A01C9ADC9BE02ACCB8DF2121D81636A067B8AE80C6AB6F014154F4E7B7247</a:t>
            </a:r>
            <a:endParaRPr lang="zh-CN" altLang="en-US" sz="100"/>
          </a:p>
        </p:txBody>
      </p:sp>
      <p:sp>
        <p:nvSpPr>
          <p:cNvPr id="9" name="标题 1">
            <a:extLst>
              <a:ext uri="{FF2B5EF4-FFF2-40B4-BE49-F238E27FC236}">
                <a16:creationId xmlns:a16="http://schemas.microsoft.com/office/drawing/2014/main" id="{D8E47F8F-599E-DD49-B6FB-796ABEE5FE47}"/>
              </a:ext>
            </a:extLst>
          </p:cNvPr>
          <p:cNvSpPr txBox="1">
            <a:spLocks/>
          </p:cNvSpPr>
          <p:nvPr/>
        </p:nvSpPr>
        <p:spPr>
          <a:xfrm>
            <a:off x="666077" y="3429000"/>
            <a:ext cx="9144000" cy="10064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dirty="0"/>
              <a:t>听力题干逻辑关系训练包</a:t>
            </a:r>
            <a:endParaRPr kumimoji="1" lang="zh-CN" altLang="en-US" dirty="0">
              <a:latin typeface="Microsoft YaHei" panose="020B0503020204020204" pitchFamily="34" charset="-122"/>
              <a:ea typeface="Microsoft YaHei" panose="020B0503020204020204" pitchFamily="34" charset="-122"/>
            </a:endParaRPr>
          </a:p>
          <a:p>
            <a:endParaRPr kumimoji="1" lang="en-US" altLang="zh-CN" dirty="0">
              <a:latin typeface="Microsoft YaHei" panose="020B0503020204020204" pitchFamily="34" charset="-122"/>
              <a:ea typeface="Microsoft YaHei" panose="020B0503020204020204" pitchFamily="34" charset="-122"/>
            </a:endParaRPr>
          </a:p>
        </p:txBody>
      </p:sp>
      <p:sp>
        <p:nvSpPr>
          <p:cNvPr id="2" name="矩形 1">
            <a:extLst>
              <a:ext uri="{FF2B5EF4-FFF2-40B4-BE49-F238E27FC236}">
                <a16:creationId xmlns:a16="http://schemas.microsoft.com/office/drawing/2014/main" id="{7772483A-F57C-9044-B4F9-C75C899645D1}"/>
              </a:ext>
            </a:extLst>
          </p:cNvPr>
          <p:cNvSpPr/>
          <p:nvPr/>
        </p:nvSpPr>
        <p:spPr>
          <a:xfrm>
            <a:off x="830415" y="4610491"/>
            <a:ext cx="2646878" cy="461665"/>
          </a:xfrm>
          <a:prstGeom prst="rect">
            <a:avLst/>
          </a:prstGeom>
        </p:spPr>
        <p:txBody>
          <a:bodyPr wrap="none">
            <a:spAutoFit/>
          </a:bodyPr>
          <a:lstStyle/>
          <a:p>
            <a:r>
              <a:rPr kumimoji="1" lang="zh-CN" altLang="en-US" sz="2400" dirty="0">
                <a:latin typeface="Microsoft YaHei" panose="020B0503020204020204" pitchFamily="34" charset="-122"/>
                <a:ea typeface="Microsoft YaHei" panose="020B0503020204020204" pitchFamily="34" charset="-122"/>
              </a:rPr>
              <a:t>题干并列关系汇总</a:t>
            </a:r>
          </a:p>
        </p:txBody>
      </p:sp>
    </p:spTree>
    <p:extLst>
      <p:ext uri="{BB962C8B-B14F-4D97-AF65-F5344CB8AC3E}">
        <p14:creationId xmlns:p14="http://schemas.microsoft.com/office/powerpoint/2010/main" val="2979877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39291" y="5612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12-3-1</a:t>
            </a:r>
            <a:r>
              <a:rPr lang="zh-CN" altLang="zh-CN" sz="3600" dirty="0"/>
              <a:t> </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5" name="矩形 4">
            <a:extLst>
              <a:ext uri="{FF2B5EF4-FFF2-40B4-BE49-F238E27FC236}">
                <a16:creationId xmlns:a16="http://schemas.microsoft.com/office/drawing/2014/main" id="{78E5C18E-EA34-4A49-8EF8-E91F5B2C35B6}"/>
              </a:ext>
            </a:extLst>
          </p:cNvPr>
          <p:cNvSpPr/>
          <p:nvPr/>
        </p:nvSpPr>
        <p:spPr>
          <a:xfrm>
            <a:off x="1006208" y="1690688"/>
            <a:ext cx="7061549" cy="461665"/>
          </a:xfrm>
          <a:prstGeom prst="rect">
            <a:avLst/>
          </a:prstGeom>
        </p:spPr>
        <p:txBody>
          <a:bodyPr wrap="none">
            <a:spAutoFit/>
          </a:bodyPr>
          <a:lstStyle/>
          <a:p>
            <a:r>
              <a:rPr lang="en-US" altLang="zh-CN" sz="2400" kern="0" dirty="0">
                <a:latin typeface="DengXian" panose="02010600030101010101" pitchFamily="2" charset="-122"/>
                <a:cs typeface="Times New Roman" panose="02020603050405020304" pitchFamily="18" charset="0"/>
              </a:rPr>
              <a:t>the library shop sells </a:t>
            </a:r>
            <a:r>
              <a:rPr lang="en-US" altLang="zh-CN" sz="2400" kern="0" dirty="0">
                <a:solidFill>
                  <a:srgbClr val="FF0000"/>
                </a:solidFill>
                <a:latin typeface="DengXian" panose="02010600030101010101" pitchFamily="2" charset="-122"/>
                <a:cs typeface="Times New Roman" panose="02020603050405020304" pitchFamily="18" charset="0"/>
              </a:rPr>
              <a:t>wall-charts, cards </a:t>
            </a:r>
            <a:r>
              <a:rPr lang="en-US" altLang="zh-CN" sz="2400" kern="0" dirty="0">
                <a:solidFill>
                  <a:srgbClr val="00B050"/>
                </a:solidFill>
                <a:latin typeface="DengXian" panose="02010600030101010101" pitchFamily="2" charset="-122"/>
                <a:cs typeface="Times New Roman" panose="02020603050405020304" pitchFamily="18" charset="0"/>
              </a:rPr>
              <a:t>and 9 ............</a:t>
            </a:r>
            <a:r>
              <a:rPr lang="zh-CN" altLang="zh-CN" sz="2400" dirty="0">
                <a:solidFill>
                  <a:srgbClr val="00B050"/>
                </a:solidFill>
              </a:rPr>
              <a:t> </a:t>
            </a:r>
            <a:endParaRPr lang="zh-CN" altLang="en-US" sz="2400" dirty="0">
              <a:solidFill>
                <a:srgbClr val="00B050"/>
              </a:solidFill>
            </a:endParaRPr>
          </a:p>
        </p:txBody>
      </p:sp>
      <p:sp>
        <p:nvSpPr>
          <p:cNvPr id="6" name="矩形 5">
            <a:extLst>
              <a:ext uri="{FF2B5EF4-FFF2-40B4-BE49-F238E27FC236}">
                <a16:creationId xmlns:a16="http://schemas.microsoft.com/office/drawing/2014/main" id="{D6132343-1E0E-9B42-A2E3-1F56EA6E8CED}"/>
              </a:ext>
            </a:extLst>
          </p:cNvPr>
          <p:cNvSpPr/>
          <p:nvPr/>
        </p:nvSpPr>
        <p:spPr>
          <a:xfrm>
            <a:off x="1006208" y="3124131"/>
            <a:ext cx="10347592" cy="1200329"/>
          </a:xfrm>
          <a:prstGeom prst="rect">
            <a:avLst/>
          </a:prstGeom>
        </p:spPr>
        <p:txBody>
          <a:bodyPr wrap="square">
            <a:spAutoFit/>
          </a:bodyPr>
          <a:lstStyle/>
          <a:p>
            <a:r>
              <a:rPr lang="en-US" altLang="zh-CN" dirty="0">
                <a:solidFill>
                  <a:srgbClr val="000000"/>
                </a:solidFill>
                <a:latin typeface="Arial" panose="020B0604020202020204" pitchFamily="34" charset="0"/>
              </a:rPr>
              <a:t>PAUL:     OK. Well, I'll tell my mother, she might be interested.</a:t>
            </a:r>
          </a:p>
          <a:p>
            <a:endParaRPr lang="en-US" altLang="zh-CN" dirty="0">
              <a:solidFill>
                <a:srgbClr val="000000"/>
              </a:solidFill>
              <a:latin typeface="Arial" panose="020B0604020202020204" pitchFamily="34" charset="0"/>
            </a:endParaRPr>
          </a:p>
          <a:p>
            <a:r>
              <a:rPr lang="en-US" altLang="zh-CN" dirty="0">
                <a:solidFill>
                  <a:srgbClr val="000000"/>
                </a:solidFill>
                <a:latin typeface="Arial" panose="020B0604020202020204" pitchFamily="34" charset="0"/>
              </a:rPr>
              <a:t>SUSIE:    What other information ... well, Q9 </a:t>
            </a:r>
            <a:r>
              <a:rPr lang="en-US" altLang="zh-CN" u="sng" dirty="0">
                <a:solidFill>
                  <a:srgbClr val="000000"/>
                </a:solidFill>
                <a:latin typeface="Arial" panose="020B0604020202020204" pitchFamily="34" charset="0"/>
              </a:rPr>
              <a:t>we do have a little shop with things like </a:t>
            </a:r>
            <a:r>
              <a:rPr lang="en-US" altLang="zh-CN" u="sng" dirty="0">
                <a:solidFill>
                  <a:srgbClr val="FF0000"/>
                </a:solidFill>
                <a:latin typeface="Arial" panose="020B0604020202020204" pitchFamily="34" charset="0"/>
              </a:rPr>
              <a:t>wallcharts and greetings cards, </a:t>
            </a:r>
            <a:r>
              <a:rPr lang="en-US" altLang="zh-CN" u="sng" dirty="0">
                <a:solidFill>
                  <a:srgbClr val="00B050"/>
                </a:solidFill>
                <a:latin typeface="Arial" panose="020B0604020202020204" pitchFamily="34" charset="0"/>
              </a:rPr>
              <a:t>and also stamps</a:t>
            </a:r>
            <a:r>
              <a:rPr lang="en-US" altLang="zh-CN" dirty="0">
                <a:solidFill>
                  <a:srgbClr val="00B050"/>
                </a:solidFill>
                <a:latin typeface="Arial" panose="020B0604020202020204" pitchFamily="34" charset="0"/>
              </a:rPr>
              <a:t> </a:t>
            </a:r>
            <a:r>
              <a:rPr lang="en-US" altLang="zh-CN" dirty="0">
                <a:solidFill>
                  <a:srgbClr val="000000"/>
                </a:solidFill>
                <a:latin typeface="Arial" panose="020B0604020202020204" pitchFamily="34" charset="0"/>
              </a:rPr>
              <a:t>so you can post the cards straightaway, which is really useful.</a:t>
            </a:r>
            <a:endParaRPr lang="en-US" altLang="zh-CN" dirty="0">
              <a:solidFill>
                <a:srgbClr val="000000"/>
              </a:solidFill>
              <a:effectLst/>
              <a:latin typeface="Arial" panose="020B0604020202020204" pitchFamily="34" charset="0"/>
            </a:endParaRPr>
          </a:p>
        </p:txBody>
      </p:sp>
      <p:pic>
        <p:nvPicPr>
          <p:cNvPr id="7" name="IELTS11_IELTS 12 Test 7_01">
            <a:hlinkClick r:id="" action="ppaction://media"/>
            <a:extLst>
              <a:ext uri="{FF2B5EF4-FFF2-40B4-BE49-F238E27FC236}">
                <a16:creationId xmlns:a16="http://schemas.microsoft.com/office/drawing/2014/main" id="{15B7FF04-741D-493A-A81F-E2295C4E5AC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07561" y="125403"/>
            <a:ext cx="406400" cy="406400"/>
          </a:xfrm>
          <a:prstGeom prst="rect">
            <a:avLst/>
          </a:prstGeom>
        </p:spPr>
      </p:pic>
    </p:spTree>
    <p:extLst>
      <p:ext uri="{BB962C8B-B14F-4D97-AF65-F5344CB8AC3E}">
        <p14:creationId xmlns:p14="http://schemas.microsoft.com/office/powerpoint/2010/main" val="2365516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9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B72710-7137-D744-8EF8-F97DECBF719E}"/>
              </a:ext>
            </a:extLst>
          </p:cNvPr>
          <p:cNvSpPr txBox="1">
            <a:spLocks/>
          </p:cNvSpPr>
          <p:nvPr/>
        </p:nvSpPr>
        <p:spPr>
          <a:xfrm>
            <a:off x="2583873" y="183427"/>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a:t>
            </a:r>
            <a:r>
              <a:rPr kumimoji="1" lang="ja-JP" altLang="en-US" sz="3600"/>
              <a:t>并列</a:t>
            </a:r>
            <a:r>
              <a:rPr kumimoji="1" lang="zh-CN" altLang="en-US" sz="3600" dirty="0"/>
              <a:t>关系 </a:t>
            </a:r>
            <a:r>
              <a:rPr kumimoji="1" lang="en-US" altLang="zh-CN" sz="3600" dirty="0"/>
              <a:t>13-1-1</a:t>
            </a:r>
            <a:endParaRPr kumimoji="1" lang="zh-CN" altLang="en-US" sz="3600" dirty="0"/>
          </a:p>
        </p:txBody>
      </p:sp>
      <p:sp>
        <p:nvSpPr>
          <p:cNvPr id="3" name="Rectangle 2">
            <a:extLst>
              <a:ext uri="{FF2B5EF4-FFF2-40B4-BE49-F238E27FC236}">
                <a16:creationId xmlns:a16="http://schemas.microsoft.com/office/drawing/2014/main" id="{915196CA-ECC5-C448-A24E-90D6AA35D8CD}"/>
              </a:ext>
            </a:extLst>
          </p:cNvPr>
          <p:cNvSpPr/>
          <p:nvPr/>
        </p:nvSpPr>
        <p:spPr>
          <a:xfrm>
            <a:off x="1692500" y="1690688"/>
            <a:ext cx="7635424" cy="958596"/>
          </a:xfrm>
          <a:prstGeom prst="rect">
            <a:avLst/>
          </a:prstGeom>
        </p:spPr>
        <p:txBody>
          <a:bodyPr wrap="none">
            <a:spAutoFit/>
          </a:bodyPr>
          <a:lstStyle/>
          <a:p>
            <a:pPr algn="just">
              <a:lnSpc>
                <a:spcPct val="150000"/>
              </a:lnSpc>
              <a:spcAft>
                <a:spcPts val="0"/>
              </a:spcAft>
            </a:pPr>
            <a:r>
              <a:rPr lang="en-US" sz="2000" b="1" kern="100" dirty="0">
                <a:latin typeface="Arial" panose="020B0604020202020204" pitchFamily="34" charset="0"/>
                <a:ea typeface="DengXian" panose="02010600030101010101" pitchFamily="2" charset="-122"/>
                <a:cs typeface="Arial" panose="020B0604020202020204" pitchFamily="34" charset="0"/>
              </a:rPr>
              <a:t>Cookery Class</a:t>
            </a:r>
          </a:p>
          <a:p>
            <a:pPr algn="just">
              <a:lnSpc>
                <a:spcPct val="150000"/>
              </a:lnSpc>
              <a:spcAft>
                <a:spcPts val="0"/>
              </a:spcAft>
            </a:pPr>
            <a:r>
              <a:rPr lang="en-US" sz="2000" kern="100" dirty="0">
                <a:latin typeface="Arial" panose="020B0604020202020204" pitchFamily="34" charset="0"/>
                <a:ea typeface="DengXian" panose="02010600030101010101" pitchFamily="2" charset="-122"/>
                <a:cs typeface="Arial" panose="020B0604020202020204" pitchFamily="34" charset="0"/>
              </a:rPr>
              <a:t>Focus: how to </a:t>
            </a:r>
            <a:r>
              <a:rPr lang="en-US" sz="2000" b="1" kern="100" dirty="0">
                <a:latin typeface="Arial" panose="020B0604020202020204" pitchFamily="34" charset="0"/>
                <a:ea typeface="DengXian" panose="02010600030101010101" pitchFamily="2" charset="-122"/>
                <a:cs typeface="Arial" panose="020B0604020202020204" pitchFamily="34" charset="0"/>
              </a:rPr>
              <a:t>1.</a:t>
            </a:r>
            <a:r>
              <a:rPr lang="en-US" sz="2000" kern="100" dirty="0">
                <a:latin typeface="Arial" panose="020B0604020202020204" pitchFamily="34" charset="0"/>
                <a:ea typeface="DengXian" panose="02010600030101010101" pitchFamily="2" charset="-122"/>
                <a:cs typeface="Arial" panose="020B0604020202020204" pitchFamily="34" charset="0"/>
              </a:rPr>
              <a:t> ____________ and cook with seasonal products</a:t>
            </a:r>
            <a:endParaRPr lang="x-none" sz="2000" kern="100" dirty="0">
              <a:latin typeface="Arial" panose="020B0604020202020204" pitchFamily="34" charset="0"/>
              <a:ea typeface="DengXian" panose="02010600030101010101" pitchFamily="2" charset="-122"/>
              <a:cs typeface="Arial" panose="020B0604020202020204" pitchFamily="34" charset="0"/>
            </a:endParaRPr>
          </a:p>
        </p:txBody>
      </p:sp>
      <p:pic>
        <p:nvPicPr>
          <p:cNvPr id="4" name="13-1-1.mp3" descr="13-1-1.mp3">
            <a:hlinkClick r:id="" action="ppaction://media"/>
            <a:extLst>
              <a:ext uri="{FF2B5EF4-FFF2-40B4-BE49-F238E27FC236}">
                <a16:creationId xmlns:a16="http://schemas.microsoft.com/office/drawing/2014/main" id="{781A2240-8156-344E-9C83-2EA4B71C77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90509" y="0"/>
            <a:ext cx="812800" cy="812800"/>
          </a:xfrm>
          <a:prstGeom prst="rect">
            <a:avLst/>
          </a:prstGeom>
        </p:spPr>
      </p:pic>
    </p:spTree>
    <p:extLst>
      <p:ext uri="{BB962C8B-B14F-4D97-AF65-F5344CB8AC3E}">
        <p14:creationId xmlns:p14="http://schemas.microsoft.com/office/powerpoint/2010/main" val="2107276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9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B72710-7137-D744-8EF8-F97DECBF719E}"/>
              </a:ext>
            </a:extLst>
          </p:cNvPr>
          <p:cNvSpPr txBox="1">
            <a:spLocks/>
          </p:cNvSpPr>
          <p:nvPr/>
        </p:nvSpPr>
        <p:spPr>
          <a:xfrm>
            <a:off x="2625436" y="11242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a:t>
            </a:r>
            <a:r>
              <a:rPr kumimoji="1" lang="ja-JP" altLang="en-US" sz="3600"/>
              <a:t>并列</a:t>
            </a:r>
            <a:r>
              <a:rPr kumimoji="1" lang="zh-CN" altLang="en-US" sz="3600" dirty="0"/>
              <a:t>关系 </a:t>
            </a:r>
            <a:r>
              <a:rPr kumimoji="1" lang="en-US" altLang="zh-CN" sz="3600" dirty="0"/>
              <a:t>13-1-1</a:t>
            </a:r>
            <a:endParaRPr kumimoji="1" lang="zh-CN" altLang="en-US" sz="3600" dirty="0"/>
          </a:p>
        </p:txBody>
      </p:sp>
      <p:sp>
        <p:nvSpPr>
          <p:cNvPr id="3" name="Rectangle 2">
            <a:extLst>
              <a:ext uri="{FF2B5EF4-FFF2-40B4-BE49-F238E27FC236}">
                <a16:creationId xmlns:a16="http://schemas.microsoft.com/office/drawing/2014/main" id="{915196CA-ECC5-C448-A24E-90D6AA35D8CD}"/>
              </a:ext>
            </a:extLst>
          </p:cNvPr>
          <p:cNvSpPr/>
          <p:nvPr/>
        </p:nvSpPr>
        <p:spPr>
          <a:xfrm>
            <a:off x="1692500" y="1690688"/>
            <a:ext cx="7635424" cy="958596"/>
          </a:xfrm>
          <a:prstGeom prst="rect">
            <a:avLst/>
          </a:prstGeom>
        </p:spPr>
        <p:txBody>
          <a:bodyPr wrap="none">
            <a:spAutoFit/>
          </a:bodyPr>
          <a:lstStyle/>
          <a:p>
            <a:pPr algn="just">
              <a:lnSpc>
                <a:spcPct val="150000"/>
              </a:lnSpc>
              <a:spcAft>
                <a:spcPts val="0"/>
              </a:spcAft>
            </a:pPr>
            <a:r>
              <a:rPr lang="en-US" sz="2000" b="1" kern="100" dirty="0">
                <a:latin typeface="Arial" panose="020B0604020202020204" pitchFamily="34" charset="0"/>
                <a:ea typeface="DengXian" panose="02010600030101010101" pitchFamily="2" charset="-122"/>
                <a:cs typeface="Arial" panose="020B0604020202020204" pitchFamily="34" charset="0"/>
              </a:rPr>
              <a:t>Cookery Class</a:t>
            </a:r>
          </a:p>
          <a:p>
            <a:pPr algn="just">
              <a:lnSpc>
                <a:spcPct val="150000"/>
              </a:lnSpc>
              <a:spcAft>
                <a:spcPts val="0"/>
              </a:spcAft>
            </a:pPr>
            <a:r>
              <a:rPr lang="en-US" sz="2000" kern="100" dirty="0">
                <a:latin typeface="Arial" panose="020B0604020202020204" pitchFamily="34" charset="0"/>
                <a:ea typeface="DengXian" panose="02010600030101010101" pitchFamily="2" charset="-122"/>
                <a:cs typeface="Arial" panose="020B0604020202020204" pitchFamily="34" charset="0"/>
              </a:rPr>
              <a:t>Focus: how to </a:t>
            </a:r>
            <a:r>
              <a:rPr lang="en-US" sz="2000" b="1" kern="100" dirty="0">
                <a:latin typeface="Arial" panose="020B0604020202020204" pitchFamily="34" charset="0"/>
                <a:ea typeface="DengXian" panose="02010600030101010101" pitchFamily="2" charset="-122"/>
                <a:cs typeface="Arial" panose="020B0604020202020204" pitchFamily="34" charset="0"/>
              </a:rPr>
              <a:t>1.</a:t>
            </a:r>
            <a:r>
              <a:rPr lang="en-US" sz="2000" kern="100" dirty="0">
                <a:latin typeface="Arial" panose="020B0604020202020204" pitchFamily="34" charset="0"/>
                <a:ea typeface="DengXian" panose="02010600030101010101" pitchFamily="2" charset="-122"/>
                <a:cs typeface="Arial" panose="020B0604020202020204" pitchFamily="34" charset="0"/>
              </a:rPr>
              <a:t> ____________ and </a:t>
            </a:r>
            <a:r>
              <a:rPr lang="en-US" sz="2000" kern="100" dirty="0">
                <a:solidFill>
                  <a:srgbClr val="FF0000"/>
                </a:solidFill>
                <a:latin typeface="Arial" panose="020B0604020202020204" pitchFamily="34" charset="0"/>
                <a:ea typeface="DengXian" panose="02010600030101010101" pitchFamily="2" charset="-122"/>
                <a:cs typeface="Arial" panose="020B0604020202020204" pitchFamily="34" charset="0"/>
              </a:rPr>
              <a:t>cook</a:t>
            </a:r>
            <a:r>
              <a:rPr lang="en-US" sz="2000" kern="100" dirty="0">
                <a:latin typeface="Arial" panose="020B0604020202020204" pitchFamily="34" charset="0"/>
                <a:ea typeface="DengXian" panose="02010600030101010101" pitchFamily="2" charset="-122"/>
                <a:cs typeface="Arial" panose="020B0604020202020204" pitchFamily="34" charset="0"/>
              </a:rPr>
              <a:t> with seasonal products</a:t>
            </a:r>
            <a:endParaRPr lang="x-none" sz="2000" kern="100" dirty="0">
              <a:latin typeface="Arial" panose="020B0604020202020204" pitchFamily="34" charset="0"/>
              <a:ea typeface="DengXian" panose="02010600030101010101" pitchFamily="2" charset="-122"/>
              <a:cs typeface="Arial" panose="020B0604020202020204" pitchFamily="34" charset="0"/>
            </a:endParaRPr>
          </a:p>
        </p:txBody>
      </p:sp>
      <p:sp>
        <p:nvSpPr>
          <p:cNvPr id="4" name="Rectangle 3">
            <a:extLst>
              <a:ext uri="{FF2B5EF4-FFF2-40B4-BE49-F238E27FC236}">
                <a16:creationId xmlns:a16="http://schemas.microsoft.com/office/drawing/2014/main" id="{77EC8D5A-8D37-ED4D-97DE-D459463460DD}"/>
              </a:ext>
            </a:extLst>
          </p:cNvPr>
          <p:cNvSpPr/>
          <p:nvPr/>
        </p:nvSpPr>
        <p:spPr>
          <a:xfrm>
            <a:off x="1692500" y="3946271"/>
            <a:ext cx="9851800" cy="958596"/>
          </a:xfrm>
          <a:prstGeom prst="rect">
            <a:avLst/>
          </a:prstGeom>
        </p:spPr>
        <p:txBody>
          <a:bodyPr wrap="square">
            <a:spAutoFit/>
          </a:bodyPr>
          <a:lstStyle/>
          <a:p>
            <a:pPr>
              <a:lnSpc>
                <a:spcPct val="150000"/>
              </a:lnSpc>
            </a:pPr>
            <a:r>
              <a:rPr lang="en-US" sz="2000" dirty="0">
                <a:solidFill>
                  <a:srgbClr val="000000"/>
                </a:solidFill>
                <a:latin typeface="Arial" panose="020B0604020202020204" pitchFamily="34" charset="0"/>
              </a:rPr>
              <a:t>They focus on seasonal products, and as well as teaching you </a:t>
            </a:r>
            <a:r>
              <a:rPr lang="en-US" sz="2000" dirty="0">
                <a:solidFill>
                  <a:srgbClr val="FF0000"/>
                </a:solidFill>
                <a:latin typeface="Arial" panose="020B0604020202020204" pitchFamily="34" charset="0"/>
              </a:rPr>
              <a:t>how to cook them</a:t>
            </a:r>
            <a:r>
              <a:rPr lang="en-US" sz="2000" dirty="0">
                <a:solidFill>
                  <a:srgbClr val="000000"/>
                </a:solidFill>
                <a:latin typeface="Arial" panose="020B0604020202020204" pitchFamily="34" charset="0"/>
              </a:rPr>
              <a:t>, they also show you </a:t>
            </a:r>
            <a:r>
              <a:rPr lang="en-US" sz="2000" dirty="0">
                <a:solidFill>
                  <a:srgbClr val="00B050"/>
                </a:solidFill>
                <a:latin typeface="Arial" panose="020B0604020202020204" pitchFamily="34" charset="0"/>
              </a:rPr>
              <a:t>how to choose them</a:t>
            </a:r>
            <a:r>
              <a:rPr lang="en-US" sz="2000" dirty="0">
                <a:solidFill>
                  <a:srgbClr val="000000"/>
                </a:solidFill>
                <a:latin typeface="Arial" panose="020B0604020202020204" pitchFamily="34" charset="0"/>
              </a:rPr>
              <a:t>.</a:t>
            </a:r>
            <a:endParaRPr lang="en-US" sz="2000" dirty="0">
              <a:solidFill>
                <a:srgbClr val="000000"/>
              </a:solidFill>
              <a:effectLst/>
              <a:latin typeface="Arial" panose="020B0604020202020204" pitchFamily="34" charset="0"/>
            </a:endParaRPr>
          </a:p>
        </p:txBody>
      </p:sp>
      <p:pic>
        <p:nvPicPr>
          <p:cNvPr id="5" name="13-1-1.mp3" descr="13-1-1.mp3">
            <a:hlinkClick r:id="" action="ppaction://media"/>
            <a:extLst>
              <a:ext uri="{FF2B5EF4-FFF2-40B4-BE49-F238E27FC236}">
                <a16:creationId xmlns:a16="http://schemas.microsoft.com/office/drawing/2014/main" id="{7EAD2368-2302-1348-8765-0CF3409725A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01345" y="-55420"/>
            <a:ext cx="812800" cy="812800"/>
          </a:xfrm>
          <a:prstGeom prst="rect">
            <a:avLst/>
          </a:prstGeom>
        </p:spPr>
      </p:pic>
    </p:spTree>
    <p:extLst>
      <p:ext uri="{BB962C8B-B14F-4D97-AF65-F5344CB8AC3E}">
        <p14:creationId xmlns:p14="http://schemas.microsoft.com/office/powerpoint/2010/main" val="850922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9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70EDF5F9-109B-D249-ADA3-D2DD1588234A}"/>
              </a:ext>
            </a:extLst>
          </p:cNvPr>
          <p:cNvSpPr txBox="1">
            <a:spLocks/>
          </p:cNvSpPr>
          <p:nvPr/>
        </p:nvSpPr>
        <p:spPr>
          <a:xfrm>
            <a:off x="2611582" y="5905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a:t>
            </a:r>
            <a:r>
              <a:rPr kumimoji="1" lang="ja-JP" altLang="en-US" sz="3600"/>
              <a:t>并列</a:t>
            </a:r>
            <a:r>
              <a:rPr kumimoji="1" lang="zh-CN" altLang="en-US" sz="3600" dirty="0"/>
              <a:t>关系 </a:t>
            </a:r>
            <a:r>
              <a:rPr kumimoji="1" lang="en-US" altLang="zh-CN" sz="3600" dirty="0"/>
              <a:t>13-2-1</a:t>
            </a:r>
            <a:endParaRPr kumimoji="1" lang="zh-CN" altLang="en-US" sz="3600" dirty="0"/>
          </a:p>
        </p:txBody>
      </p:sp>
      <p:pic>
        <p:nvPicPr>
          <p:cNvPr id="5" name="13-2-1.mp3" descr="13-2-1.mp3">
            <a:hlinkClick r:id="" action="ppaction://media"/>
            <a:extLst>
              <a:ext uri="{FF2B5EF4-FFF2-40B4-BE49-F238E27FC236}">
                <a16:creationId xmlns:a16="http://schemas.microsoft.com/office/drawing/2014/main" id="{D7CFCDC0-79FD-0443-845A-0B82819B28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700820" y="-13855"/>
            <a:ext cx="812800" cy="812800"/>
          </a:xfrm>
          <a:prstGeom prst="rect">
            <a:avLst/>
          </a:prstGeom>
        </p:spPr>
      </p:pic>
      <p:sp>
        <p:nvSpPr>
          <p:cNvPr id="7" name="Rectangle 6">
            <a:extLst>
              <a:ext uri="{FF2B5EF4-FFF2-40B4-BE49-F238E27FC236}">
                <a16:creationId xmlns:a16="http://schemas.microsoft.com/office/drawing/2014/main" id="{BEE44C74-CA62-0A48-B5FF-CB5857A9CE55}"/>
              </a:ext>
            </a:extLst>
          </p:cNvPr>
          <p:cNvSpPr/>
          <p:nvPr/>
        </p:nvSpPr>
        <p:spPr>
          <a:xfrm>
            <a:off x="1000124" y="1740381"/>
            <a:ext cx="10587037" cy="1420261"/>
          </a:xfrm>
          <a:prstGeom prst="rect">
            <a:avLst/>
          </a:prstGeom>
        </p:spPr>
        <p:txBody>
          <a:bodyPr wrap="square">
            <a:spAutoFit/>
          </a:bodyPr>
          <a:lstStyle/>
          <a:p>
            <a:pPr>
              <a:lnSpc>
                <a:spcPct val="150000"/>
              </a:lnSpc>
              <a:spcAft>
                <a:spcPts val="0"/>
              </a:spcAft>
            </a:pPr>
            <a:r>
              <a:rPr lang="en-US" sz="2000" b="1" kern="100" dirty="0">
                <a:ea typeface="DengXian" panose="02010600030101010101" pitchFamily="2" charset="-122"/>
                <a:cs typeface="Times New Roman" panose="02020603050405020304" pitchFamily="18" charset="0"/>
              </a:rPr>
              <a:t>Membership</a:t>
            </a:r>
          </a:p>
          <a:p>
            <a:pPr>
              <a:lnSpc>
                <a:spcPct val="150000"/>
              </a:lnSpc>
              <a:spcAft>
                <a:spcPts val="0"/>
              </a:spcAft>
            </a:pPr>
            <a:r>
              <a:rPr lang="en-US" sz="2000" kern="100" dirty="0">
                <a:ea typeface="DengXian" panose="02010600030101010101" pitchFamily="2" charset="-122"/>
                <a:cs typeface="Times New Roman" panose="02020603050405020304" pitchFamily="18" charset="0"/>
              </a:rPr>
              <a:t>Full membership costs $260; this covers </a:t>
            </a:r>
            <a:r>
              <a:rPr lang="en-US" sz="2000" kern="100" dirty="0">
                <a:solidFill>
                  <a:srgbClr val="FF0000"/>
                </a:solidFill>
                <a:ea typeface="DengXian" panose="02010600030101010101" pitchFamily="2" charset="-122"/>
                <a:cs typeface="Times New Roman" panose="02020603050405020304" pitchFamily="18" charset="0"/>
              </a:rPr>
              <a:t>cycling</a:t>
            </a:r>
            <a:r>
              <a:rPr lang="en-US" sz="2000" kern="100" dirty="0">
                <a:ea typeface="DengXian" panose="02010600030101010101" pitchFamily="2" charset="-122"/>
                <a:cs typeface="Times New Roman" panose="02020603050405020304" pitchFamily="18" charset="0"/>
              </a:rPr>
              <a:t> and </a:t>
            </a:r>
            <a:r>
              <a:rPr lang="en-US" sz="2000" b="1" kern="100" dirty="0">
                <a:ea typeface="DengXian" panose="02010600030101010101" pitchFamily="2" charset="-122"/>
                <a:cs typeface="Times New Roman" panose="02020603050405020304" pitchFamily="18" charset="0"/>
              </a:rPr>
              <a:t>1.</a:t>
            </a:r>
            <a:r>
              <a:rPr lang="en-US" sz="2000" kern="100" dirty="0">
                <a:ea typeface="DengXian" panose="02010600030101010101" pitchFamily="2" charset="-122"/>
                <a:cs typeface="Times New Roman" panose="02020603050405020304" pitchFamily="18" charset="0"/>
              </a:rPr>
              <a:t> _______________ all over Australia.</a:t>
            </a:r>
          </a:p>
          <a:p>
            <a:pPr>
              <a:lnSpc>
                <a:spcPct val="150000"/>
              </a:lnSpc>
            </a:pPr>
            <a:r>
              <a:rPr lang="en-US" sz="2000" kern="100" dirty="0">
                <a:ea typeface="DengXian" panose="02010600030101010101" pitchFamily="2" charset="-122"/>
                <a:cs typeface="Times New Roman" panose="02020603050405020304" pitchFamily="18" charset="0"/>
              </a:rPr>
              <a:t>Cost of membership includes the club fee and </a:t>
            </a:r>
            <a:r>
              <a:rPr lang="en-US" sz="2000" b="1" kern="100" dirty="0">
                <a:ea typeface="DengXian" panose="02010600030101010101" pitchFamily="2" charset="-122"/>
                <a:cs typeface="Times New Roman" panose="02020603050405020304" pitchFamily="18" charset="0"/>
              </a:rPr>
              <a:t>2</a:t>
            </a:r>
            <a:r>
              <a:rPr lang="en-US" sz="2000" kern="100" dirty="0">
                <a:ea typeface="DengXian" panose="02010600030101010101" pitchFamily="2" charset="-122"/>
                <a:cs typeface="Times New Roman" panose="02020603050405020304" pitchFamily="18" charset="0"/>
              </a:rPr>
              <a:t>. _______________</a:t>
            </a:r>
            <a:endParaRPr lang="x-none" sz="2000" kern="100" dirty="0">
              <a:ea typeface="DengXian" panose="02010600030101010101" pitchFamily="2" charset="-122"/>
              <a:cs typeface="Times New Roman" panose="02020603050405020304" pitchFamily="18" charset="0"/>
            </a:endParaRPr>
          </a:p>
        </p:txBody>
      </p:sp>
      <p:pic>
        <p:nvPicPr>
          <p:cNvPr id="8" name="13-2-1.mp3" descr="13-2-1.mp3">
            <a:hlinkClick r:id="" action="ppaction://media"/>
            <a:extLst>
              <a:ext uri="{FF2B5EF4-FFF2-40B4-BE49-F238E27FC236}">
                <a16:creationId xmlns:a16="http://schemas.microsoft.com/office/drawing/2014/main" id="{53D37FD1-5A38-3146-8091-F83A09535465}"/>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8698345" y="-41275"/>
            <a:ext cx="812800" cy="812800"/>
          </a:xfrm>
          <a:prstGeom prst="rect">
            <a:avLst/>
          </a:prstGeom>
        </p:spPr>
      </p:pic>
    </p:spTree>
    <p:extLst>
      <p:ext uri="{BB962C8B-B14F-4D97-AF65-F5344CB8AC3E}">
        <p14:creationId xmlns:p14="http://schemas.microsoft.com/office/powerpoint/2010/main" val="1433541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53"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228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5"/>
                </p:tgtEl>
              </p:cMediaNode>
            </p:audio>
            <p:audio>
              <p:cMediaNode vol="80000">
                <p:cTn id="12" fill="hold" display="0">
                  <p:stCondLst>
                    <p:cond delay="indefinite"/>
                  </p:stCondLst>
                  <p:endCondLst>
                    <p:cond evt="onStopAudio" delay="0">
                      <p:tgtEl>
                        <p:sldTgt/>
                      </p:tgtEl>
                    </p:cond>
                  </p:endCondLst>
                </p:cTn>
                <p:tgtEl>
                  <p:spTgt spid="8"/>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860233-F434-CF4F-87AB-B8554206FD71}"/>
              </a:ext>
            </a:extLst>
          </p:cNvPr>
          <p:cNvSpPr/>
          <p:nvPr/>
        </p:nvSpPr>
        <p:spPr>
          <a:xfrm>
            <a:off x="1000124" y="1740381"/>
            <a:ext cx="10587037" cy="1420261"/>
          </a:xfrm>
          <a:prstGeom prst="rect">
            <a:avLst/>
          </a:prstGeom>
        </p:spPr>
        <p:txBody>
          <a:bodyPr wrap="square">
            <a:spAutoFit/>
          </a:bodyPr>
          <a:lstStyle/>
          <a:p>
            <a:pPr>
              <a:lnSpc>
                <a:spcPct val="150000"/>
              </a:lnSpc>
              <a:spcAft>
                <a:spcPts val="0"/>
              </a:spcAft>
            </a:pPr>
            <a:r>
              <a:rPr lang="en-US" sz="2000" b="1" kern="100" dirty="0">
                <a:ea typeface="DengXian" panose="02010600030101010101" pitchFamily="2" charset="-122"/>
                <a:cs typeface="Times New Roman" panose="02020603050405020304" pitchFamily="18" charset="0"/>
              </a:rPr>
              <a:t>Membership</a:t>
            </a:r>
          </a:p>
          <a:p>
            <a:pPr>
              <a:lnSpc>
                <a:spcPct val="150000"/>
              </a:lnSpc>
              <a:spcAft>
                <a:spcPts val="0"/>
              </a:spcAft>
            </a:pPr>
            <a:r>
              <a:rPr lang="en-US" sz="2000" kern="100" dirty="0">
                <a:ea typeface="DengXian" panose="02010600030101010101" pitchFamily="2" charset="-122"/>
                <a:cs typeface="Times New Roman" panose="02020603050405020304" pitchFamily="18" charset="0"/>
              </a:rPr>
              <a:t>Full membership costs $260; this covers </a:t>
            </a:r>
            <a:r>
              <a:rPr lang="en-US" sz="2000" kern="100" dirty="0">
                <a:solidFill>
                  <a:srgbClr val="FF0000"/>
                </a:solidFill>
                <a:ea typeface="DengXian" panose="02010600030101010101" pitchFamily="2" charset="-122"/>
                <a:cs typeface="Times New Roman" panose="02020603050405020304" pitchFamily="18" charset="0"/>
              </a:rPr>
              <a:t>cycling</a:t>
            </a:r>
            <a:r>
              <a:rPr lang="en-US" sz="2000" kern="100" dirty="0">
                <a:ea typeface="DengXian" panose="02010600030101010101" pitchFamily="2" charset="-122"/>
                <a:cs typeface="Times New Roman" panose="02020603050405020304" pitchFamily="18" charset="0"/>
              </a:rPr>
              <a:t> and </a:t>
            </a:r>
            <a:r>
              <a:rPr lang="en-US" sz="2000" b="1" kern="100" dirty="0">
                <a:ea typeface="DengXian" panose="02010600030101010101" pitchFamily="2" charset="-122"/>
                <a:cs typeface="Times New Roman" panose="02020603050405020304" pitchFamily="18" charset="0"/>
              </a:rPr>
              <a:t>1.</a:t>
            </a:r>
            <a:r>
              <a:rPr lang="en-US" sz="2000" kern="100" dirty="0">
                <a:ea typeface="DengXian" panose="02010600030101010101" pitchFamily="2" charset="-122"/>
                <a:cs typeface="Times New Roman" panose="02020603050405020304" pitchFamily="18" charset="0"/>
              </a:rPr>
              <a:t> _______________ all over Australia.</a:t>
            </a:r>
          </a:p>
          <a:p>
            <a:pPr>
              <a:lnSpc>
                <a:spcPct val="150000"/>
              </a:lnSpc>
            </a:pPr>
            <a:r>
              <a:rPr lang="en-US" sz="2000" kern="100" dirty="0">
                <a:ea typeface="DengXian" panose="02010600030101010101" pitchFamily="2" charset="-122"/>
                <a:cs typeface="Times New Roman" panose="02020603050405020304" pitchFamily="18" charset="0"/>
              </a:rPr>
              <a:t>Cost of membership includes the </a:t>
            </a:r>
            <a:r>
              <a:rPr lang="en-US" sz="2000" kern="100" dirty="0">
                <a:solidFill>
                  <a:srgbClr val="FF0000"/>
                </a:solidFill>
                <a:ea typeface="DengXian" panose="02010600030101010101" pitchFamily="2" charset="-122"/>
                <a:cs typeface="Times New Roman" panose="02020603050405020304" pitchFamily="18" charset="0"/>
              </a:rPr>
              <a:t>club fee </a:t>
            </a:r>
            <a:r>
              <a:rPr lang="en-US" sz="2000" kern="100" dirty="0">
                <a:ea typeface="DengXian" panose="02010600030101010101" pitchFamily="2" charset="-122"/>
                <a:cs typeface="Times New Roman" panose="02020603050405020304" pitchFamily="18" charset="0"/>
              </a:rPr>
              <a:t>and </a:t>
            </a:r>
            <a:r>
              <a:rPr lang="en-US" sz="2000" b="1" kern="100" dirty="0">
                <a:ea typeface="DengXian" panose="02010600030101010101" pitchFamily="2" charset="-122"/>
                <a:cs typeface="Times New Roman" panose="02020603050405020304" pitchFamily="18" charset="0"/>
              </a:rPr>
              <a:t>2</a:t>
            </a:r>
            <a:r>
              <a:rPr lang="en-US" sz="2000" kern="100" dirty="0">
                <a:ea typeface="DengXian" panose="02010600030101010101" pitchFamily="2" charset="-122"/>
                <a:cs typeface="Times New Roman" panose="02020603050405020304" pitchFamily="18" charset="0"/>
              </a:rPr>
              <a:t>. _______________</a:t>
            </a:r>
            <a:endParaRPr lang="x-none" sz="2000" kern="100" dirty="0">
              <a:ea typeface="DengXian" panose="02010600030101010101" pitchFamily="2" charset="-122"/>
              <a:cs typeface="Times New Roman" panose="02020603050405020304" pitchFamily="18" charset="0"/>
            </a:endParaRPr>
          </a:p>
        </p:txBody>
      </p:sp>
      <p:sp>
        <p:nvSpPr>
          <p:cNvPr id="4" name="标题 1">
            <a:extLst>
              <a:ext uri="{FF2B5EF4-FFF2-40B4-BE49-F238E27FC236}">
                <a16:creationId xmlns:a16="http://schemas.microsoft.com/office/drawing/2014/main" id="{70EDF5F9-109B-D249-ADA3-D2DD1588234A}"/>
              </a:ext>
            </a:extLst>
          </p:cNvPr>
          <p:cNvSpPr txBox="1">
            <a:spLocks/>
          </p:cNvSpPr>
          <p:nvPr/>
        </p:nvSpPr>
        <p:spPr>
          <a:xfrm>
            <a:off x="2680855" y="5905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a:t>
            </a:r>
            <a:r>
              <a:rPr kumimoji="1" lang="ja-JP" altLang="en-US" sz="3600"/>
              <a:t>并列</a:t>
            </a:r>
            <a:r>
              <a:rPr kumimoji="1" lang="zh-CN" altLang="en-US" sz="3600" dirty="0"/>
              <a:t>关系 </a:t>
            </a:r>
            <a:r>
              <a:rPr kumimoji="1" lang="en-US" altLang="zh-CN" sz="3600" dirty="0"/>
              <a:t>13-2-1</a:t>
            </a:r>
            <a:endParaRPr kumimoji="1" lang="zh-CN" altLang="en-US" sz="3600" dirty="0"/>
          </a:p>
        </p:txBody>
      </p:sp>
      <p:sp>
        <p:nvSpPr>
          <p:cNvPr id="2" name="Rectangle 1">
            <a:extLst>
              <a:ext uri="{FF2B5EF4-FFF2-40B4-BE49-F238E27FC236}">
                <a16:creationId xmlns:a16="http://schemas.microsoft.com/office/drawing/2014/main" id="{3725B95E-2B91-1C48-A070-4085CD9C132F}"/>
              </a:ext>
            </a:extLst>
          </p:cNvPr>
          <p:cNvSpPr/>
          <p:nvPr/>
        </p:nvSpPr>
        <p:spPr>
          <a:xfrm>
            <a:off x="1000124" y="3943261"/>
            <a:ext cx="10744201" cy="2805255"/>
          </a:xfrm>
          <a:prstGeom prst="rect">
            <a:avLst/>
          </a:prstGeom>
        </p:spPr>
        <p:txBody>
          <a:bodyPr wrap="square">
            <a:spAutoFit/>
          </a:bodyPr>
          <a:lstStyle/>
          <a:p>
            <a:pPr>
              <a:lnSpc>
                <a:spcPct val="150000"/>
              </a:lnSpc>
            </a:pPr>
            <a:r>
              <a:rPr lang="en-US" sz="2000" dirty="0">
                <a:solidFill>
                  <a:srgbClr val="000000"/>
                </a:solidFill>
                <a:latin typeface="Arial" panose="020B0604020202020204" pitchFamily="34" charset="0"/>
              </a:rPr>
              <a:t>There's the Full membership. That costs 260 dollars and that covers you </a:t>
            </a:r>
            <a:r>
              <a:rPr lang="en-US" sz="2000" dirty="0">
                <a:solidFill>
                  <a:srgbClr val="FF0000"/>
                </a:solidFill>
                <a:latin typeface="Arial" panose="020B0604020202020204" pitchFamily="34" charset="0"/>
              </a:rPr>
              <a:t>not just for ordinary cycling</a:t>
            </a:r>
            <a:r>
              <a:rPr lang="en-US" sz="2000" dirty="0">
                <a:solidFill>
                  <a:srgbClr val="000000"/>
                </a:solidFill>
                <a:latin typeface="Arial" panose="020B0604020202020204" pitchFamily="34" charset="0"/>
              </a:rPr>
              <a:t> </a:t>
            </a:r>
            <a:r>
              <a:rPr lang="en-US" sz="2000" dirty="0">
                <a:solidFill>
                  <a:srgbClr val="00B050"/>
                </a:solidFill>
                <a:latin typeface="Arial" panose="020B0604020202020204" pitchFamily="34" charset="0"/>
              </a:rPr>
              <a:t>but also for races</a:t>
            </a:r>
            <a:r>
              <a:rPr lang="en-US" sz="2000" dirty="0">
                <a:solidFill>
                  <a:srgbClr val="000000"/>
                </a:solidFill>
                <a:latin typeface="Arial" panose="020B0604020202020204" pitchFamily="34" charset="0"/>
              </a:rPr>
              <a:t> both here in the city and also in other parts of Australia.</a:t>
            </a:r>
          </a:p>
          <a:p>
            <a:pPr>
              <a:lnSpc>
                <a:spcPct val="150000"/>
              </a:lnSpc>
            </a:pPr>
            <a:endParaRPr lang="en-US" sz="2000" dirty="0">
              <a:solidFill>
                <a:srgbClr val="000000"/>
              </a:solidFill>
              <a:effectLst/>
              <a:latin typeface="Arial" panose="020B0604020202020204" pitchFamily="34" charset="0"/>
            </a:endParaRPr>
          </a:p>
          <a:p>
            <a:pPr>
              <a:lnSpc>
                <a:spcPct val="150000"/>
              </a:lnSpc>
            </a:pPr>
            <a:r>
              <a:rPr lang="en-US" sz="2000" dirty="0">
                <a:solidFill>
                  <a:srgbClr val="000000"/>
                </a:solidFill>
                <a:latin typeface="Arial" panose="020B0604020202020204" pitchFamily="34" charset="0"/>
              </a:rPr>
              <a:t>Now both types of membership </a:t>
            </a:r>
            <a:r>
              <a:rPr lang="en-US" sz="2000" dirty="0">
                <a:solidFill>
                  <a:srgbClr val="FF0000"/>
                </a:solidFill>
                <a:latin typeface="Arial" panose="020B0604020202020204" pitchFamily="34" charset="0"/>
              </a:rPr>
              <a:t>include the club fee </a:t>
            </a:r>
            <a:r>
              <a:rPr lang="en-US" sz="2000" dirty="0">
                <a:solidFill>
                  <a:srgbClr val="000000"/>
                </a:solidFill>
                <a:latin typeface="Arial" panose="020B0604020202020204" pitchFamily="34" charset="0"/>
              </a:rPr>
              <a:t>of 20dollars. </a:t>
            </a:r>
            <a:r>
              <a:rPr lang="en-US" sz="2000" dirty="0">
                <a:solidFill>
                  <a:srgbClr val="00B050"/>
                </a:solidFill>
                <a:latin typeface="Arial" panose="020B0604020202020204" pitchFamily="34" charset="0"/>
              </a:rPr>
              <a:t>They also provide insurance </a:t>
            </a:r>
            <a:r>
              <a:rPr lang="en-US" sz="2000" dirty="0">
                <a:solidFill>
                  <a:srgbClr val="000000"/>
                </a:solidFill>
                <a:latin typeface="Arial" panose="020B0604020202020204" pitchFamily="34" charset="0"/>
              </a:rPr>
              <a:t>in case you have an accident, though we hope you won't need that, of course. </a:t>
            </a:r>
          </a:p>
          <a:p>
            <a:pPr>
              <a:lnSpc>
                <a:spcPct val="150000"/>
              </a:lnSpc>
            </a:pPr>
            <a:endParaRPr lang="en-US" sz="2000" dirty="0">
              <a:solidFill>
                <a:srgbClr val="000000"/>
              </a:solidFill>
              <a:effectLst/>
              <a:latin typeface="Arial" panose="020B0604020202020204" pitchFamily="34" charset="0"/>
            </a:endParaRPr>
          </a:p>
        </p:txBody>
      </p:sp>
      <p:pic>
        <p:nvPicPr>
          <p:cNvPr id="5" name="13-2-1.mp3" descr="13-2-1.mp3">
            <a:hlinkClick r:id="" action="ppaction://media"/>
            <a:extLst>
              <a:ext uri="{FF2B5EF4-FFF2-40B4-BE49-F238E27FC236}">
                <a16:creationId xmlns:a16="http://schemas.microsoft.com/office/drawing/2014/main" id="{5F14F2A5-52F2-DD40-8A2D-97ED98EB56E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705437" y="-90969"/>
            <a:ext cx="812800" cy="812800"/>
          </a:xfrm>
          <a:prstGeom prst="rect">
            <a:avLst/>
          </a:prstGeom>
        </p:spPr>
      </p:pic>
      <p:pic>
        <p:nvPicPr>
          <p:cNvPr id="7" name="13-2-1.mp3" descr="13-2-1.mp3">
            <a:hlinkClick r:id="" action="ppaction://media"/>
            <a:extLst>
              <a:ext uri="{FF2B5EF4-FFF2-40B4-BE49-F238E27FC236}">
                <a16:creationId xmlns:a16="http://schemas.microsoft.com/office/drawing/2014/main" id="{100ACEC5-111B-3D47-832D-D97AE3BE78F3}"/>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8698345" y="-90969"/>
            <a:ext cx="812800" cy="812800"/>
          </a:xfrm>
          <a:prstGeom prst="rect">
            <a:avLst/>
          </a:prstGeom>
        </p:spPr>
      </p:pic>
    </p:spTree>
    <p:extLst>
      <p:ext uri="{BB962C8B-B14F-4D97-AF65-F5344CB8AC3E}">
        <p14:creationId xmlns:p14="http://schemas.microsoft.com/office/powerpoint/2010/main" val="1938468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53"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228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5"/>
                </p:tgtEl>
              </p:cMediaNode>
            </p:audio>
            <p:audio>
              <p:cMediaNode vol="80000">
                <p:cTn id="12" fill="hold" display="0">
                  <p:stCondLst>
                    <p:cond delay="indefinite"/>
                  </p:stCondLst>
                  <p:endCondLst>
                    <p:cond evt="onStopAudio" delay="0">
                      <p:tgtEl>
                        <p:sldTgt/>
                      </p:tgtEl>
                    </p:cond>
                  </p:endCondLst>
                </p:cTn>
                <p:tgtEl>
                  <p:spTgt spid="7"/>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D790050-1406-4C40-8112-6CABCB4C3E73}"/>
              </a:ext>
            </a:extLst>
          </p:cNvPr>
          <p:cNvSpPr/>
          <p:nvPr/>
        </p:nvSpPr>
        <p:spPr>
          <a:xfrm>
            <a:off x="2912533" y="2659559"/>
            <a:ext cx="6096000" cy="1015663"/>
          </a:xfrm>
          <a:prstGeom prst="rect">
            <a:avLst/>
          </a:prstGeom>
        </p:spPr>
        <p:txBody>
          <a:bodyPr>
            <a:spAutoFit/>
          </a:bodyPr>
          <a:lstStyle/>
          <a:p>
            <a:pPr algn="ctr"/>
            <a:r>
              <a:rPr kumimoji="1" lang="zh-CN" altLang="en-US" sz="6000" dirty="0">
                <a:latin typeface="Microsoft YaHei" panose="020B0503020204020204" pitchFamily="34" charset="-122"/>
                <a:ea typeface="Microsoft YaHei" panose="020B0503020204020204" pitchFamily="34" charset="-122"/>
              </a:rPr>
              <a:t>生活场景</a:t>
            </a:r>
            <a:r>
              <a:rPr kumimoji="1" lang="en-US" altLang="zh-CN" sz="6000" dirty="0">
                <a:latin typeface="Microsoft YaHei" panose="020B0503020204020204" pitchFamily="34" charset="-122"/>
                <a:ea typeface="Microsoft YaHei" panose="020B0503020204020204" pitchFamily="34" charset="-122"/>
              </a:rPr>
              <a:t>-</a:t>
            </a:r>
            <a:r>
              <a:rPr kumimoji="1" lang="zh-CN" altLang="en-US" sz="6000" dirty="0">
                <a:latin typeface="Microsoft YaHei" panose="020B0503020204020204" pitchFamily="34" charset="-122"/>
                <a:ea typeface="Microsoft YaHei" panose="020B0503020204020204" pitchFamily="34" charset="-122"/>
              </a:rPr>
              <a:t>独白</a:t>
            </a:r>
            <a:endParaRPr kumimoji="1" lang="en-US" altLang="zh-CN" sz="6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6200225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7427F1B1-2DF4-4B53-B00A-5D6FB786EE35}"/>
              </a:ext>
            </a:extLst>
          </p:cNvPr>
          <p:cNvSpPr/>
          <p:nvPr/>
        </p:nvSpPr>
        <p:spPr>
          <a:xfrm>
            <a:off x="908770" y="1540342"/>
            <a:ext cx="10469383" cy="2125647"/>
          </a:xfrm>
          <a:prstGeom prst="rect">
            <a:avLst/>
          </a:prstGeom>
        </p:spPr>
        <p:txBody>
          <a:bodyPr wrap="square">
            <a:spAutoFit/>
          </a:bodyPr>
          <a:lstStyle/>
          <a:p>
            <a:pPr>
              <a:lnSpc>
                <a:spcPct val="150000"/>
              </a:lnSpc>
            </a:pPr>
            <a:r>
              <a:rPr lang="en-US" altLang="zh-CN" kern="100" dirty="0">
                <a:latin typeface="等线" panose="02010600030101010101" pitchFamily="2" charset="-122"/>
                <a:ea typeface="等线" panose="02010600030101010101" pitchFamily="2" charset="-122"/>
                <a:cs typeface="Times New Roman" panose="02020603050405020304" pitchFamily="18" charset="0"/>
              </a:rPr>
              <a:t>University tries to put international applicants in touch with a students from the same 14………… who can give information and advice on</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a:lnSpc>
                <a:spcPct val="150000"/>
              </a:lnSpc>
            </a:pPr>
            <a:r>
              <a:rPr lang="en-US" altLang="zh-CN" kern="100" dirty="0">
                <a:solidFill>
                  <a:srgbClr val="C00000"/>
                </a:solidFill>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academic atmosphere </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a:lnSpc>
                <a:spcPct val="150000"/>
              </a:lnSpc>
            </a:pPr>
            <a:r>
              <a:rPr lang="en-US" altLang="zh-CN" kern="100" dirty="0">
                <a:solidFill>
                  <a:srgbClr val="C00000"/>
                </a:solidFill>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leisure facilities</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a:lnSpc>
                <a:spcPct val="150000"/>
              </a:lnSpc>
            </a:pPr>
            <a:r>
              <a:rPr lang="en-US" altLang="zh-CN" dirty="0">
                <a:solidFill>
                  <a:srgbClr val="C00000"/>
                </a:solidFill>
                <a:latin typeface="等线" panose="02010600030101010101" pitchFamily="2" charset="-122"/>
                <a:cs typeface="Times New Roman" panose="02020603050405020304" pitchFamily="18" charset="0"/>
              </a:rPr>
              <a:t>-</a:t>
            </a:r>
            <a:r>
              <a:rPr lang="en-US" altLang="zh-CN" dirty="0">
                <a:latin typeface="等线" panose="02010600030101010101" pitchFamily="2" charset="-122"/>
                <a:cs typeface="Times New Roman" panose="02020603050405020304" pitchFamily="18" charset="0"/>
              </a:rPr>
              <a:t>English 15……… and food</a:t>
            </a:r>
            <a:endParaRPr lang="en-GB" dirty="0"/>
          </a:p>
        </p:txBody>
      </p:sp>
      <p:sp>
        <p:nvSpPr>
          <p:cNvPr id="4" name="矩形 3">
            <a:extLst>
              <a:ext uri="{FF2B5EF4-FFF2-40B4-BE49-F238E27FC236}">
                <a16:creationId xmlns:a16="http://schemas.microsoft.com/office/drawing/2014/main" id="{60C77833-174A-44AF-8179-2CB4B5E2C4A7}"/>
              </a:ext>
            </a:extLst>
          </p:cNvPr>
          <p:cNvSpPr/>
          <p:nvPr/>
        </p:nvSpPr>
        <p:spPr>
          <a:xfrm>
            <a:off x="2751425" y="104698"/>
            <a:ext cx="4907107" cy="1323439"/>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5-3-2 Q15</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pic>
        <p:nvPicPr>
          <p:cNvPr id="5" name="5-3-2 Q15">
            <a:hlinkClick r:id="" action="ppaction://media"/>
            <a:extLst>
              <a:ext uri="{FF2B5EF4-FFF2-40B4-BE49-F238E27FC236}">
                <a16:creationId xmlns:a16="http://schemas.microsoft.com/office/drawing/2014/main" id="{474D59DA-01FF-4230-823D-8633ACCE5B26}"/>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275323" y="0"/>
            <a:ext cx="766417" cy="766417"/>
          </a:xfrm>
          <a:prstGeom prst="rect">
            <a:avLst/>
          </a:prstGeom>
        </p:spPr>
      </p:pic>
    </p:spTree>
    <p:extLst>
      <p:ext uri="{BB962C8B-B14F-4D97-AF65-F5344CB8AC3E}">
        <p14:creationId xmlns:p14="http://schemas.microsoft.com/office/powerpoint/2010/main" val="1577802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7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7427F1B1-2DF4-4B53-B00A-5D6FB786EE35}"/>
              </a:ext>
            </a:extLst>
          </p:cNvPr>
          <p:cNvSpPr/>
          <p:nvPr/>
        </p:nvSpPr>
        <p:spPr>
          <a:xfrm>
            <a:off x="745436" y="1038878"/>
            <a:ext cx="10632718" cy="2125647"/>
          </a:xfrm>
          <a:prstGeom prst="rect">
            <a:avLst/>
          </a:prstGeom>
        </p:spPr>
        <p:txBody>
          <a:bodyPr wrap="square">
            <a:spAutoFit/>
          </a:bodyPr>
          <a:lstStyle/>
          <a:p>
            <a:pPr>
              <a:lnSpc>
                <a:spcPct val="150000"/>
              </a:lnSpc>
            </a:pPr>
            <a:r>
              <a:rPr lang="en-US" altLang="zh-CN" kern="100" dirty="0">
                <a:latin typeface="Arial" panose="020B0604020202020204" pitchFamily="34" charset="0"/>
                <a:ea typeface="等线" panose="02010600030101010101" pitchFamily="2" charset="-122"/>
                <a:cs typeface="Arial" panose="020B0604020202020204" pitchFamily="34" charset="0"/>
              </a:rPr>
              <a:t>University tries to put international applicants in touch with a students from the same country who can give information and advice on</a:t>
            </a:r>
            <a:endParaRPr lang="zh-CN" altLang="zh-CN" kern="100" dirty="0">
              <a:latin typeface="Arial" panose="020B0604020202020204" pitchFamily="34" charset="0"/>
              <a:ea typeface="等线" panose="02010600030101010101" pitchFamily="2" charset="-122"/>
              <a:cs typeface="Arial" panose="020B0604020202020204" pitchFamily="34" charset="0"/>
            </a:endParaRPr>
          </a:p>
          <a:p>
            <a:pPr>
              <a:lnSpc>
                <a:spcPct val="150000"/>
              </a:lnSpc>
            </a:pPr>
            <a:r>
              <a:rPr lang="en-US" altLang="zh-CN" kern="100" dirty="0">
                <a:solidFill>
                  <a:srgbClr val="C00000"/>
                </a:solidFill>
                <a:latin typeface="Arial" panose="020B0604020202020204" pitchFamily="34" charset="0"/>
                <a:ea typeface="等线" panose="02010600030101010101" pitchFamily="2" charset="-122"/>
                <a:cs typeface="Arial" panose="020B0604020202020204" pitchFamily="34" charset="0"/>
              </a:rPr>
              <a:t>-</a:t>
            </a:r>
            <a:r>
              <a:rPr lang="en-US" altLang="zh-CN" kern="100" dirty="0">
                <a:latin typeface="Arial" panose="020B0604020202020204" pitchFamily="34" charset="0"/>
                <a:ea typeface="等线" panose="02010600030101010101" pitchFamily="2" charset="-122"/>
                <a:cs typeface="Arial" panose="020B0604020202020204" pitchFamily="34" charset="0"/>
              </a:rPr>
              <a:t>academic atmosphere </a:t>
            </a:r>
            <a:endParaRPr lang="zh-CN" altLang="zh-CN" kern="100" dirty="0">
              <a:latin typeface="Arial" panose="020B0604020202020204" pitchFamily="34" charset="0"/>
              <a:ea typeface="等线" panose="02010600030101010101" pitchFamily="2" charset="-122"/>
              <a:cs typeface="Arial" panose="020B0604020202020204" pitchFamily="34" charset="0"/>
            </a:endParaRPr>
          </a:p>
          <a:p>
            <a:pPr>
              <a:lnSpc>
                <a:spcPct val="150000"/>
              </a:lnSpc>
            </a:pPr>
            <a:r>
              <a:rPr lang="en-US" altLang="zh-CN" kern="100" dirty="0">
                <a:solidFill>
                  <a:srgbClr val="C00000"/>
                </a:solidFill>
                <a:latin typeface="Arial" panose="020B0604020202020204" pitchFamily="34" charset="0"/>
                <a:ea typeface="等线" panose="02010600030101010101" pitchFamily="2" charset="-122"/>
                <a:cs typeface="Arial" panose="020B0604020202020204" pitchFamily="34" charset="0"/>
              </a:rPr>
              <a:t>-</a:t>
            </a:r>
            <a:r>
              <a:rPr lang="en-US" altLang="zh-CN" kern="100" dirty="0">
                <a:latin typeface="Arial" panose="020B0604020202020204" pitchFamily="34" charset="0"/>
                <a:ea typeface="等线" panose="02010600030101010101" pitchFamily="2" charset="-122"/>
                <a:cs typeface="Arial" panose="020B0604020202020204" pitchFamily="34" charset="0"/>
              </a:rPr>
              <a:t>leisure facilities</a:t>
            </a:r>
            <a:endParaRPr lang="zh-CN" altLang="zh-CN" kern="100" dirty="0">
              <a:latin typeface="Arial" panose="020B0604020202020204" pitchFamily="34" charset="0"/>
              <a:ea typeface="等线" panose="02010600030101010101" pitchFamily="2" charset="-122"/>
              <a:cs typeface="Arial" panose="020B0604020202020204" pitchFamily="34" charset="0"/>
            </a:endParaRPr>
          </a:p>
          <a:p>
            <a:pPr>
              <a:lnSpc>
                <a:spcPct val="150000"/>
              </a:lnSpc>
            </a:pPr>
            <a:r>
              <a:rPr lang="en-US" altLang="zh-CN" dirty="0">
                <a:solidFill>
                  <a:srgbClr val="C00000"/>
                </a:solidFill>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English 15……… and food</a:t>
            </a:r>
            <a:endParaRPr lang="en-GB" dirty="0">
              <a:latin typeface="Arial" panose="020B0604020202020204" pitchFamily="34" charset="0"/>
              <a:cs typeface="Arial" panose="020B0604020202020204" pitchFamily="34" charset="0"/>
            </a:endParaRPr>
          </a:p>
        </p:txBody>
      </p:sp>
      <p:sp>
        <p:nvSpPr>
          <p:cNvPr id="4" name="矩形 3">
            <a:extLst>
              <a:ext uri="{FF2B5EF4-FFF2-40B4-BE49-F238E27FC236}">
                <a16:creationId xmlns:a16="http://schemas.microsoft.com/office/drawing/2014/main" id="{60C77833-174A-44AF-8179-2CB4B5E2C4A7}"/>
              </a:ext>
            </a:extLst>
          </p:cNvPr>
          <p:cNvSpPr/>
          <p:nvPr/>
        </p:nvSpPr>
        <p:spPr>
          <a:xfrm>
            <a:off x="2612879" y="104698"/>
            <a:ext cx="4907107" cy="1323439"/>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5-3-2 Q15</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sp>
        <p:nvSpPr>
          <p:cNvPr id="5" name="矩形 4">
            <a:extLst>
              <a:ext uri="{FF2B5EF4-FFF2-40B4-BE49-F238E27FC236}">
                <a16:creationId xmlns:a16="http://schemas.microsoft.com/office/drawing/2014/main" id="{33C2C3EF-EA5C-4850-B37B-C215D023EC75}"/>
              </a:ext>
            </a:extLst>
          </p:cNvPr>
          <p:cNvSpPr/>
          <p:nvPr/>
        </p:nvSpPr>
        <p:spPr>
          <a:xfrm>
            <a:off x="377432" y="4092986"/>
            <a:ext cx="11368726" cy="1294650"/>
          </a:xfrm>
          <a:prstGeom prst="rect">
            <a:avLst/>
          </a:prstGeom>
        </p:spPr>
        <p:txBody>
          <a:bodyPr wrap="square">
            <a:spAutoFit/>
          </a:bodyPr>
          <a:lstStyle/>
          <a:p>
            <a:pPr indent="266700" algn="just">
              <a:lnSpc>
                <a:spcPct val="150000"/>
              </a:lnSpc>
              <a:spcAft>
                <a:spcPts val="0"/>
              </a:spcAft>
              <a:tabLst>
                <a:tab pos="1600200" algn="l"/>
                <a:tab pos="2400300" algn="l"/>
                <a:tab pos="3200400" algn="l"/>
              </a:tabLst>
            </a:pPr>
            <a:r>
              <a:rPr lang="en-US" altLang="zh-CN" kern="100" dirty="0">
                <a:latin typeface="Arial" panose="020B0604020202020204" pitchFamily="34" charset="0"/>
                <a:ea typeface="等线" panose="02010600030101010101" pitchFamily="2" charset="-122"/>
                <a:cs typeface="Times New Roman" panose="02020603050405020304" pitchFamily="18" charset="0"/>
              </a:rPr>
              <a:t>That way you can get an objective opinion of what you can expect if you come to live and study at Rexford - </a:t>
            </a:r>
            <a:r>
              <a:rPr lang="en-US" altLang="zh-CN" kern="100" dirty="0">
                <a:solidFill>
                  <a:srgbClr val="C00000"/>
                </a:solidFill>
                <a:latin typeface="Arial" panose="020B0604020202020204" pitchFamily="34" charset="0"/>
                <a:ea typeface="等线" panose="02010600030101010101" pitchFamily="2" charset="-122"/>
                <a:cs typeface="Times New Roman" panose="02020603050405020304" pitchFamily="18" charset="0"/>
              </a:rPr>
              <a:t>not only the academic atmosphere but</a:t>
            </a:r>
            <a:r>
              <a:rPr lang="en-US" altLang="zh-CN" kern="100" dirty="0">
                <a:latin typeface="Arial" panose="020B0604020202020204" pitchFamily="34" charset="0"/>
                <a:ea typeface="等线" panose="02010600030101010101" pitchFamily="2" charset="-122"/>
                <a:cs typeface="Times New Roman" panose="02020603050405020304" pitchFamily="18" charset="0"/>
              </a:rPr>
              <a:t> important details like what the </a:t>
            </a:r>
            <a:r>
              <a:rPr lang="en-US" altLang="zh-CN" kern="100" dirty="0">
                <a:solidFill>
                  <a:srgbClr val="C00000"/>
                </a:solidFill>
                <a:latin typeface="Arial" panose="020B0604020202020204" pitchFamily="34" charset="0"/>
                <a:ea typeface="等线" panose="02010600030101010101" pitchFamily="2" charset="-122"/>
                <a:cs typeface="Times New Roman" panose="02020603050405020304" pitchFamily="18" charset="0"/>
              </a:rPr>
              <a:t>leisure facilities </a:t>
            </a:r>
            <a:r>
              <a:rPr lang="en-US" altLang="zh-CN" kern="100" dirty="0">
                <a:latin typeface="Arial" panose="020B0604020202020204" pitchFamily="34" charset="0"/>
                <a:ea typeface="等线" panose="02010600030101010101" pitchFamily="2" charset="-122"/>
                <a:cs typeface="Times New Roman" panose="02020603050405020304" pitchFamily="18" charset="0"/>
              </a:rPr>
              <a:t>are like </a:t>
            </a:r>
            <a:r>
              <a:rPr lang="en-US" altLang="zh-CN" kern="100" dirty="0">
                <a:solidFill>
                  <a:srgbClr val="C00000"/>
                </a:solidFill>
                <a:latin typeface="Arial" panose="020B0604020202020204" pitchFamily="34" charset="0"/>
                <a:ea typeface="等线" panose="02010600030101010101" pitchFamily="2" charset="-122"/>
                <a:cs typeface="Times New Roman" panose="02020603050405020304" pitchFamily="18" charset="0"/>
              </a:rPr>
              <a:t>and</a:t>
            </a:r>
            <a:r>
              <a:rPr lang="en-US" altLang="zh-CN" kern="100" dirty="0">
                <a:latin typeface="Arial" panose="020B0604020202020204" pitchFamily="34" charset="0"/>
                <a:ea typeface="等线" panose="02010600030101010101" pitchFamily="2" charset="-122"/>
                <a:cs typeface="Times New Roman" panose="02020603050405020304" pitchFamily="18" charset="0"/>
              </a:rPr>
              <a:t> </a:t>
            </a:r>
            <a:r>
              <a:rPr lang="en-US" altLang="zh-CN" kern="100" dirty="0">
                <a:solidFill>
                  <a:srgbClr val="C00000"/>
                </a:solidFill>
                <a:latin typeface="Arial" panose="020B0604020202020204" pitchFamily="34" charset="0"/>
                <a:ea typeface="等线" panose="02010600030101010101" pitchFamily="2" charset="-122"/>
                <a:cs typeface="Times New Roman" panose="02020603050405020304" pitchFamily="18" charset="0"/>
              </a:rPr>
              <a:t>whether the English </a:t>
            </a:r>
            <a:r>
              <a:rPr lang="en-US" altLang="zh-CN" u="sng" kern="100" dirty="0">
                <a:solidFill>
                  <a:srgbClr val="C00000"/>
                </a:solidFill>
                <a:latin typeface="Arial" panose="020B0604020202020204" pitchFamily="34" charset="0"/>
                <a:ea typeface="等线" panose="02010600030101010101" pitchFamily="2" charset="-122"/>
                <a:cs typeface="Times New Roman" panose="02020603050405020304" pitchFamily="18" charset="0"/>
              </a:rPr>
              <a:t>weather</a:t>
            </a:r>
            <a:r>
              <a:rPr lang="en-US" altLang="zh-CN" kern="100" dirty="0">
                <a:solidFill>
                  <a:srgbClr val="C00000"/>
                </a:solidFill>
                <a:latin typeface="Arial" panose="020B0604020202020204" pitchFamily="34" charset="0"/>
                <a:ea typeface="等线" panose="02010600030101010101" pitchFamily="2" charset="-122"/>
                <a:cs typeface="Times New Roman" panose="02020603050405020304" pitchFamily="18" charset="0"/>
              </a:rPr>
              <a:t> and food </a:t>
            </a:r>
            <a:r>
              <a:rPr lang="en-US" altLang="zh-CN" kern="100" dirty="0">
                <a:latin typeface="Arial" panose="020B0604020202020204" pitchFamily="34" charset="0"/>
                <a:ea typeface="等线" panose="02010600030101010101" pitchFamily="2" charset="-122"/>
                <a:cs typeface="Times New Roman" panose="02020603050405020304" pitchFamily="18" charset="0"/>
              </a:rPr>
              <a:t>are really as awful as everybody says!    </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p:txBody>
      </p:sp>
      <p:pic>
        <p:nvPicPr>
          <p:cNvPr id="6" name="5-3-2 Q15">
            <a:hlinkClick r:id="" action="ppaction://media"/>
            <a:extLst>
              <a:ext uri="{FF2B5EF4-FFF2-40B4-BE49-F238E27FC236}">
                <a16:creationId xmlns:a16="http://schemas.microsoft.com/office/drawing/2014/main" id="{30898261-A3D9-473C-A419-81767D205E0A}"/>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136777" y="0"/>
            <a:ext cx="766417" cy="766417"/>
          </a:xfrm>
          <a:prstGeom prst="rect">
            <a:avLst/>
          </a:prstGeom>
        </p:spPr>
      </p:pic>
    </p:spTree>
    <p:extLst>
      <p:ext uri="{BB962C8B-B14F-4D97-AF65-F5344CB8AC3E}">
        <p14:creationId xmlns:p14="http://schemas.microsoft.com/office/powerpoint/2010/main" val="224425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7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11582" y="9272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6-1-2</a:t>
            </a:r>
            <a:endParaRPr kumimoji="1" lang="zh-CN" altLang="en-US" sz="3600" dirty="0"/>
          </a:p>
        </p:txBody>
      </p:sp>
      <p:sp>
        <p:nvSpPr>
          <p:cNvPr id="4" name="矩形 3">
            <a:extLst>
              <a:ext uri="{FF2B5EF4-FFF2-40B4-BE49-F238E27FC236}">
                <a16:creationId xmlns:a16="http://schemas.microsoft.com/office/drawing/2014/main" id="{5A697F2A-03EE-C540-963C-746E437DFFCB}"/>
              </a:ext>
            </a:extLst>
          </p:cNvPr>
          <p:cNvSpPr/>
          <p:nvPr/>
        </p:nvSpPr>
        <p:spPr>
          <a:xfrm>
            <a:off x="962450" y="1748805"/>
            <a:ext cx="9456167" cy="369332"/>
          </a:xfrm>
          <a:prstGeom prst="rect">
            <a:avLst/>
          </a:prstGeom>
        </p:spPr>
        <p:txBody>
          <a:bodyPr wrap="square">
            <a:spAutoFit/>
          </a:bodyPr>
          <a:lstStyle/>
          <a:p>
            <a:r>
              <a:rPr lang="en-US" altLang="zh-CN" b="1" dirty="0"/>
              <a:t>For 19............ and............</a:t>
            </a:r>
          </a:p>
        </p:txBody>
      </p:sp>
      <p:pic>
        <p:nvPicPr>
          <p:cNvPr id="6" name="Test1-s2">
            <a:hlinkClick r:id="" action="ppaction://media"/>
            <a:extLst>
              <a:ext uri="{FF2B5EF4-FFF2-40B4-BE49-F238E27FC236}">
                <a16:creationId xmlns:a16="http://schemas.microsoft.com/office/drawing/2014/main" id="{3135DB2E-E073-4E5C-A8C7-27246BE1578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05803" y="46684"/>
            <a:ext cx="634538" cy="634538"/>
          </a:xfrm>
          <a:prstGeom prst="rect">
            <a:avLst/>
          </a:prstGeom>
        </p:spPr>
      </p:pic>
    </p:spTree>
    <p:extLst>
      <p:ext uri="{BB962C8B-B14F-4D97-AF65-F5344CB8AC3E}">
        <p14:creationId xmlns:p14="http://schemas.microsoft.com/office/powerpoint/2010/main" val="104962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3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53146" y="9272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6-1-2</a:t>
            </a:r>
            <a:endParaRPr kumimoji="1" lang="zh-CN" altLang="en-US" sz="3600" dirty="0"/>
          </a:p>
        </p:txBody>
      </p:sp>
      <p:sp>
        <p:nvSpPr>
          <p:cNvPr id="5" name="文本框 4">
            <a:extLst>
              <a:ext uri="{FF2B5EF4-FFF2-40B4-BE49-F238E27FC236}">
                <a16:creationId xmlns:a16="http://schemas.microsoft.com/office/drawing/2014/main" id="{760A49DC-0D36-4C82-BBC0-A0F8D002A217}"/>
              </a:ext>
            </a:extLst>
          </p:cNvPr>
          <p:cNvSpPr txBox="1"/>
          <p:nvPr/>
        </p:nvSpPr>
        <p:spPr>
          <a:xfrm>
            <a:off x="962450" y="2414957"/>
            <a:ext cx="9188333" cy="646331"/>
          </a:xfrm>
          <a:prstGeom prst="rect">
            <a:avLst/>
          </a:prstGeom>
          <a:noFill/>
        </p:spPr>
        <p:txBody>
          <a:bodyPr wrap="square" rtlCol="0">
            <a:spAutoFit/>
          </a:bodyPr>
          <a:lstStyle/>
          <a:p>
            <a:r>
              <a:rPr lang="en-US" altLang="zh-CN" dirty="0"/>
              <a:t>The Friday and Saturday performances sold out almost immediately and, in fact, now there are only tickets for </a:t>
            </a:r>
            <a:r>
              <a:rPr lang="en-US" altLang="zh-CN" u="sng" dirty="0"/>
              <a:t>Monday</a:t>
            </a:r>
            <a:r>
              <a:rPr lang="en-US" altLang="zh-CN" dirty="0"/>
              <a:t> and </a:t>
            </a:r>
            <a:r>
              <a:rPr lang="en-US" altLang="zh-CN" u="sng" dirty="0"/>
              <a:t>Thursday</a:t>
            </a:r>
            <a:r>
              <a:rPr lang="en-US" altLang="zh-CN" dirty="0"/>
              <a:t>.</a:t>
            </a:r>
            <a:endParaRPr lang="zh-CN" altLang="en-US" dirty="0">
              <a:solidFill>
                <a:srgbClr val="FF0000"/>
              </a:solidFill>
            </a:endParaRPr>
          </a:p>
        </p:txBody>
      </p:sp>
      <p:sp>
        <p:nvSpPr>
          <p:cNvPr id="6" name="矩形 5">
            <a:extLst>
              <a:ext uri="{FF2B5EF4-FFF2-40B4-BE49-F238E27FC236}">
                <a16:creationId xmlns:a16="http://schemas.microsoft.com/office/drawing/2014/main" id="{B3742687-4D9E-48A7-BA60-37C41801A5BF}"/>
              </a:ext>
            </a:extLst>
          </p:cNvPr>
          <p:cNvSpPr/>
          <p:nvPr/>
        </p:nvSpPr>
        <p:spPr>
          <a:xfrm>
            <a:off x="962450" y="1748805"/>
            <a:ext cx="9456167" cy="369332"/>
          </a:xfrm>
          <a:prstGeom prst="rect">
            <a:avLst/>
          </a:prstGeom>
        </p:spPr>
        <p:txBody>
          <a:bodyPr wrap="square">
            <a:spAutoFit/>
          </a:bodyPr>
          <a:lstStyle/>
          <a:p>
            <a:r>
              <a:rPr lang="en-US" altLang="zh-CN" b="1" dirty="0"/>
              <a:t>For 19............ and............</a:t>
            </a:r>
          </a:p>
        </p:txBody>
      </p:sp>
      <p:pic>
        <p:nvPicPr>
          <p:cNvPr id="3" name="Test1-s2">
            <a:hlinkClick r:id="" action="ppaction://media"/>
            <a:extLst>
              <a:ext uri="{FF2B5EF4-FFF2-40B4-BE49-F238E27FC236}">
                <a16:creationId xmlns:a16="http://schemas.microsoft.com/office/drawing/2014/main" id="{F66122F5-44E3-41E3-80D9-1E660E2969A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05803" y="18975"/>
            <a:ext cx="634538" cy="634538"/>
          </a:xfrm>
          <a:prstGeom prst="rect">
            <a:avLst/>
          </a:prstGeom>
        </p:spPr>
      </p:pic>
    </p:spTree>
    <p:extLst>
      <p:ext uri="{BB962C8B-B14F-4D97-AF65-F5344CB8AC3E}">
        <p14:creationId xmlns:p14="http://schemas.microsoft.com/office/powerpoint/2010/main" val="1886079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D790050-1406-4C40-8112-6CABCB4C3E73}"/>
              </a:ext>
            </a:extLst>
          </p:cNvPr>
          <p:cNvSpPr/>
          <p:nvPr/>
        </p:nvSpPr>
        <p:spPr>
          <a:xfrm>
            <a:off x="2912533" y="2659559"/>
            <a:ext cx="6096000" cy="1015663"/>
          </a:xfrm>
          <a:prstGeom prst="rect">
            <a:avLst/>
          </a:prstGeom>
        </p:spPr>
        <p:txBody>
          <a:bodyPr>
            <a:spAutoFit/>
          </a:bodyPr>
          <a:lstStyle/>
          <a:p>
            <a:pPr algn="ctr"/>
            <a:r>
              <a:rPr kumimoji="1" lang="zh-CN" altLang="en-US" sz="6000" dirty="0">
                <a:latin typeface="Microsoft YaHei" panose="020B0503020204020204" pitchFamily="34" charset="-122"/>
                <a:ea typeface="Microsoft YaHei" panose="020B0503020204020204" pitchFamily="34" charset="-122"/>
              </a:rPr>
              <a:t>生活场景</a:t>
            </a:r>
            <a:r>
              <a:rPr kumimoji="1" lang="en-US" altLang="zh-CN" sz="6000" dirty="0">
                <a:latin typeface="Microsoft YaHei" panose="020B0503020204020204" pitchFamily="34" charset="-122"/>
                <a:ea typeface="Microsoft YaHei" panose="020B0503020204020204" pitchFamily="34" charset="-122"/>
              </a:rPr>
              <a:t>-</a:t>
            </a:r>
            <a:r>
              <a:rPr kumimoji="1" lang="zh-CN" altLang="en-US" sz="6000" dirty="0">
                <a:latin typeface="Microsoft YaHei" panose="020B0503020204020204" pitchFamily="34" charset="-122"/>
                <a:ea typeface="Microsoft YaHei" panose="020B0503020204020204" pitchFamily="34" charset="-122"/>
              </a:rPr>
              <a:t>对话</a:t>
            </a:r>
            <a:endParaRPr kumimoji="1" lang="en-US" altLang="zh-CN" sz="6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715774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25436" y="11253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6-2-2</a:t>
            </a:r>
            <a:endParaRPr kumimoji="1" lang="zh-CN" altLang="en-US" sz="3600" dirty="0"/>
          </a:p>
        </p:txBody>
      </p:sp>
      <p:sp>
        <p:nvSpPr>
          <p:cNvPr id="4" name="矩形 3">
            <a:extLst>
              <a:ext uri="{FF2B5EF4-FFF2-40B4-BE49-F238E27FC236}">
                <a16:creationId xmlns:a16="http://schemas.microsoft.com/office/drawing/2014/main" id="{5A697F2A-03EE-C540-963C-746E437DFFCB}"/>
              </a:ext>
            </a:extLst>
          </p:cNvPr>
          <p:cNvSpPr/>
          <p:nvPr/>
        </p:nvSpPr>
        <p:spPr>
          <a:xfrm>
            <a:off x="962450" y="1748805"/>
            <a:ext cx="9456167" cy="369332"/>
          </a:xfrm>
          <a:prstGeom prst="rect">
            <a:avLst/>
          </a:prstGeom>
        </p:spPr>
        <p:txBody>
          <a:bodyPr wrap="square">
            <a:spAutoFit/>
          </a:bodyPr>
          <a:lstStyle/>
          <a:p>
            <a:r>
              <a:rPr lang="en-US" altLang="zh-CN" b="1" dirty="0"/>
              <a:t>Travel after 15.............. and at weekends</a:t>
            </a:r>
          </a:p>
        </p:txBody>
      </p:sp>
      <p:pic>
        <p:nvPicPr>
          <p:cNvPr id="6" name="Test2-s2">
            <a:hlinkClick r:id="" action="ppaction://media"/>
            <a:extLst>
              <a:ext uri="{FF2B5EF4-FFF2-40B4-BE49-F238E27FC236}">
                <a16:creationId xmlns:a16="http://schemas.microsoft.com/office/drawing/2014/main" id="{AA317636-C6EC-488A-B23D-446BACA2C54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76899" y="126393"/>
            <a:ext cx="457201" cy="457201"/>
          </a:xfrm>
          <a:prstGeom prst="rect">
            <a:avLst/>
          </a:prstGeom>
        </p:spPr>
      </p:pic>
    </p:spTree>
    <p:extLst>
      <p:ext uri="{BB962C8B-B14F-4D97-AF65-F5344CB8AC3E}">
        <p14:creationId xmlns:p14="http://schemas.microsoft.com/office/powerpoint/2010/main" val="3922402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3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83873" y="11253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6-2-2</a:t>
            </a:r>
            <a:endParaRPr kumimoji="1" lang="zh-CN" altLang="en-US" sz="3600" dirty="0"/>
          </a:p>
        </p:txBody>
      </p:sp>
      <p:sp>
        <p:nvSpPr>
          <p:cNvPr id="5" name="文本框 4">
            <a:extLst>
              <a:ext uri="{FF2B5EF4-FFF2-40B4-BE49-F238E27FC236}">
                <a16:creationId xmlns:a16="http://schemas.microsoft.com/office/drawing/2014/main" id="{760A49DC-0D36-4C82-BBC0-A0F8D002A217}"/>
              </a:ext>
            </a:extLst>
          </p:cNvPr>
          <p:cNvSpPr txBox="1"/>
          <p:nvPr/>
        </p:nvSpPr>
        <p:spPr>
          <a:xfrm>
            <a:off x="962450" y="2414957"/>
            <a:ext cx="9188333" cy="646331"/>
          </a:xfrm>
          <a:prstGeom prst="rect">
            <a:avLst/>
          </a:prstGeom>
          <a:noFill/>
        </p:spPr>
        <p:txBody>
          <a:bodyPr wrap="square" rtlCol="0">
            <a:spAutoFit/>
          </a:bodyPr>
          <a:lstStyle/>
          <a:p>
            <a:r>
              <a:rPr lang="en-US" altLang="zh-CN" dirty="0"/>
              <a:t>Then there is the Special ticket, which is valid for travel after 10.15. The Special tickets are also valid for travel at weekends.</a:t>
            </a:r>
            <a:endParaRPr lang="zh-CN" altLang="en-US" dirty="0">
              <a:solidFill>
                <a:srgbClr val="FF0000"/>
              </a:solidFill>
            </a:endParaRPr>
          </a:p>
        </p:txBody>
      </p:sp>
      <p:sp>
        <p:nvSpPr>
          <p:cNvPr id="6" name="矩形 5">
            <a:extLst>
              <a:ext uri="{FF2B5EF4-FFF2-40B4-BE49-F238E27FC236}">
                <a16:creationId xmlns:a16="http://schemas.microsoft.com/office/drawing/2014/main" id="{91E8D5F5-E422-4905-8696-49604E685800}"/>
              </a:ext>
            </a:extLst>
          </p:cNvPr>
          <p:cNvSpPr/>
          <p:nvPr/>
        </p:nvSpPr>
        <p:spPr>
          <a:xfrm>
            <a:off x="962450" y="1748805"/>
            <a:ext cx="9456167" cy="369332"/>
          </a:xfrm>
          <a:prstGeom prst="rect">
            <a:avLst/>
          </a:prstGeom>
        </p:spPr>
        <p:txBody>
          <a:bodyPr wrap="square">
            <a:spAutoFit/>
          </a:bodyPr>
          <a:lstStyle/>
          <a:p>
            <a:r>
              <a:rPr lang="en-US" altLang="zh-CN" b="1" dirty="0"/>
              <a:t>Travel after 15.............. and at weekends</a:t>
            </a:r>
          </a:p>
        </p:txBody>
      </p:sp>
      <p:pic>
        <p:nvPicPr>
          <p:cNvPr id="4" name="Test2-s2">
            <a:hlinkClick r:id="" action="ppaction://media"/>
            <a:extLst>
              <a:ext uri="{FF2B5EF4-FFF2-40B4-BE49-F238E27FC236}">
                <a16:creationId xmlns:a16="http://schemas.microsoft.com/office/drawing/2014/main" id="{B191B557-E26C-471F-ABD6-22BB05C49C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18463" y="151330"/>
            <a:ext cx="457201" cy="457201"/>
          </a:xfrm>
          <a:prstGeom prst="rect">
            <a:avLst/>
          </a:prstGeom>
        </p:spPr>
      </p:pic>
    </p:spTree>
    <p:extLst>
      <p:ext uri="{BB962C8B-B14F-4D97-AF65-F5344CB8AC3E}">
        <p14:creationId xmlns:p14="http://schemas.microsoft.com/office/powerpoint/2010/main" val="3426433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97727" y="12959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6-4-2</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will explain about arrangements for ...............and fire exits. </a:t>
            </a:r>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kumimoji="1" lang="zh-CN" altLang="en-US" sz="1800" dirty="0"/>
          </a:p>
        </p:txBody>
      </p:sp>
      <p:pic>
        <p:nvPicPr>
          <p:cNvPr id="4" name="Test4-s2.mp3" descr="Test4-s2.mp3">
            <a:hlinkClick r:id="" action="ppaction://media"/>
            <a:extLst>
              <a:ext uri="{FF2B5EF4-FFF2-40B4-BE49-F238E27FC236}">
                <a16:creationId xmlns:a16="http://schemas.microsoft.com/office/drawing/2014/main" id="{54302D3F-5A17-BE43-BA17-07D91DAE43E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87061" y="-20421"/>
            <a:ext cx="812800" cy="812800"/>
          </a:xfrm>
          <a:prstGeom prst="rect">
            <a:avLst/>
          </a:prstGeom>
        </p:spPr>
      </p:pic>
    </p:spTree>
    <p:extLst>
      <p:ext uri="{BB962C8B-B14F-4D97-AF65-F5344CB8AC3E}">
        <p14:creationId xmlns:p14="http://schemas.microsoft.com/office/powerpoint/2010/main" val="1866669839"/>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4"/>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97727" y="7410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6-4-2</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will explain about arrangements for ...............and fire exits. </a:t>
            </a:r>
          </a:p>
          <a:p>
            <a:pPr marL="0" indent="0">
              <a:buFont typeface="Arial" panose="020B0604020202020204" pitchFamily="34" charset="0"/>
              <a:buNone/>
            </a:pPr>
            <a:endParaRPr lang="en-US" altLang="zh-CN" sz="1800" b="1" dirty="0"/>
          </a:p>
          <a:p>
            <a:pPr marL="0" indent="0">
              <a:buNone/>
            </a:pPr>
            <a:r>
              <a:rPr lang="en-US" altLang="zh-CN" sz="1800" dirty="0"/>
              <a:t>He will also go through the </a:t>
            </a:r>
            <a:r>
              <a:rPr lang="en-US" altLang="zh-CN" sz="1800" u="sng" dirty="0"/>
              <a:t>security</a:t>
            </a:r>
            <a:r>
              <a:rPr lang="en-US" altLang="zh-CN" sz="1800" dirty="0"/>
              <a:t> arrangements with you and show you the fire exits</a:t>
            </a:r>
            <a:endParaRPr lang="zh-CN" altLang="zh-CN" sz="1800" dirty="0"/>
          </a:p>
          <a:p>
            <a:pPr marL="0" indent="0">
              <a:buFont typeface="Arial" panose="020B0604020202020204" pitchFamily="34" charset="0"/>
              <a:buNone/>
            </a:pPr>
            <a:endParaRPr kumimoji="1" lang="zh-CN" altLang="en-US" sz="1800" dirty="0"/>
          </a:p>
        </p:txBody>
      </p:sp>
      <p:pic>
        <p:nvPicPr>
          <p:cNvPr id="4" name="Test4-s2.mp3" descr="Test4-s2.mp3">
            <a:hlinkClick r:id="" action="ppaction://media"/>
            <a:extLst>
              <a:ext uri="{FF2B5EF4-FFF2-40B4-BE49-F238E27FC236}">
                <a16:creationId xmlns:a16="http://schemas.microsoft.com/office/drawing/2014/main" id="{54302D3F-5A17-BE43-BA17-07D91DAE43E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42727" y="-75912"/>
            <a:ext cx="812800" cy="812800"/>
          </a:xfrm>
          <a:prstGeom prst="rect">
            <a:avLst/>
          </a:prstGeom>
        </p:spPr>
      </p:pic>
    </p:spTree>
    <p:extLst>
      <p:ext uri="{BB962C8B-B14F-4D97-AF65-F5344CB8AC3E}">
        <p14:creationId xmlns:p14="http://schemas.microsoft.com/office/powerpoint/2010/main" val="1482165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4"/>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80855" y="14345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8-1-2</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14  The whole visit takes 90 minutes, including  ………………………… minutes for the guided tour</a:t>
            </a:r>
            <a:endParaRPr kumimoji="0" lang="en-US" altLang="zh-CN" sz="1800" b="1"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zh-CN" altLang="zh-CN"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5" name="博物馆 14.mp3">
            <a:hlinkClick r:id="" action="ppaction://media"/>
            <a:extLst>
              <a:ext uri="{FF2B5EF4-FFF2-40B4-BE49-F238E27FC236}">
                <a16:creationId xmlns:a16="http://schemas.microsoft.com/office/drawing/2014/main" id="{72C319DC-1182-4114-AA46-59FAE5E1571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02453" y="70031"/>
            <a:ext cx="736202" cy="736202"/>
          </a:xfrm>
          <a:prstGeom prst="rect">
            <a:avLst/>
          </a:prstGeom>
        </p:spPr>
      </p:pic>
    </p:spTree>
    <p:extLst>
      <p:ext uri="{BB962C8B-B14F-4D97-AF65-F5344CB8AC3E}">
        <p14:creationId xmlns:p14="http://schemas.microsoft.com/office/powerpoint/2010/main" val="25643279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15"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22419" y="10113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8-1-2</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14  The whole visit takes 90 minutes, including  ………………………… minutes for the guided tour</a:t>
            </a:r>
            <a:endParaRPr kumimoji="0" lang="en-US" altLang="zh-CN" sz="1800" b="1"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zh-CN" altLang="zh-CN"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5" name="博物馆 14.mp3">
            <a:hlinkClick r:id="" action="ppaction://media"/>
            <a:extLst>
              <a:ext uri="{FF2B5EF4-FFF2-40B4-BE49-F238E27FC236}">
                <a16:creationId xmlns:a16="http://schemas.microsoft.com/office/drawing/2014/main" id="{72C319DC-1182-4114-AA46-59FAE5E1571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10271" y="0"/>
            <a:ext cx="722347" cy="722347"/>
          </a:xfrm>
          <a:prstGeom prst="rect">
            <a:avLst/>
          </a:prstGeom>
        </p:spPr>
      </p:pic>
      <p:sp>
        <p:nvSpPr>
          <p:cNvPr id="4" name="矩形 3">
            <a:extLst>
              <a:ext uri="{FF2B5EF4-FFF2-40B4-BE49-F238E27FC236}">
                <a16:creationId xmlns:a16="http://schemas.microsoft.com/office/drawing/2014/main" id="{329F4899-3648-41CE-9C8D-7541529353EF}"/>
              </a:ext>
            </a:extLst>
          </p:cNvPr>
          <p:cNvSpPr/>
          <p:nvPr/>
        </p:nvSpPr>
        <p:spPr>
          <a:xfrm>
            <a:off x="1507958" y="3778288"/>
            <a:ext cx="8899358" cy="1200329"/>
          </a:xfrm>
          <a:prstGeom prst="rect">
            <a:avLst/>
          </a:prstGeom>
        </p:spPr>
        <p:txBody>
          <a:bodyPr wrap="square">
            <a:spAutoFit/>
          </a:bodyPr>
          <a:lstStyle/>
          <a:p>
            <a:r>
              <a:rPr lang="en-US" altLang="zh-CN" dirty="0"/>
              <a:t>As far as the amount of time you'll need goes, if you bring a school group you should plan on allowing a minimum of 90 minutes for the visit. This allows 15 minutes to get on and off the coach, 45 minutes(Q14) for the guided tour and 30 minutes for after-tour activities. </a:t>
            </a:r>
            <a:endParaRPr lang="zh-CN" altLang="en-US" dirty="0"/>
          </a:p>
        </p:txBody>
      </p:sp>
    </p:spTree>
    <p:extLst>
      <p:ext uri="{BB962C8B-B14F-4D97-AF65-F5344CB8AC3E}">
        <p14:creationId xmlns:p14="http://schemas.microsoft.com/office/powerpoint/2010/main" val="27983714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15"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67000" y="1934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8-3-2</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 Complex consists of:</a:t>
            </a:r>
          </a:p>
          <a:p>
            <a:pPr marL="0" lvl="0" indent="0">
              <a:buNone/>
            </a:pPr>
            <a:r>
              <a:rPr lang="en-US" altLang="zh-CN" sz="1800" b="1" dirty="0">
                <a:solidFill>
                  <a:prstClr val="black"/>
                </a:solidFill>
              </a:rPr>
              <a:t>concert  rooms</a:t>
            </a:r>
          </a:p>
          <a:p>
            <a:pPr marL="0" lvl="0" indent="0">
              <a:buNone/>
            </a:pPr>
            <a:r>
              <a:rPr lang="en-US" altLang="zh-CN" sz="1800" b="1" dirty="0">
                <a:solidFill>
                  <a:prstClr val="black"/>
                </a:solidFill>
              </a:rPr>
              <a:t>theatres</a:t>
            </a:r>
          </a:p>
          <a:p>
            <a:pPr marL="0" lvl="0" indent="0">
              <a:buNone/>
            </a:pPr>
            <a:r>
              <a:rPr lang="en-US" altLang="zh-CN" sz="1800" b="1" dirty="0">
                <a:solidFill>
                  <a:prstClr val="black"/>
                </a:solidFill>
              </a:rPr>
              <a:t>cinemas</a:t>
            </a:r>
          </a:p>
          <a:p>
            <a:pPr marL="0" lvl="0" indent="0">
              <a:buNone/>
            </a:pPr>
            <a:r>
              <a:rPr lang="en-US" altLang="zh-CN" sz="1800" b="1" dirty="0">
                <a:solidFill>
                  <a:prstClr val="black"/>
                </a:solidFill>
              </a:rPr>
              <a:t>art galleries</a:t>
            </a:r>
          </a:p>
          <a:p>
            <a:pPr marL="0" lvl="0" indent="0">
              <a:buNone/>
            </a:pPr>
            <a:r>
              <a:rPr lang="en-US" altLang="zh-CN" sz="1800" b="1" dirty="0">
                <a:solidFill>
                  <a:prstClr val="black"/>
                </a:solidFill>
              </a:rPr>
              <a:t>public library</a:t>
            </a:r>
          </a:p>
          <a:p>
            <a:pPr marL="0" lvl="0" indent="0">
              <a:buNone/>
            </a:pPr>
            <a:r>
              <a:rPr lang="en-US" altLang="zh-CN" sz="1800" b="1" dirty="0">
                <a:solidFill>
                  <a:prstClr val="black"/>
                </a:solidFill>
              </a:rPr>
              <a:t>restaurants</a:t>
            </a:r>
          </a:p>
          <a:p>
            <a:pPr marL="0" lvl="0" indent="0">
              <a:buNone/>
            </a:pPr>
            <a:r>
              <a:rPr lang="en-US" altLang="zh-CN" sz="1800" b="1" dirty="0">
                <a:solidFill>
                  <a:prstClr val="black"/>
                </a:solidFill>
              </a:rPr>
              <a:t>a12 …………………………</a:t>
            </a:r>
          </a:p>
          <a:p>
            <a:pPr marL="0" lvl="0" indent="0">
              <a:buNone/>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4" name="83212">
            <a:hlinkClick r:id="" action="ppaction://media"/>
            <a:extLst>
              <a:ext uri="{FF2B5EF4-FFF2-40B4-BE49-F238E27FC236}">
                <a16:creationId xmlns:a16="http://schemas.microsoft.com/office/drawing/2014/main" id="{A4B150FA-1129-4550-AD5B-392DEA9FCA4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97927" y="0"/>
            <a:ext cx="626873" cy="626873"/>
          </a:xfrm>
          <a:prstGeom prst="rect">
            <a:avLst/>
          </a:prstGeom>
        </p:spPr>
      </p:pic>
    </p:spTree>
    <p:extLst>
      <p:ext uri="{BB962C8B-B14F-4D97-AF65-F5344CB8AC3E}">
        <p14:creationId xmlns:p14="http://schemas.microsoft.com/office/powerpoint/2010/main" val="3724086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83873" y="12090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8-3-2</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 Complex consists of:</a:t>
            </a:r>
          </a:p>
          <a:p>
            <a:pPr marL="0" lvl="0" indent="0">
              <a:buNone/>
            </a:pPr>
            <a:r>
              <a:rPr lang="en-US" altLang="zh-CN" sz="1800" b="1" dirty="0">
                <a:solidFill>
                  <a:prstClr val="black"/>
                </a:solidFill>
              </a:rPr>
              <a:t>concert  rooms</a:t>
            </a:r>
          </a:p>
          <a:p>
            <a:pPr marL="0" lvl="0" indent="0">
              <a:buNone/>
            </a:pPr>
            <a:r>
              <a:rPr lang="en-US" altLang="zh-CN" sz="1800" b="1" dirty="0">
                <a:solidFill>
                  <a:prstClr val="black"/>
                </a:solidFill>
              </a:rPr>
              <a:t>theatres</a:t>
            </a:r>
          </a:p>
          <a:p>
            <a:pPr marL="0" lvl="0" indent="0">
              <a:buNone/>
            </a:pPr>
            <a:r>
              <a:rPr lang="en-US" altLang="zh-CN" sz="1800" b="1" dirty="0">
                <a:solidFill>
                  <a:prstClr val="black"/>
                </a:solidFill>
              </a:rPr>
              <a:t>cinemas</a:t>
            </a:r>
          </a:p>
          <a:p>
            <a:pPr marL="0" lvl="0" indent="0">
              <a:buNone/>
            </a:pPr>
            <a:r>
              <a:rPr lang="en-US" altLang="zh-CN" sz="1800" b="1" dirty="0">
                <a:solidFill>
                  <a:prstClr val="black"/>
                </a:solidFill>
              </a:rPr>
              <a:t>art galleries</a:t>
            </a:r>
          </a:p>
          <a:p>
            <a:pPr marL="0" lvl="0" indent="0">
              <a:buNone/>
            </a:pPr>
            <a:r>
              <a:rPr lang="en-US" altLang="zh-CN" sz="1800" b="1" dirty="0">
                <a:solidFill>
                  <a:prstClr val="black"/>
                </a:solidFill>
              </a:rPr>
              <a:t>public library</a:t>
            </a:r>
          </a:p>
          <a:p>
            <a:pPr marL="0" lvl="0" indent="0">
              <a:buNone/>
            </a:pPr>
            <a:r>
              <a:rPr lang="en-US" altLang="zh-CN" sz="1800" b="1" dirty="0">
                <a:solidFill>
                  <a:prstClr val="black"/>
                </a:solidFill>
              </a:rPr>
              <a:t>restaurants</a:t>
            </a:r>
          </a:p>
          <a:p>
            <a:pPr marL="0" lvl="0" indent="0">
              <a:buNone/>
            </a:pPr>
            <a:r>
              <a:rPr lang="en-US" altLang="zh-CN" sz="1800" b="1" dirty="0">
                <a:solidFill>
                  <a:prstClr val="black"/>
                </a:solidFill>
              </a:rPr>
              <a:t>a12 …………………………</a:t>
            </a:r>
          </a:p>
          <a:p>
            <a:pPr marL="0" lvl="0" indent="0">
              <a:buNone/>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4" name="83212">
            <a:hlinkClick r:id="" action="ppaction://media"/>
            <a:extLst>
              <a:ext uri="{FF2B5EF4-FFF2-40B4-BE49-F238E27FC236}">
                <a16:creationId xmlns:a16="http://schemas.microsoft.com/office/drawing/2014/main" id="{A4B150FA-1129-4550-AD5B-392DEA9FCA4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01412" y="43426"/>
            <a:ext cx="740261" cy="740261"/>
          </a:xfrm>
          <a:prstGeom prst="rect">
            <a:avLst/>
          </a:prstGeom>
        </p:spPr>
      </p:pic>
      <p:sp>
        <p:nvSpPr>
          <p:cNvPr id="5" name="矩形 4">
            <a:extLst>
              <a:ext uri="{FF2B5EF4-FFF2-40B4-BE49-F238E27FC236}">
                <a16:creationId xmlns:a16="http://schemas.microsoft.com/office/drawing/2014/main" id="{1E147826-75A8-41DE-95FB-866D98DCAD9C}"/>
              </a:ext>
            </a:extLst>
          </p:cNvPr>
          <p:cNvSpPr/>
          <p:nvPr/>
        </p:nvSpPr>
        <p:spPr>
          <a:xfrm>
            <a:off x="4985084" y="4597478"/>
            <a:ext cx="6096000" cy="1200329"/>
          </a:xfrm>
          <a:prstGeom prst="rect">
            <a:avLst/>
          </a:prstGeom>
        </p:spPr>
        <p:txBody>
          <a:bodyPr>
            <a:spAutoFit/>
          </a:bodyPr>
          <a:lstStyle/>
          <a:p>
            <a:r>
              <a:rPr lang="en-US" altLang="zh-CN" dirty="0"/>
              <a:t>Under a single roof it houses concert rooms, theatres, cinemas, art galleries and a wonderful public library, as well as service facilities including three restaurants and a bookshop(Q12). </a:t>
            </a:r>
            <a:endParaRPr lang="zh-CN" altLang="en-US" dirty="0"/>
          </a:p>
        </p:txBody>
      </p:sp>
    </p:spTree>
    <p:extLst>
      <p:ext uri="{BB962C8B-B14F-4D97-AF65-F5344CB8AC3E}">
        <p14:creationId xmlns:p14="http://schemas.microsoft.com/office/powerpoint/2010/main" val="605581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833255" y="12909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8-3-2</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1960s-1970s - Centre was 13 ………………………… and  built</a:t>
            </a:r>
          </a:p>
          <a:p>
            <a:pPr marL="0" lvl="0" indent="0">
              <a:buNone/>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5" name="83213">
            <a:hlinkClick r:id="" action="ppaction://media"/>
            <a:extLst>
              <a:ext uri="{FF2B5EF4-FFF2-40B4-BE49-F238E27FC236}">
                <a16:creationId xmlns:a16="http://schemas.microsoft.com/office/drawing/2014/main" id="{CAD7A26A-D696-4E53-ACE8-7E1C32C0B43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07946" y="108764"/>
            <a:ext cx="683109" cy="683109"/>
          </a:xfrm>
          <a:prstGeom prst="rect">
            <a:avLst/>
          </a:prstGeom>
        </p:spPr>
      </p:pic>
    </p:spTree>
    <p:extLst>
      <p:ext uri="{BB962C8B-B14F-4D97-AF65-F5344CB8AC3E}">
        <p14:creationId xmlns:p14="http://schemas.microsoft.com/office/powerpoint/2010/main" val="2503509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8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80854" y="129597"/>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8-3-2</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sz="1800" b="1" dirty="0">
                <a:solidFill>
                  <a:prstClr val="black"/>
                </a:solidFill>
              </a:rPr>
              <a:t>1960s-1970s - Centre was 13 ………………………… and  built</a:t>
            </a:r>
          </a:p>
          <a:p>
            <a:pPr marL="0" lvl="0" indent="0">
              <a:buNone/>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5" name="83213">
            <a:hlinkClick r:id="" action="ppaction://media"/>
            <a:extLst>
              <a:ext uri="{FF2B5EF4-FFF2-40B4-BE49-F238E27FC236}">
                <a16:creationId xmlns:a16="http://schemas.microsoft.com/office/drawing/2014/main" id="{CAD7A26A-D696-4E53-ACE8-7E1C32C0B43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52854" y="106578"/>
            <a:ext cx="685800" cy="685800"/>
          </a:xfrm>
          <a:prstGeom prst="rect">
            <a:avLst/>
          </a:prstGeom>
        </p:spPr>
      </p:pic>
      <p:sp>
        <p:nvSpPr>
          <p:cNvPr id="4" name="矩形 3">
            <a:extLst>
              <a:ext uri="{FF2B5EF4-FFF2-40B4-BE49-F238E27FC236}">
                <a16:creationId xmlns:a16="http://schemas.microsoft.com/office/drawing/2014/main" id="{067A997B-EBAE-46A3-81E8-4F31B2A73F1D}"/>
              </a:ext>
            </a:extLst>
          </p:cNvPr>
          <p:cNvSpPr/>
          <p:nvPr/>
        </p:nvSpPr>
        <p:spPr>
          <a:xfrm>
            <a:off x="2314073" y="3678128"/>
            <a:ext cx="6974306" cy="646331"/>
          </a:xfrm>
          <a:prstGeom prst="rect">
            <a:avLst/>
          </a:prstGeom>
        </p:spPr>
        <p:txBody>
          <a:bodyPr wrap="square">
            <a:spAutoFit/>
          </a:bodyPr>
          <a:lstStyle/>
          <a:p>
            <a:r>
              <a:rPr lang="en-US" altLang="zh-CN" dirty="0"/>
              <a:t>but it was planned in the 60s, built in the 70s and eventually opened to the public in 1983(Q13 &amp;14). </a:t>
            </a:r>
            <a:endParaRPr lang="zh-CN" altLang="en-US" dirty="0"/>
          </a:p>
        </p:txBody>
      </p:sp>
    </p:spTree>
    <p:extLst>
      <p:ext uri="{BB962C8B-B14F-4D97-AF65-F5344CB8AC3E}">
        <p14:creationId xmlns:p14="http://schemas.microsoft.com/office/powerpoint/2010/main" val="4092527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8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AD6085D2-DA56-4D8D-B0C7-FA61C8DBBE4B}"/>
              </a:ext>
            </a:extLst>
          </p:cNvPr>
          <p:cNvSpPr/>
          <p:nvPr/>
        </p:nvSpPr>
        <p:spPr>
          <a:xfrm>
            <a:off x="2701371" y="115649"/>
            <a:ext cx="3738524" cy="1323439"/>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5-2-1 Q1</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sp>
        <p:nvSpPr>
          <p:cNvPr id="6" name="矩形 5">
            <a:extLst>
              <a:ext uri="{FF2B5EF4-FFF2-40B4-BE49-F238E27FC236}">
                <a16:creationId xmlns:a16="http://schemas.microsoft.com/office/drawing/2014/main" id="{EFA99E07-B4A2-486F-A145-FC4F2B0A8015}"/>
              </a:ext>
            </a:extLst>
          </p:cNvPr>
          <p:cNvSpPr/>
          <p:nvPr/>
        </p:nvSpPr>
        <p:spPr>
          <a:xfrm>
            <a:off x="997261" y="2509064"/>
            <a:ext cx="6572463" cy="1287532"/>
          </a:xfrm>
          <a:prstGeom prst="rect">
            <a:avLst/>
          </a:prstGeom>
        </p:spPr>
        <p:txBody>
          <a:bodyPr wrap="square">
            <a:spAutoFit/>
          </a:bodyPr>
          <a:lstStyle/>
          <a:p>
            <a:pPr>
              <a:lnSpc>
                <a:spcPct val="150000"/>
              </a:lnSpc>
            </a:pPr>
            <a:r>
              <a:rPr lang="en-GB" altLang="zh-CN" dirty="0"/>
              <a:t>For registration, must take</a:t>
            </a:r>
            <a:endParaRPr lang="zh-CN" altLang="zh-CN" dirty="0"/>
          </a:p>
          <a:p>
            <a:pPr marL="285750" lvl="0" indent="-285750">
              <a:lnSpc>
                <a:spcPct val="150000"/>
              </a:lnSpc>
              <a:buFont typeface="Arial" panose="020B0604020202020204" pitchFamily="34" charset="0"/>
              <a:buChar char="•"/>
            </a:pPr>
            <a:r>
              <a:rPr lang="en-US" altLang="zh-CN" dirty="0"/>
              <a:t>two </a:t>
            </a:r>
            <a:r>
              <a:rPr lang="en-US" altLang="zh-CN" b="1" dirty="0"/>
              <a:t>1</a:t>
            </a:r>
            <a:r>
              <a:rPr lang="en-US" altLang="zh-CN" dirty="0"/>
              <a:t>………………and</a:t>
            </a:r>
            <a:endParaRPr lang="zh-CN" altLang="zh-CN" dirty="0"/>
          </a:p>
          <a:p>
            <a:pPr marL="285750" lvl="0" indent="-285750">
              <a:lnSpc>
                <a:spcPct val="150000"/>
              </a:lnSpc>
              <a:buFont typeface="Arial" panose="020B0604020202020204" pitchFamily="34" charset="0"/>
              <a:buChar char="•"/>
            </a:pPr>
            <a:r>
              <a:rPr lang="en-US" altLang="zh-CN" dirty="0"/>
              <a:t>two forms of I.D. e.g. driving license</a:t>
            </a:r>
            <a:endParaRPr lang="zh-CN" altLang="zh-CN" dirty="0"/>
          </a:p>
        </p:txBody>
      </p:sp>
      <p:pic>
        <p:nvPicPr>
          <p:cNvPr id="2" name="5-2-1 Q1">
            <a:hlinkClick r:id="" action="ppaction://media"/>
            <a:extLst>
              <a:ext uri="{FF2B5EF4-FFF2-40B4-BE49-F238E27FC236}">
                <a16:creationId xmlns:a16="http://schemas.microsoft.com/office/drawing/2014/main" id="{57B90DF5-51CD-4574-A41C-273926B72220}"/>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795153" y="-27710"/>
            <a:ext cx="1004957" cy="1004957"/>
          </a:xfrm>
          <a:prstGeom prst="rect">
            <a:avLst/>
          </a:prstGeom>
        </p:spPr>
      </p:pic>
    </p:spTree>
    <p:extLst>
      <p:ext uri="{BB962C8B-B14F-4D97-AF65-F5344CB8AC3E}">
        <p14:creationId xmlns:p14="http://schemas.microsoft.com/office/powerpoint/2010/main" val="4087825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9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625436" y="1619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9-1-2</a:t>
            </a:r>
            <a:endParaRPr kumimoji="1" lang="zh-CN" altLang="en-US" sz="3600" dirty="0"/>
          </a:p>
        </p:txBody>
      </p:sp>
      <p:sp>
        <p:nvSpPr>
          <p:cNvPr id="3" name="矩形 2">
            <a:extLst>
              <a:ext uri="{FF2B5EF4-FFF2-40B4-BE49-F238E27FC236}">
                <a16:creationId xmlns:a16="http://schemas.microsoft.com/office/drawing/2014/main" id="{16F76AD1-61C0-544F-81AE-F1FDD8500CCD}"/>
              </a:ext>
            </a:extLst>
          </p:cNvPr>
          <p:cNvSpPr/>
          <p:nvPr/>
        </p:nvSpPr>
        <p:spPr>
          <a:xfrm>
            <a:off x="1069694" y="1690688"/>
            <a:ext cx="8305800" cy="1661993"/>
          </a:xfrm>
          <a:prstGeom prst="rect">
            <a:avLst/>
          </a:prstGeom>
        </p:spPr>
        <p:txBody>
          <a:bodyPr wrap="square">
            <a:spAutoFit/>
          </a:bodyPr>
          <a:lstStyle/>
          <a:p>
            <a:pPr algn="ctr">
              <a:spcAft>
                <a:spcPts val="1200"/>
              </a:spcAft>
            </a:pPr>
            <a:r>
              <a:rPr lang="en-US" altLang="zh-CN" b="1" dirty="0">
                <a:solidFill>
                  <a:srgbClr val="000000"/>
                </a:solidFill>
                <a:latin typeface="Helvetica" pitchFamily="2" charset="0"/>
              </a:rPr>
              <a:t>SPORTS WORLD</a:t>
            </a:r>
            <a:endParaRPr lang="en-US" altLang="zh-CN" dirty="0">
              <a:solidFill>
                <a:srgbClr val="000000"/>
              </a:solidFill>
              <a:latin typeface="Helvetica" pitchFamily="2" charset="0"/>
            </a:endParaRPr>
          </a:p>
          <a:p>
            <a:pPr>
              <a:spcAft>
                <a:spcPts val="1200"/>
              </a:spcAft>
              <a:buFont typeface="Arial" panose="020B0604020202020204" pitchFamily="34" charset="0"/>
              <a:buChar char="•"/>
            </a:pPr>
            <a:r>
              <a:rPr lang="en-US" altLang="zh-CN" dirty="0">
                <a:solidFill>
                  <a:srgbClr val="000000"/>
                </a:solidFill>
                <a:latin typeface="Helvetica" pitchFamily="2" charset="0"/>
              </a:rPr>
              <a:t>a new </a:t>
            </a:r>
            <a:r>
              <a:rPr lang="en-US" altLang="zh-CN" b="1" dirty="0">
                <a:solidFill>
                  <a:srgbClr val="000000"/>
                </a:solidFill>
                <a:latin typeface="Helvetica" pitchFamily="2" charset="0"/>
              </a:rPr>
              <a:t>11</a:t>
            </a:r>
            <a:r>
              <a:rPr lang="en-US" altLang="zh-CN" dirty="0">
                <a:solidFill>
                  <a:srgbClr val="000000"/>
                </a:solidFill>
                <a:latin typeface="Helvetica" pitchFamily="2" charset="0"/>
              </a:rPr>
              <a:t> ……………………… of an international sports goods company</a:t>
            </a:r>
          </a:p>
          <a:p>
            <a:pPr>
              <a:spcAft>
                <a:spcPts val="1200"/>
              </a:spcAft>
              <a:buFont typeface="Arial" panose="020B0604020202020204" pitchFamily="34" charset="0"/>
              <a:buChar char="•"/>
            </a:pPr>
            <a:r>
              <a:rPr lang="en-US" altLang="zh-CN" dirty="0">
                <a:solidFill>
                  <a:srgbClr val="000000"/>
                </a:solidFill>
                <a:latin typeface="Helvetica" pitchFamily="2" charset="0"/>
              </a:rPr>
              <a:t>located in the shopping </a:t>
            </a:r>
            <a:r>
              <a:rPr lang="en-US" altLang="zh-CN" dirty="0" err="1">
                <a:solidFill>
                  <a:srgbClr val="000000"/>
                </a:solidFill>
                <a:latin typeface="Helvetica" pitchFamily="2" charset="0"/>
              </a:rPr>
              <a:t>centre</a:t>
            </a:r>
            <a:r>
              <a:rPr lang="en-US" altLang="zh-CN" dirty="0">
                <a:solidFill>
                  <a:srgbClr val="000000"/>
                </a:solidFill>
                <a:latin typeface="Helvetica" pitchFamily="2" charset="0"/>
              </a:rPr>
              <a:t> to the </a:t>
            </a:r>
            <a:r>
              <a:rPr lang="en-US" altLang="zh-CN" b="1" dirty="0">
                <a:solidFill>
                  <a:srgbClr val="000000"/>
                </a:solidFill>
                <a:latin typeface="Helvetica" pitchFamily="2" charset="0"/>
              </a:rPr>
              <a:t>12</a:t>
            </a:r>
            <a:r>
              <a:rPr lang="en-US" altLang="zh-CN" dirty="0">
                <a:solidFill>
                  <a:srgbClr val="000000"/>
                </a:solidFill>
                <a:latin typeface="Helvetica" pitchFamily="2" charset="0"/>
              </a:rPr>
              <a:t> ……………………… of </a:t>
            </a:r>
            <a:r>
              <a:rPr lang="en-US" altLang="zh-CN" dirty="0" err="1">
                <a:solidFill>
                  <a:srgbClr val="000000"/>
                </a:solidFill>
                <a:latin typeface="Helvetica" pitchFamily="2" charset="0"/>
              </a:rPr>
              <a:t>Bradcaster</a:t>
            </a:r>
            <a:endParaRPr lang="en-US" altLang="zh-CN" dirty="0">
              <a:solidFill>
                <a:srgbClr val="000000"/>
              </a:solidFill>
              <a:latin typeface="Helvetica" pitchFamily="2" charset="0"/>
            </a:endParaRPr>
          </a:p>
          <a:p>
            <a:pPr>
              <a:spcAft>
                <a:spcPts val="1200"/>
              </a:spcAft>
              <a:buFont typeface="Arial" panose="020B0604020202020204" pitchFamily="34" charset="0"/>
              <a:buChar char="•"/>
            </a:pPr>
            <a:r>
              <a:rPr lang="en-US" altLang="zh-CN" u="sng" dirty="0">
                <a:solidFill>
                  <a:srgbClr val="000000"/>
                </a:solidFill>
                <a:latin typeface="Helvetica" pitchFamily="2" charset="0"/>
              </a:rPr>
              <a:t>has sports </a:t>
            </a:r>
            <a:r>
              <a:rPr lang="en-US" altLang="zh-CN" b="1" u="sng" dirty="0">
                <a:solidFill>
                  <a:srgbClr val="000000"/>
                </a:solidFill>
                <a:latin typeface="Helvetica" pitchFamily="2" charset="0"/>
              </a:rPr>
              <a:t>13</a:t>
            </a:r>
            <a:r>
              <a:rPr lang="en-US" altLang="zh-CN" u="sng" dirty="0">
                <a:solidFill>
                  <a:srgbClr val="000000"/>
                </a:solidFill>
                <a:latin typeface="Helvetica" pitchFamily="2" charset="0"/>
              </a:rPr>
              <a:t> ……………………….. and equipment on floors 1—3</a:t>
            </a:r>
            <a:endParaRPr lang="en-US" altLang="zh-CN" u="sng" dirty="0">
              <a:solidFill>
                <a:srgbClr val="000000"/>
              </a:solidFill>
              <a:effectLst/>
              <a:latin typeface="Helvetica" pitchFamily="2" charset="0"/>
            </a:endParaRPr>
          </a:p>
        </p:txBody>
      </p:sp>
      <p:pic>
        <p:nvPicPr>
          <p:cNvPr id="5" name="02_0131_21s.mp3" descr="02_0131_21s.mp3">
            <a:hlinkClick r:id="" action="ppaction://media"/>
            <a:extLst>
              <a:ext uri="{FF2B5EF4-FFF2-40B4-BE49-F238E27FC236}">
                <a16:creationId xmlns:a16="http://schemas.microsoft.com/office/drawing/2014/main" id="{B12D91F1-0BD4-E544-99E6-E1C016C147C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27148" y="41565"/>
            <a:ext cx="662124" cy="662124"/>
          </a:xfrm>
          <a:prstGeom prst="rect">
            <a:avLst/>
          </a:prstGeom>
        </p:spPr>
      </p:pic>
    </p:spTree>
    <p:extLst>
      <p:ext uri="{BB962C8B-B14F-4D97-AF65-F5344CB8AC3E}">
        <p14:creationId xmlns:p14="http://schemas.microsoft.com/office/powerpoint/2010/main" val="1249203299"/>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5"/>
                </p:tgtEl>
              </p:cMediaNode>
            </p:audi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21036" fill="hold"/>
                                        <p:tgtEl>
                                          <p:spTgt spid="5"/>
                                        </p:tgtEl>
                                      </p:cBhvr>
                                    </p:cmd>
                                  </p:childTnLst>
                                </p:cTn>
                              </p:par>
                            </p:childTnLst>
                          </p:cTn>
                        </p:par>
                      </p:childTnLst>
                    </p:cTn>
                  </p:par>
                </p:childTnLst>
              </p:cTn>
              <p:nextCondLst>
                <p:cond evt="onClick" delay="0">
                  <p:tgtEl>
                    <p:spTgt spid="2"/>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708564" y="9698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9-1-2</a:t>
            </a:r>
            <a:endParaRPr kumimoji="1" lang="zh-CN" altLang="en-US" sz="3600" dirty="0"/>
          </a:p>
        </p:txBody>
      </p:sp>
      <p:sp>
        <p:nvSpPr>
          <p:cNvPr id="3" name="矩形 2">
            <a:extLst>
              <a:ext uri="{FF2B5EF4-FFF2-40B4-BE49-F238E27FC236}">
                <a16:creationId xmlns:a16="http://schemas.microsoft.com/office/drawing/2014/main" id="{16F76AD1-61C0-544F-81AE-F1FDD8500CCD}"/>
              </a:ext>
            </a:extLst>
          </p:cNvPr>
          <p:cNvSpPr/>
          <p:nvPr/>
        </p:nvSpPr>
        <p:spPr>
          <a:xfrm>
            <a:off x="1069694" y="1690688"/>
            <a:ext cx="8305800" cy="1661993"/>
          </a:xfrm>
          <a:prstGeom prst="rect">
            <a:avLst/>
          </a:prstGeom>
        </p:spPr>
        <p:txBody>
          <a:bodyPr wrap="square">
            <a:spAutoFit/>
          </a:bodyPr>
          <a:lstStyle/>
          <a:p>
            <a:pPr algn="ctr">
              <a:spcAft>
                <a:spcPts val="1200"/>
              </a:spcAft>
            </a:pPr>
            <a:r>
              <a:rPr lang="en-US" altLang="zh-CN" b="1" dirty="0">
                <a:solidFill>
                  <a:srgbClr val="000000"/>
                </a:solidFill>
                <a:latin typeface="Helvetica" pitchFamily="2" charset="0"/>
              </a:rPr>
              <a:t>SPORTS WORLD</a:t>
            </a:r>
            <a:endParaRPr lang="en-US" altLang="zh-CN" dirty="0">
              <a:solidFill>
                <a:srgbClr val="000000"/>
              </a:solidFill>
              <a:latin typeface="Helvetica" pitchFamily="2" charset="0"/>
            </a:endParaRPr>
          </a:p>
          <a:p>
            <a:pPr>
              <a:spcAft>
                <a:spcPts val="1200"/>
              </a:spcAft>
              <a:buFont typeface="Arial" panose="020B0604020202020204" pitchFamily="34" charset="0"/>
              <a:buChar char="•"/>
            </a:pPr>
            <a:r>
              <a:rPr lang="en-US" altLang="zh-CN" dirty="0">
                <a:solidFill>
                  <a:srgbClr val="000000"/>
                </a:solidFill>
                <a:latin typeface="Helvetica" pitchFamily="2" charset="0"/>
              </a:rPr>
              <a:t>a new </a:t>
            </a:r>
            <a:r>
              <a:rPr lang="en-US" altLang="zh-CN" b="1" dirty="0">
                <a:solidFill>
                  <a:srgbClr val="000000"/>
                </a:solidFill>
                <a:latin typeface="Helvetica" pitchFamily="2" charset="0"/>
              </a:rPr>
              <a:t>11</a:t>
            </a:r>
            <a:r>
              <a:rPr lang="en-US" altLang="zh-CN" dirty="0">
                <a:solidFill>
                  <a:srgbClr val="000000"/>
                </a:solidFill>
                <a:latin typeface="Helvetica" pitchFamily="2" charset="0"/>
              </a:rPr>
              <a:t> ……………………… of an international sports goods company</a:t>
            </a:r>
          </a:p>
          <a:p>
            <a:pPr>
              <a:spcAft>
                <a:spcPts val="1200"/>
              </a:spcAft>
              <a:buFont typeface="Arial" panose="020B0604020202020204" pitchFamily="34" charset="0"/>
              <a:buChar char="•"/>
            </a:pPr>
            <a:r>
              <a:rPr lang="en-US" altLang="zh-CN" dirty="0">
                <a:solidFill>
                  <a:srgbClr val="000000"/>
                </a:solidFill>
                <a:latin typeface="Helvetica" pitchFamily="2" charset="0"/>
              </a:rPr>
              <a:t>located in the shopping </a:t>
            </a:r>
            <a:r>
              <a:rPr lang="en-US" altLang="zh-CN" dirty="0" err="1">
                <a:solidFill>
                  <a:srgbClr val="000000"/>
                </a:solidFill>
                <a:latin typeface="Helvetica" pitchFamily="2" charset="0"/>
              </a:rPr>
              <a:t>centre</a:t>
            </a:r>
            <a:r>
              <a:rPr lang="en-US" altLang="zh-CN" dirty="0">
                <a:solidFill>
                  <a:srgbClr val="000000"/>
                </a:solidFill>
                <a:latin typeface="Helvetica" pitchFamily="2" charset="0"/>
              </a:rPr>
              <a:t> to the </a:t>
            </a:r>
            <a:r>
              <a:rPr lang="en-US" altLang="zh-CN" b="1" dirty="0">
                <a:solidFill>
                  <a:srgbClr val="000000"/>
                </a:solidFill>
                <a:latin typeface="Helvetica" pitchFamily="2" charset="0"/>
              </a:rPr>
              <a:t>12</a:t>
            </a:r>
            <a:r>
              <a:rPr lang="en-US" altLang="zh-CN" dirty="0">
                <a:solidFill>
                  <a:srgbClr val="000000"/>
                </a:solidFill>
                <a:latin typeface="Helvetica" pitchFamily="2" charset="0"/>
              </a:rPr>
              <a:t> ……………………… of </a:t>
            </a:r>
            <a:r>
              <a:rPr lang="en-US" altLang="zh-CN" dirty="0" err="1">
                <a:solidFill>
                  <a:srgbClr val="000000"/>
                </a:solidFill>
                <a:latin typeface="Helvetica" pitchFamily="2" charset="0"/>
              </a:rPr>
              <a:t>Bradcaster</a:t>
            </a:r>
            <a:endParaRPr lang="en-US" altLang="zh-CN" dirty="0">
              <a:solidFill>
                <a:srgbClr val="000000"/>
              </a:solidFill>
              <a:latin typeface="Helvetica" pitchFamily="2" charset="0"/>
            </a:endParaRPr>
          </a:p>
          <a:p>
            <a:pPr>
              <a:spcAft>
                <a:spcPts val="1200"/>
              </a:spcAft>
              <a:buFont typeface="Arial" panose="020B0604020202020204" pitchFamily="34" charset="0"/>
              <a:buChar char="•"/>
            </a:pPr>
            <a:r>
              <a:rPr lang="en-US" altLang="zh-CN" u="sng" dirty="0">
                <a:solidFill>
                  <a:srgbClr val="000000"/>
                </a:solidFill>
                <a:latin typeface="Helvetica" pitchFamily="2" charset="0"/>
              </a:rPr>
              <a:t>has sports </a:t>
            </a:r>
            <a:r>
              <a:rPr lang="en-US" altLang="zh-CN" b="1" u="sng" dirty="0">
                <a:solidFill>
                  <a:srgbClr val="000000"/>
                </a:solidFill>
                <a:latin typeface="Helvetica" pitchFamily="2" charset="0"/>
              </a:rPr>
              <a:t>13</a:t>
            </a:r>
            <a:r>
              <a:rPr lang="en-US" altLang="zh-CN" u="sng" dirty="0">
                <a:solidFill>
                  <a:srgbClr val="000000"/>
                </a:solidFill>
                <a:latin typeface="Helvetica" pitchFamily="2" charset="0"/>
              </a:rPr>
              <a:t> ……………………….. and equipment on floors 1—3</a:t>
            </a:r>
            <a:endParaRPr lang="en-US" altLang="zh-CN" u="sng" dirty="0">
              <a:solidFill>
                <a:srgbClr val="000000"/>
              </a:solidFill>
              <a:effectLst/>
              <a:latin typeface="Helvetica" pitchFamily="2" charset="0"/>
            </a:endParaRPr>
          </a:p>
        </p:txBody>
      </p:sp>
      <p:sp>
        <p:nvSpPr>
          <p:cNvPr id="4" name="矩形 3">
            <a:extLst>
              <a:ext uri="{FF2B5EF4-FFF2-40B4-BE49-F238E27FC236}">
                <a16:creationId xmlns:a16="http://schemas.microsoft.com/office/drawing/2014/main" id="{95FB9958-44B4-2942-9506-E883CF4CAEB7}"/>
              </a:ext>
            </a:extLst>
          </p:cNvPr>
          <p:cNvSpPr/>
          <p:nvPr/>
        </p:nvSpPr>
        <p:spPr>
          <a:xfrm>
            <a:off x="965522" y="3754914"/>
            <a:ext cx="9590590" cy="923330"/>
          </a:xfrm>
          <a:prstGeom prst="rect">
            <a:avLst/>
          </a:prstGeom>
        </p:spPr>
        <p:txBody>
          <a:bodyPr wrap="square">
            <a:spAutoFit/>
          </a:bodyPr>
          <a:lstStyle/>
          <a:p>
            <a:pPr algn="just"/>
            <a:r>
              <a:rPr lang="en-US" altLang="zh-CN" kern="10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The whole place has been given a new</a:t>
            </a:r>
            <a:r>
              <a:rPr lang="zh-CN" altLang="en-US" kern="100" dirty="0">
                <a:solidFill>
                  <a:srgbClr val="000000"/>
                </a:solidFill>
                <a:uFill>
                  <a:solidFill>
                    <a:srgbClr val="000000"/>
                  </a:solidFill>
                </a:uFill>
                <a:latin typeface="DengXian" panose="02010600030101010101" pitchFamily="2" charset="-122"/>
                <a:ea typeface="DengXian" panose="02010600030101010101" pitchFamily="2" charset="-122"/>
              </a:rPr>
              <a:t> </a:t>
            </a:r>
            <a:r>
              <a:rPr lang="en-US" altLang="zh-CN" kern="10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minimalist look with the company‘s signature </a:t>
            </a:r>
            <a:r>
              <a:rPr lang="en-US" altLang="zh-CN" kern="100" dirty="0" err="1">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colours</a:t>
            </a:r>
            <a:r>
              <a:rPr lang="en-US" altLang="zh-CN" kern="10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of black and red. The first three floors have a huge range of </a:t>
            </a:r>
            <a:r>
              <a:rPr lang="en-US" altLang="zh-CN"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sports clothing as well as         Q13</a:t>
            </a:r>
            <a:r>
              <a:rPr lang="zh-CN" altLang="en-US" kern="100" dirty="0">
                <a:solidFill>
                  <a:srgbClr val="FF0000"/>
                </a:solidFill>
                <a:uFill>
                  <a:solidFill>
                    <a:srgbClr val="000000"/>
                  </a:solidFill>
                </a:uFill>
                <a:latin typeface="DengXian" panose="02010600030101010101" pitchFamily="2" charset="-122"/>
                <a:ea typeface="DengXian" panose="02010600030101010101" pitchFamily="2" charset="-122"/>
              </a:rPr>
              <a:t> </a:t>
            </a:r>
            <a:r>
              <a:rPr lang="en-US" altLang="zh-CN"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equipment, </a:t>
            </a:r>
            <a:r>
              <a:rPr lang="en-US" altLang="zh-CN" kern="10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and on the top floor there's a cafe and a book and DVD</a:t>
            </a:r>
            <a:r>
              <a:rPr lang="en-US" altLang="zh-CN" kern="100" dirty="0">
                <a:latin typeface="Arial" panose="020B0604020202020204" pitchFamily="34" charset="0"/>
                <a:ea typeface="宋体" panose="02010600030101010101" pitchFamily="2" charset="-122"/>
              </a:rPr>
              <a:t> section. </a:t>
            </a:r>
            <a:endParaRPr lang="en-US" altLang="zh-CN" kern="100" dirty="0">
              <a:latin typeface="Times New Roman" panose="02020603050405020304" pitchFamily="18" charset="0"/>
              <a:ea typeface="宋体" panose="02010600030101010101" pitchFamily="2" charset="-122"/>
            </a:endParaRPr>
          </a:p>
        </p:txBody>
      </p:sp>
      <p:pic>
        <p:nvPicPr>
          <p:cNvPr id="5" name="02_0131_21s.mp3" descr="02_0131_21s.mp3">
            <a:hlinkClick r:id="" action="ppaction://media"/>
            <a:extLst>
              <a:ext uri="{FF2B5EF4-FFF2-40B4-BE49-F238E27FC236}">
                <a16:creationId xmlns:a16="http://schemas.microsoft.com/office/drawing/2014/main" id="{E7E1F05E-578C-4890-AFF3-A72677D190B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53564" y="-54985"/>
            <a:ext cx="812800" cy="812800"/>
          </a:xfrm>
          <a:prstGeom prst="rect">
            <a:avLst/>
          </a:prstGeom>
        </p:spPr>
      </p:pic>
    </p:spTree>
    <p:extLst>
      <p:ext uri="{BB962C8B-B14F-4D97-AF65-F5344CB8AC3E}">
        <p14:creationId xmlns:p14="http://schemas.microsoft.com/office/powerpoint/2010/main" val="1843229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103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4"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653145" y="12728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9-2-2</a:t>
            </a:r>
            <a:endParaRPr kumimoji="1" lang="zh-CN" altLang="en-US" sz="3600" dirty="0"/>
          </a:p>
        </p:txBody>
      </p:sp>
      <p:pic>
        <p:nvPicPr>
          <p:cNvPr id="7" name="图片 6" descr="手机屏幕截图&#10;&#10;描述已自动生成">
            <a:extLst>
              <a:ext uri="{FF2B5EF4-FFF2-40B4-BE49-F238E27FC236}">
                <a16:creationId xmlns:a16="http://schemas.microsoft.com/office/drawing/2014/main" id="{C9778410-200C-6145-B101-A490643729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8100" y="1380924"/>
            <a:ext cx="9575800" cy="2336800"/>
          </a:xfrm>
          <a:prstGeom prst="rect">
            <a:avLst/>
          </a:prstGeom>
        </p:spPr>
      </p:pic>
      <p:pic>
        <p:nvPicPr>
          <p:cNvPr id="9" name="06_0131_25s.mp3" descr="06_0131_25s.mp3">
            <a:hlinkClick r:id="" action="ppaction://media"/>
            <a:extLst>
              <a:ext uri="{FF2B5EF4-FFF2-40B4-BE49-F238E27FC236}">
                <a16:creationId xmlns:a16="http://schemas.microsoft.com/office/drawing/2014/main" id="{41B00090-2037-3949-91CB-BA301F2A02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120659" y="0"/>
            <a:ext cx="707159" cy="707159"/>
          </a:xfrm>
          <a:prstGeom prst="rect">
            <a:avLst/>
          </a:prstGeom>
        </p:spPr>
      </p:pic>
    </p:spTree>
    <p:extLst>
      <p:ext uri="{BB962C8B-B14F-4D97-AF65-F5344CB8AC3E}">
        <p14:creationId xmlns:p14="http://schemas.microsoft.com/office/powerpoint/2010/main" val="1313502614"/>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9"/>
                </p:tgtEl>
              </p:cMediaNode>
            </p:audi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25029" fill="hold"/>
                                        <p:tgtEl>
                                          <p:spTgt spid="9"/>
                                        </p:tgtEl>
                                      </p:cBhvr>
                                    </p:cmd>
                                  </p:childTnLst>
                                </p:cTn>
                              </p:par>
                            </p:childTnLst>
                          </p:cTn>
                        </p:par>
                      </p:childTnLst>
                    </p:cTn>
                  </p:par>
                </p:childTnLst>
              </p:cTn>
              <p:nextCondLst>
                <p:cond evt="onClick" delay="0">
                  <p:tgtEl>
                    <p:spTgt spid="2"/>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570018" y="5536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9-2-2</a:t>
            </a:r>
            <a:endParaRPr kumimoji="1" lang="zh-CN" altLang="en-US" sz="3600" dirty="0"/>
          </a:p>
        </p:txBody>
      </p:sp>
      <p:pic>
        <p:nvPicPr>
          <p:cNvPr id="7" name="图片 6" descr="手机屏幕截图&#10;&#10;描述已自动生成">
            <a:extLst>
              <a:ext uri="{FF2B5EF4-FFF2-40B4-BE49-F238E27FC236}">
                <a16:creationId xmlns:a16="http://schemas.microsoft.com/office/drawing/2014/main" id="{C9778410-200C-6145-B101-A490643729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8100" y="1380924"/>
            <a:ext cx="9575800" cy="2336800"/>
          </a:xfrm>
          <a:prstGeom prst="rect">
            <a:avLst/>
          </a:prstGeom>
        </p:spPr>
      </p:pic>
      <p:sp>
        <p:nvSpPr>
          <p:cNvPr id="8" name="矩形 7">
            <a:extLst>
              <a:ext uri="{FF2B5EF4-FFF2-40B4-BE49-F238E27FC236}">
                <a16:creationId xmlns:a16="http://schemas.microsoft.com/office/drawing/2014/main" id="{F4BF6A1B-1810-FC43-99CE-1C108509DA6A}"/>
              </a:ext>
            </a:extLst>
          </p:cNvPr>
          <p:cNvSpPr/>
          <p:nvPr/>
        </p:nvSpPr>
        <p:spPr>
          <a:xfrm>
            <a:off x="1308100" y="4137965"/>
            <a:ext cx="9873206" cy="923330"/>
          </a:xfrm>
          <a:prstGeom prst="rect">
            <a:avLst/>
          </a:prstGeom>
        </p:spPr>
        <p:txBody>
          <a:bodyPr wrap="square">
            <a:spAutoFit/>
          </a:bodyPr>
          <a:lstStyle/>
          <a:p>
            <a:pPr algn="just"/>
            <a:r>
              <a:rPr lang="en-US" altLang="zh-CN" kern="10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The island is only </a:t>
            </a:r>
            <a:r>
              <a:rPr lang="en-US" altLang="zh-CN" kern="100" dirty="0">
                <a:solidFill>
                  <a:srgbClr val="FF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open to the public from Friday to Sunday, </a:t>
            </a:r>
            <a:r>
              <a:rPr lang="en-US" altLang="zh-CN" kern="10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because it's quite   Q12</a:t>
            </a:r>
            <a:endParaRPr lang="en-US" altLang="zh-CN" kern="100" dirty="0">
              <a:solidFill>
                <a:srgbClr val="000000"/>
              </a:solidFill>
              <a:uFill>
                <a:solidFill>
                  <a:srgbClr val="000000"/>
                </a:solidFill>
              </a:uFill>
              <a:latin typeface="DengXian" panose="02010600030101010101" pitchFamily="2" charset="-122"/>
              <a:ea typeface="DengXian" panose="02010600030101010101" pitchFamily="2" charset="-122"/>
            </a:endParaRPr>
          </a:p>
          <a:p>
            <a:pPr algn="just"/>
            <a:r>
              <a:rPr lang="en-US" altLang="zh-CN" kern="10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small, and if there were people around every day, much of the wildlife would keep away.</a:t>
            </a:r>
            <a:endParaRPr lang="en-US" altLang="zh-CN" kern="100" dirty="0">
              <a:solidFill>
                <a:srgbClr val="000000"/>
              </a:solidFill>
              <a:uFill>
                <a:solidFill>
                  <a:srgbClr val="000000"/>
                </a:solidFill>
              </a:uFill>
              <a:latin typeface="DengXian" panose="02010600030101010101" pitchFamily="2" charset="-122"/>
              <a:ea typeface="DengXian" panose="02010600030101010101" pitchFamily="2" charset="-122"/>
            </a:endParaRPr>
          </a:p>
          <a:p>
            <a:pPr algn="just"/>
            <a:endParaRPr lang="en-US" altLang="zh-CN" kern="100" dirty="0">
              <a:latin typeface="Times New Roman" panose="02020603050405020304" pitchFamily="18" charset="0"/>
              <a:ea typeface="宋体" panose="02010600030101010101" pitchFamily="2" charset="-122"/>
            </a:endParaRPr>
          </a:p>
        </p:txBody>
      </p:sp>
      <p:pic>
        <p:nvPicPr>
          <p:cNvPr id="9" name="06_0131_25s.mp3" descr="06_0131_25s.mp3">
            <a:hlinkClick r:id="" action="ppaction://media"/>
            <a:extLst>
              <a:ext uri="{FF2B5EF4-FFF2-40B4-BE49-F238E27FC236}">
                <a16:creationId xmlns:a16="http://schemas.microsoft.com/office/drawing/2014/main" id="{41B00090-2037-3949-91CB-BA301F2A02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196282" y="31189"/>
            <a:ext cx="686954" cy="686954"/>
          </a:xfrm>
          <a:prstGeom prst="rect">
            <a:avLst/>
          </a:prstGeom>
        </p:spPr>
      </p:pic>
    </p:spTree>
    <p:extLst>
      <p:ext uri="{BB962C8B-B14F-4D97-AF65-F5344CB8AC3E}">
        <p14:creationId xmlns:p14="http://schemas.microsoft.com/office/powerpoint/2010/main" val="1348645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8" fill="hold" display="0">
                  <p:stCondLst>
                    <p:cond delay="indefinite"/>
                  </p:stCondLst>
                  <p:endCondLst>
                    <p:cond evt="onStopAudio" delay="0">
                      <p:tgtEl>
                        <p:sldTgt/>
                      </p:tgtEl>
                    </p:cond>
                  </p:endCondLst>
                </p:cTn>
                <p:tgtEl>
                  <p:spTgt spid="9"/>
                </p:tgtEl>
              </p:cMediaNode>
            </p:audio>
            <p:seq concurrent="1" nextAc="seek">
              <p:cTn id="9" restart="whenNotActive" fill="hold" evtFilter="cancelBubble" nodeType="interactiveSeq">
                <p:stCondLst>
                  <p:cond evt="onClick" delay="0">
                    <p:tgtEl>
                      <p:spTgt spid="2"/>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25029" fill="hold"/>
                                        <p:tgtEl>
                                          <p:spTgt spid="9"/>
                                        </p:tgtEl>
                                      </p:cBhvr>
                                    </p:cmd>
                                  </p:childTnLst>
                                </p:cTn>
                              </p:par>
                            </p:childTnLst>
                          </p:cTn>
                        </p:par>
                      </p:childTnLst>
                    </p:cTn>
                  </p:par>
                </p:childTnLst>
              </p:cTn>
              <p:nextCondLst>
                <p:cond evt="onClick" delay="0">
                  <p:tgtEl>
                    <p:spTgt spid="2"/>
                  </p:tgtEl>
                </p:cond>
              </p:nextCondLst>
            </p:seq>
          </p:childTnLst>
        </p:cTn>
      </p:par>
    </p:tnLst>
    <p:bldLst>
      <p:bldP spid="8"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70018" y="10138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10-4-2</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dirty="0"/>
              <a:t>the mine is </a:t>
            </a:r>
            <a:r>
              <a:rPr lang="en-US" altLang="zh-CN" b="1" dirty="0"/>
              <a:t>17.</a:t>
            </a:r>
            <a:r>
              <a:rPr lang="en-US" altLang="zh-CN" dirty="0"/>
              <a:t> _______________ and enclosed—unsuitable for children and animals</a:t>
            </a:r>
            <a:r>
              <a:rPr lang="zh-CN" altLang="zh-CN" dirty="0"/>
              <a:t> </a:t>
            </a:r>
            <a:endParaRPr lang="zh-CN" altLang="zh-CN" sz="1800" dirty="0"/>
          </a:p>
          <a:p>
            <a:pPr marL="0" indent="0">
              <a:buFont typeface="Arial" panose="020B0604020202020204" pitchFamily="34" charset="0"/>
              <a:buNone/>
            </a:pPr>
            <a:endParaRPr kumimoji="1" lang="zh-CN" altLang="en-US" sz="1800" dirty="0"/>
          </a:p>
        </p:txBody>
      </p:sp>
      <p:pic>
        <p:nvPicPr>
          <p:cNvPr id="4" name="在线媒体 3" descr="IELTS 10 Test 4 Section 2_01">
            <a:hlinkClick r:id="" action="ppaction://media"/>
            <a:extLst>
              <a:ext uri="{FF2B5EF4-FFF2-40B4-BE49-F238E27FC236}">
                <a16:creationId xmlns:a16="http://schemas.microsoft.com/office/drawing/2014/main" id="{BBFC5603-47BE-E342-9841-C57A6A61EA8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29332" y="-68552"/>
            <a:ext cx="812800" cy="812800"/>
          </a:xfrm>
          <a:prstGeom prst="rect">
            <a:avLst/>
          </a:prstGeom>
        </p:spPr>
      </p:pic>
    </p:spTree>
    <p:extLst>
      <p:ext uri="{BB962C8B-B14F-4D97-AF65-F5344CB8AC3E}">
        <p14:creationId xmlns:p14="http://schemas.microsoft.com/office/powerpoint/2010/main" val="1488370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0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06770726-6D87-A545-97CC-80D9E6FB19C4}"/>
              </a:ext>
            </a:extLst>
          </p:cNvPr>
          <p:cNvSpPr txBox="1">
            <a:spLocks/>
          </p:cNvSpPr>
          <p:nvPr/>
        </p:nvSpPr>
        <p:spPr>
          <a:xfrm>
            <a:off x="2653143" y="10138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a:t>
            </a:r>
            <a:r>
              <a:rPr kumimoji="1" lang="zh-CN" altLang="en-US" sz="3600" dirty="0">
                <a:solidFill>
                  <a:srgbClr val="FF0000"/>
                </a:solidFill>
              </a:rPr>
              <a:t>并</a:t>
            </a:r>
            <a:r>
              <a:rPr kumimoji="1" lang="zh-CN" altLang="en-US" sz="3600" dirty="0">
                <a:solidFill>
                  <a:srgbClr val="00B050"/>
                </a:solidFill>
              </a:rPr>
              <a:t>列</a:t>
            </a:r>
            <a:r>
              <a:rPr kumimoji="1" lang="zh-CN" altLang="en-US" sz="3600" dirty="0"/>
              <a:t>关系 </a:t>
            </a:r>
            <a:r>
              <a:rPr kumimoji="1" lang="en-US" altLang="zh-CN" sz="3600" dirty="0"/>
              <a:t>10-4-2</a:t>
            </a:r>
            <a:endParaRPr kumimoji="1" lang="zh-CN" altLang="en-US" sz="3600" dirty="0"/>
          </a:p>
        </p:txBody>
      </p:sp>
      <p:sp>
        <p:nvSpPr>
          <p:cNvPr id="5" name="内容占位符 2">
            <a:extLst>
              <a:ext uri="{FF2B5EF4-FFF2-40B4-BE49-F238E27FC236}">
                <a16:creationId xmlns:a16="http://schemas.microsoft.com/office/drawing/2014/main" id="{838507E0-5EF1-584F-94FD-2577916C1CBD}"/>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dirty="0"/>
              <a:t>the mine is </a:t>
            </a:r>
            <a:r>
              <a:rPr lang="en-US" altLang="zh-CN" b="1" dirty="0">
                <a:solidFill>
                  <a:srgbClr val="FF0000"/>
                </a:solidFill>
              </a:rPr>
              <a:t>17.</a:t>
            </a:r>
            <a:r>
              <a:rPr lang="en-US" altLang="zh-CN" dirty="0">
                <a:solidFill>
                  <a:srgbClr val="FF0000"/>
                </a:solidFill>
              </a:rPr>
              <a:t> _______________ </a:t>
            </a:r>
            <a:r>
              <a:rPr lang="en-US" altLang="zh-CN" dirty="0"/>
              <a:t>and </a:t>
            </a:r>
            <a:r>
              <a:rPr lang="en-US" altLang="zh-CN" dirty="0">
                <a:solidFill>
                  <a:srgbClr val="00B050"/>
                </a:solidFill>
              </a:rPr>
              <a:t>enclosed</a:t>
            </a:r>
            <a:r>
              <a:rPr lang="en-US" altLang="zh-CN" dirty="0"/>
              <a:t>—unsuitable for children and animals</a:t>
            </a:r>
            <a:r>
              <a:rPr lang="zh-CN" altLang="zh-CN" sz="1800" dirty="0"/>
              <a:t> </a:t>
            </a:r>
            <a:endParaRPr lang="en-US" altLang="zh-CN" sz="1800" b="1" dirty="0"/>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6" name="矩形 5">
            <a:extLst>
              <a:ext uri="{FF2B5EF4-FFF2-40B4-BE49-F238E27FC236}">
                <a16:creationId xmlns:a16="http://schemas.microsoft.com/office/drawing/2014/main" id="{16A1DD3F-C11C-BB49-8156-26A4BFDCEAB9}"/>
              </a:ext>
            </a:extLst>
          </p:cNvPr>
          <p:cNvSpPr/>
          <p:nvPr/>
        </p:nvSpPr>
        <p:spPr>
          <a:xfrm>
            <a:off x="838200" y="3196592"/>
            <a:ext cx="10158663" cy="923330"/>
          </a:xfrm>
          <a:prstGeom prst="rect">
            <a:avLst/>
          </a:prstGeom>
        </p:spPr>
        <p:txBody>
          <a:bodyPr wrap="square">
            <a:spAutoFit/>
          </a:bodyPr>
          <a:lstStyle/>
          <a:p>
            <a:r>
              <a:rPr lang="en-US" altLang="zh-CN" dirty="0"/>
              <a:t>Watch out especially for the great pumping machines which rid the mine of water. But please be warned that, (Q17)</a:t>
            </a:r>
            <a:r>
              <a:rPr lang="en-US" altLang="zh-CN" u="sng" dirty="0"/>
              <a:t>like all mines, ours is very </a:t>
            </a:r>
            <a:r>
              <a:rPr lang="en-US" altLang="zh-CN" u="sng" dirty="0">
                <a:solidFill>
                  <a:srgbClr val="FF0000"/>
                </a:solidFill>
              </a:rPr>
              <a:t>dark</a:t>
            </a:r>
            <a:r>
              <a:rPr lang="en-US" altLang="zh-CN" u="sng" dirty="0"/>
              <a:t> and </a:t>
            </a:r>
            <a:r>
              <a:rPr lang="en-US" altLang="zh-CN" u="sng" dirty="0">
                <a:solidFill>
                  <a:srgbClr val="00B050"/>
                </a:solidFill>
              </a:rPr>
              <a:t>closed</a:t>
            </a:r>
            <a:r>
              <a:rPr lang="en-US" altLang="zh-CN" u="sng" dirty="0"/>
              <a:t> in and we do say that children under five and also dogs should NOT be taken into the mine.</a:t>
            </a:r>
            <a:r>
              <a:rPr lang="en-US" altLang="zh-CN" dirty="0"/>
              <a:t> </a:t>
            </a:r>
            <a:endParaRPr lang="en-US" altLang="zh-CN" dirty="0">
              <a:solidFill>
                <a:srgbClr val="00B050"/>
              </a:solidFill>
              <a:effectLst/>
              <a:latin typeface="Arial" panose="020B0604020202020204" pitchFamily="34" charset="0"/>
            </a:endParaRPr>
          </a:p>
        </p:txBody>
      </p:sp>
      <p:pic>
        <p:nvPicPr>
          <p:cNvPr id="2" name="在线媒体 1" descr="IELTS 10 Test 4 Section 2_01">
            <a:hlinkClick r:id="" action="ppaction://media"/>
            <a:extLst>
              <a:ext uri="{FF2B5EF4-FFF2-40B4-BE49-F238E27FC236}">
                <a16:creationId xmlns:a16="http://schemas.microsoft.com/office/drawing/2014/main" id="{7ACAC0A3-58E4-5E4E-AAC4-F5CE7E8615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98605" y="-68550"/>
            <a:ext cx="812800" cy="812800"/>
          </a:xfrm>
          <a:prstGeom prst="rect">
            <a:avLst/>
          </a:prstGeom>
        </p:spPr>
      </p:pic>
    </p:spTree>
    <p:extLst>
      <p:ext uri="{BB962C8B-B14F-4D97-AF65-F5344CB8AC3E}">
        <p14:creationId xmlns:p14="http://schemas.microsoft.com/office/powerpoint/2010/main" val="4119048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820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bldLst>
      <p:bldP spid="6"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94708" y="15319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10-4-2</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dirty="0"/>
              <a:t>classrooms and a special exhibition of </a:t>
            </a:r>
            <a:r>
              <a:rPr lang="en-US" altLang="zh-CN" b="1" dirty="0"/>
              <a:t>18.</a:t>
            </a:r>
            <a:r>
              <a:rPr lang="en-US" altLang="zh-CN" dirty="0"/>
              <a:t> _____________</a:t>
            </a:r>
            <a:r>
              <a:rPr lang="zh-CN" altLang="zh-CN" dirty="0"/>
              <a:t> </a:t>
            </a:r>
            <a:endParaRPr lang="zh-CN" altLang="zh-CN" sz="1800" dirty="0"/>
          </a:p>
          <a:p>
            <a:pPr marL="0" indent="0">
              <a:buFont typeface="Arial" panose="020B0604020202020204" pitchFamily="34" charset="0"/>
              <a:buNone/>
            </a:pPr>
            <a:endParaRPr kumimoji="1" lang="zh-CN" altLang="en-US" sz="1800" dirty="0"/>
          </a:p>
        </p:txBody>
      </p:sp>
      <p:pic>
        <p:nvPicPr>
          <p:cNvPr id="4" name="在线媒体 3" descr="IELTS 10 Test 4 Section 2_02">
            <a:hlinkClick r:id="" action="ppaction://media"/>
            <a:extLst>
              <a:ext uri="{FF2B5EF4-FFF2-40B4-BE49-F238E27FC236}">
                <a16:creationId xmlns:a16="http://schemas.microsoft.com/office/drawing/2014/main" id="{02661699-6097-9A4E-B4C6-2A2A05E4E77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46108" y="-10681"/>
            <a:ext cx="812800" cy="812800"/>
          </a:xfrm>
          <a:prstGeom prst="rect">
            <a:avLst/>
          </a:prstGeom>
        </p:spPr>
      </p:pic>
    </p:spTree>
    <p:extLst>
      <p:ext uri="{BB962C8B-B14F-4D97-AF65-F5344CB8AC3E}">
        <p14:creationId xmlns:p14="http://schemas.microsoft.com/office/powerpoint/2010/main" val="517737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06770726-6D87-A545-97CC-80D9E6FB19C4}"/>
              </a:ext>
            </a:extLst>
          </p:cNvPr>
          <p:cNvSpPr txBox="1">
            <a:spLocks/>
          </p:cNvSpPr>
          <p:nvPr/>
        </p:nvSpPr>
        <p:spPr>
          <a:xfrm>
            <a:off x="2556163" y="10138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a:t>
            </a:r>
            <a:r>
              <a:rPr kumimoji="1" lang="zh-CN" altLang="en-US" sz="3600" dirty="0">
                <a:solidFill>
                  <a:srgbClr val="FF0000"/>
                </a:solidFill>
              </a:rPr>
              <a:t>并</a:t>
            </a:r>
            <a:r>
              <a:rPr kumimoji="1" lang="zh-CN" altLang="en-US" sz="3600" dirty="0">
                <a:solidFill>
                  <a:srgbClr val="00B050"/>
                </a:solidFill>
              </a:rPr>
              <a:t>列</a:t>
            </a:r>
            <a:r>
              <a:rPr kumimoji="1" lang="zh-CN" altLang="en-US" sz="3600" dirty="0"/>
              <a:t>关系 </a:t>
            </a:r>
            <a:r>
              <a:rPr kumimoji="1" lang="en-US" altLang="zh-CN" sz="3600" dirty="0"/>
              <a:t>10-4-2</a:t>
            </a:r>
            <a:endParaRPr kumimoji="1" lang="zh-CN" altLang="en-US" sz="3600" dirty="0"/>
          </a:p>
        </p:txBody>
      </p:sp>
      <p:sp>
        <p:nvSpPr>
          <p:cNvPr id="5" name="内容占位符 2">
            <a:extLst>
              <a:ext uri="{FF2B5EF4-FFF2-40B4-BE49-F238E27FC236}">
                <a16:creationId xmlns:a16="http://schemas.microsoft.com/office/drawing/2014/main" id="{838507E0-5EF1-584F-94FD-2577916C1CBD}"/>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dirty="0">
                <a:solidFill>
                  <a:srgbClr val="FF0000"/>
                </a:solidFill>
              </a:rPr>
              <a:t>classrooms</a:t>
            </a:r>
            <a:r>
              <a:rPr lang="en-US" altLang="zh-CN" dirty="0"/>
              <a:t> and </a:t>
            </a:r>
            <a:r>
              <a:rPr lang="en-US" altLang="zh-CN" dirty="0">
                <a:solidFill>
                  <a:srgbClr val="00B050"/>
                </a:solidFill>
              </a:rPr>
              <a:t>a special exhibition of </a:t>
            </a:r>
            <a:r>
              <a:rPr lang="en-US" altLang="zh-CN" b="1" dirty="0">
                <a:solidFill>
                  <a:srgbClr val="00B050"/>
                </a:solidFill>
              </a:rPr>
              <a:t>18.</a:t>
            </a:r>
            <a:r>
              <a:rPr lang="en-US" altLang="zh-CN" dirty="0">
                <a:solidFill>
                  <a:srgbClr val="00B050"/>
                </a:solidFill>
              </a:rPr>
              <a:t> _____________</a:t>
            </a:r>
            <a:r>
              <a:rPr lang="zh-CN" altLang="zh-CN" sz="1800" dirty="0">
                <a:solidFill>
                  <a:srgbClr val="00B050"/>
                </a:solidFill>
              </a:rPr>
              <a:t> </a:t>
            </a:r>
            <a:endParaRPr lang="en-US" altLang="zh-CN" sz="1800" b="1" dirty="0">
              <a:solidFill>
                <a:srgbClr val="00B050"/>
              </a:solidFill>
            </a:endParaRPr>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sp>
        <p:nvSpPr>
          <p:cNvPr id="6" name="矩形 5">
            <a:extLst>
              <a:ext uri="{FF2B5EF4-FFF2-40B4-BE49-F238E27FC236}">
                <a16:creationId xmlns:a16="http://schemas.microsoft.com/office/drawing/2014/main" id="{16A1DD3F-C11C-BB49-8156-26A4BFDCEAB9}"/>
              </a:ext>
            </a:extLst>
          </p:cNvPr>
          <p:cNvSpPr/>
          <p:nvPr/>
        </p:nvSpPr>
        <p:spPr>
          <a:xfrm>
            <a:off x="838200" y="3196592"/>
            <a:ext cx="10158663" cy="646331"/>
          </a:xfrm>
          <a:prstGeom prst="rect">
            <a:avLst/>
          </a:prstGeom>
        </p:spPr>
        <p:txBody>
          <a:bodyPr wrap="square">
            <a:spAutoFit/>
          </a:bodyPr>
          <a:lstStyle/>
          <a:p>
            <a:r>
              <a:rPr lang="en-US" altLang="zh-CN" u="sng" dirty="0"/>
              <a:t>(Q18)While </a:t>
            </a:r>
            <a:r>
              <a:rPr lang="en-US" altLang="zh-CN" u="sng" dirty="0">
                <a:solidFill>
                  <a:srgbClr val="FF0000"/>
                </a:solidFill>
              </a:rPr>
              <a:t>looking round the classrooms</a:t>
            </a:r>
            <a:r>
              <a:rPr lang="en-US" altLang="zh-CN" u="sng" dirty="0"/>
              <a:t>, take </a:t>
            </a:r>
            <a:r>
              <a:rPr lang="en-US" altLang="zh-CN" u="sng" dirty="0">
                <a:solidFill>
                  <a:srgbClr val="00B050"/>
                </a:solidFill>
              </a:rPr>
              <a:t>a special look at our display of games</a:t>
            </a:r>
            <a:r>
              <a:rPr lang="en-US" altLang="zh-CN" u="sng" dirty="0"/>
              <a:t>, which is one of the largest in the world </a:t>
            </a:r>
            <a:endParaRPr lang="en-US" altLang="zh-CN" dirty="0">
              <a:solidFill>
                <a:srgbClr val="00B050"/>
              </a:solidFill>
              <a:effectLst/>
              <a:latin typeface="Arial" panose="020B0604020202020204" pitchFamily="34" charset="0"/>
            </a:endParaRPr>
          </a:p>
        </p:txBody>
      </p:sp>
      <p:pic>
        <p:nvPicPr>
          <p:cNvPr id="2" name="在线媒体 1" descr="IELTS 10 Test 4 Section 2_02">
            <a:hlinkClick r:id="" action="ppaction://media"/>
            <a:extLst>
              <a:ext uri="{FF2B5EF4-FFF2-40B4-BE49-F238E27FC236}">
                <a16:creationId xmlns:a16="http://schemas.microsoft.com/office/drawing/2014/main" id="{19A0A9F7-5E6F-4D48-B7AC-01329BFA318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07563" y="-28474"/>
            <a:ext cx="812800" cy="812800"/>
          </a:xfrm>
          <a:prstGeom prst="rect">
            <a:avLst/>
          </a:prstGeom>
        </p:spPr>
      </p:pic>
    </p:spTree>
    <p:extLst>
      <p:ext uri="{BB962C8B-B14F-4D97-AF65-F5344CB8AC3E}">
        <p14:creationId xmlns:p14="http://schemas.microsoft.com/office/powerpoint/2010/main" val="1513600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76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bldLst>
      <p:bldP spid="6"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D790050-1406-4C40-8112-6CABCB4C3E73}"/>
              </a:ext>
            </a:extLst>
          </p:cNvPr>
          <p:cNvSpPr/>
          <p:nvPr/>
        </p:nvSpPr>
        <p:spPr>
          <a:xfrm>
            <a:off x="2912533" y="2659559"/>
            <a:ext cx="6096000" cy="1015663"/>
          </a:xfrm>
          <a:prstGeom prst="rect">
            <a:avLst/>
          </a:prstGeom>
        </p:spPr>
        <p:txBody>
          <a:bodyPr>
            <a:spAutoFit/>
          </a:bodyPr>
          <a:lstStyle/>
          <a:p>
            <a:pPr algn="ctr"/>
            <a:r>
              <a:rPr kumimoji="1" lang="zh-CN" altLang="en-US" sz="6000" dirty="0">
                <a:latin typeface="Microsoft YaHei" panose="020B0503020204020204" pitchFamily="34" charset="-122"/>
                <a:ea typeface="Microsoft YaHei" panose="020B0503020204020204" pitchFamily="34" charset="-122"/>
              </a:rPr>
              <a:t>学术场景</a:t>
            </a:r>
            <a:r>
              <a:rPr kumimoji="1" lang="en-US" altLang="zh-CN" sz="6000" dirty="0">
                <a:latin typeface="Microsoft YaHei" panose="020B0503020204020204" pitchFamily="34" charset="-122"/>
                <a:ea typeface="Microsoft YaHei" panose="020B0503020204020204" pitchFamily="34" charset="-122"/>
              </a:rPr>
              <a:t>-</a:t>
            </a:r>
            <a:r>
              <a:rPr kumimoji="1" lang="zh-CN" altLang="en-US" sz="6000" dirty="0">
                <a:latin typeface="Microsoft YaHei" panose="020B0503020204020204" pitchFamily="34" charset="-122"/>
                <a:ea typeface="Microsoft YaHei" panose="020B0503020204020204" pitchFamily="34" charset="-122"/>
              </a:rPr>
              <a:t>对话</a:t>
            </a:r>
            <a:endParaRPr kumimoji="1" lang="en-US" altLang="zh-CN" sz="6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08197804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438577F-BB43-405A-B1D4-E1517FC629D1}"/>
              </a:ext>
            </a:extLst>
          </p:cNvPr>
          <p:cNvSpPr/>
          <p:nvPr/>
        </p:nvSpPr>
        <p:spPr>
          <a:xfrm>
            <a:off x="912088" y="2898444"/>
            <a:ext cx="10143957" cy="369332"/>
          </a:xfrm>
          <a:prstGeom prst="rect">
            <a:avLst/>
          </a:prstGeom>
        </p:spPr>
        <p:txBody>
          <a:bodyPr wrap="square">
            <a:spAutoFit/>
          </a:bodyPr>
          <a:lstStyle/>
          <a:p>
            <a:r>
              <a:rPr lang="en-US" dirty="0"/>
              <a:t>To get a Diploma each students has to study 29………… and then work on 30………… in depth.</a:t>
            </a:r>
            <a:endParaRPr lang="en-GB" dirty="0"/>
          </a:p>
        </p:txBody>
      </p:sp>
      <p:sp>
        <p:nvSpPr>
          <p:cNvPr id="7" name="矩形 6">
            <a:extLst>
              <a:ext uri="{FF2B5EF4-FFF2-40B4-BE49-F238E27FC236}">
                <a16:creationId xmlns:a16="http://schemas.microsoft.com/office/drawing/2014/main" id="{EB998BC0-266A-430F-B949-A48D78F566D4}"/>
              </a:ext>
            </a:extLst>
          </p:cNvPr>
          <p:cNvSpPr/>
          <p:nvPr/>
        </p:nvSpPr>
        <p:spPr>
          <a:xfrm>
            <a:off x="2824016" y="76857"/>
            <a:ext cx="4347665" cy="954107"/>
          </a:xfrm>
          <a:prstGeom prst="rect">
            <a:avLst/>
          </a:prstGeom>
        </p:spPr>
        <p:txBody>
          <a:bodyPr wrap="non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5-1-3 Q29-30</a:t>
            </a:r>
          </a:p>
          <a:p>
            <a:pPr lvl="0"/>
            <a:endParaRPr lang="en-US" altLang="zh-CN" sz="2400" b="1" dirty="0">
              <a:solidFill>
                <a:prstClr val="black"/>
              </a:solidFill>
              <a:latin typeface="Arial" panose="020B0604020202020204" pitchFamily="34" charset="0"/>
              <a:cs typeface="Arial" panose="020B0604020202020204" pitchFamily="34" charset="0"/>
            </a:endParaRPr>
          </a:p>
        </p:txBody>
      </p:sp>
      <p:pic>
        <p:nvPicPr>
          <p:cNvPr id="3" name="5-1-3 Q29-30">
            <a:hlinkClick r:id="" action="ppaction://media"/>
            <a:extLst>
              <a:ext uri="{FF2B5EF4-FFF2-40B4-BE49-F238E27FC236}">
                <a16:creationId xmlns:a16="http://schemas.microsoft.com/office/drawing/2014/main" id="{4068154D-4305-43CC-A971-E1C79C245B5F}"/>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550176" y="0"/>
            <a:ext cx="915504" cy="915504"/>
          </a:xfrm>
          <a:prstGeom prst="rect">
            <a:avLst/>
          </a:prstGeom>
        </p:spPr>
      </p:pic>
    </p:spTree>
    <p:extLst>
      <p:ext uri="{BB962C8B-B14F-4D97-AF65-F5344CB8AC3E}">
        <p14:creationId xmlns:p14="http://schemas.microsoft.com/office/powerpoint/2010/main" val="531693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1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AD6085D2-DA56-4D8D-B0C7-FA61C8DBBE4B}"/>
              </a:ext>
            </a:extLst>
          </p:cNvPr>
          <p:cNvSpPr/>
          <p:nvPr/>
        </p:nvSpPr>
        <p:spPr>
          <a:xfrm>
            <a:off x="2659807" y="110228"/>
            <a:ext cx="3738524" cy="1323439"/>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5-2-1 Q1</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sp>
        <p:nvSpPr>
          <p:cNvPr id="2" name="矩形 1">
            <a:extLst>
              <a:ext uri="{FF2B5EF4-FFF2-40B4-BE49-F238E27FC236}">
                <a16:creationId xmlns:a16="http://schemas.microsoft.com/office/drawing/2014/main" id="{9799B1D0-F617-4DB0-B4FB-01130A9FA749}"/>
              </a:ext>
            </a:extLst>
          </p:cNvPr>
          <p:cNvSpPr/>
          <p:nvPr/>
        </p:nvSpPr>
        <p:spPr>
          <a:xfrm>
            <a:off x="997261" y="1556957"/>
            <a:ext cx="6572463" cy="1287532"/>
          </a:xfrm>
          <a:prstGeom prst="rect">
            <a:avLst/>
          </a:prstGeom>
        </p:spPr>
        <p:txBody>
          <a:bodyPr wrap="square">
            <a:spAutoFit/>
          </a:bodyPr>
          <a:lstStyle/>
          <a:p>
            <a:pPr>
              <a:lnSpc>
                <a:spcPct val="150000"/>
              </a:lnSpc>
            </a:pPr>
            <a:r>
              <a:rPr lang="en-GB" altLang="zh-CN" dirty="0"/>
              <a:t>For registration, must take</a:t>
            </a:r>
            <a:endParaRPr lang="zh-CN" altLang="zh-CN" dirty="0"/>
          </a:p>
          <a:p>
            <a:pPr marL="285750" lvl="0" indent="-285750">
              <a:lnSpc>
                <a:spcPct val="150000"/>
              </a:lnSpc>
              <a:buFont typeface="Arial" panose="020B0604020202020204" pitchFamily="34" charset="0"/>
              <a:buChar char="•"/>
            </a:pPr>
            <a:r>
              <a:rPr lang="en-US" altLang="zh-CN" dirty="0"/>
              <a:t>two </a:t>
            </a:r>
            <a:r>
              <a:rPr lang="en-US" altLang="zh-CN" b="1" dirty="0"/>
              <a:t>1</a:t>
            </a:r>
            <a:r>
              <a:rPr lang="en-US" altLang="zh-CN" dirty="0"/>
              <a:t>………………</a:t>
            </a:r>
            <a:r>
              <a:rPr lang="en-US" altLang="zh-CN" dirty="0">
                <a:solidFill>
                  <a:srgbClr val="C00000"/>
                </a:solidFill>
              </a:rPr>
              <a:t>and</a:t>
            </a:r>
            <a:endParaRPr lang="zh-CN" altLang="zh-CN" dirty="0">
              <a:solidFill>
                <a:srgbClr val="C00000"/>
              </a:solidFill>
            </a:endParaRPr>
          </a:p>
          <a:p>
            <a:pPr marL="285750" lvl="0" indent="-285750">
              <a:lnSpc>
                <a:spcPct val="150000"/>
              </a:lnSpc>
              <a:buFont typeface="Arial" panose="020B0604020202020204" pitchFamily="34" charset="0"/>
              <a:buChar char="•"/>
            </a:pPr>
            <a:r>
              <a:rPr lang="en-US" altLang="zh-CN" dirty="0"/>
              <a:t>two forms of I.D. e.g. driving license</a:t>
            </a:r>
            <a:endParaRPr lang="zh-CN" altLang="zh-CN" dirty="0"/>
          </a:p>
        </p:txBody>
      </p:sp>
      <p:sp>
        <p:nvSpPr>
          <p:cNvPr id="4" name="矩形 3">
            <a:extLst>
              <a:ext uri="{FF2B5EF4-FFF2-40B4-BE49-F238E27FC236}">
                <a16:creationId xmlns:a16="http://schemas.microsoft.com/office/drawing/2014/main" id="{D23F1163-00CD-4C63-A167-0062A68D9B52}"/>
              </a:ext>
            </a:extLst>
          </p:cNvPr>
          <p:cNvSpPr/>
          <p:nvPr/>
        </p:nvSpPr>
        <p:spPr>
          <a:xfrm>
            <a:off x="997261" y="4089645"/>
            <a:ext cx="10531720" cy="646331"/>
          </a:xfrm>
          <a:prstGeom prst="rect">
            <a:avLst/>
          </a:prstGeom>
        </p:spPr>
        <p:txBody>
          <a:bodyPr wrap="square">
            <a:spAutoFit/>
          </a:bodyPr>
          <a:lstStyle/>
          <a:p>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LIBRARIAN: Well, you'll need to come in to the library and fill out some forms. You'll also need to bring </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two </a:t>
            </a:r>
            <a:r>
              <a:rPr lang="en-US"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passport photos</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 with you. We also need two documents for ID</a:t>
            </a:r>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 so a driving </a:t>
            </a:r>
            <a:r>
              <a:rPr lang="en-US" altLang="zh-CN" kern="100" dirty="0" err="1">
                <a:solidFill>
                  <a:srgbClr val="000000"/>
                </a:solidFill>
                <a:latin typeface="Arial" panose="020B0604020202020204" pitchFamily="34" charset="0"/>
                <a:ea typeface="等线" panose="02010600030101010101" pitchFamily="2" charset="-122"/>
                <a:cs typeface="等线" panose="02010600030101010101" pitchFamily="2" charset="-122"/>
              </a:rPr>
              <a:t>licence</a:t>
            </a:r>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 would be fine. </a:t>
            </a:r>
            <a:endParaRPr lang="en-GB" dirty="0"/>
          </a:p>
        </p:txBody>
      </p:sp>
      <p:pic>
        <p:nvPicPr>
          <p:cNvPr id="6" name="5-2-1 Q1">
            <a:hlinkClick r:id="" action="ppaction://media"/>
            <a:extLst>
              <a:ext uri="{FF2B5EF4-FFF2-40B4-BE49-F238E27FC236}">
                <a16:creationId xmlns:a16="http://schemas.microsoft.com/office/drawing/2014/main" id="{87FF4A51-EB76-4981-BCF1-5806800C91C4}"/>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904705" y="-70578"/>
            <a:ext cx="1004957" cy="1004957"/>
          </a:xfrm>
          <a:prstGeom prst="rect">
            <a:avLst/>
          </a:prstGeom>
        </p:spPr>
      </p:pic>
    </p:spTree>
    <p:extLst>
      <p:ext uri="{BB962C8B-B14F-4D97-AF65-F5344CB8AC3E}">
        <p14:creationId xmlns:p14="http://schemas.microsoft.com/office/powerpoint/2010/main" val="3471554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9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F445766-B3C8-46F9-9E6F-6ED84D7EF993}"/>
              </a:ext>
            </a:extLst>
          </p:cNvPr>
          <p:cNvSpPr/>
          <p:nvPr/>
        </p:nvSpPr>
        <p:spPr>
          <a:xfrm>
            <a:off x="975219" y="1924785"/>
            <a:ext cx="10177808" cy="369332"/>
          </a:xfrm>
          <a:prstGeom prst="rect">
            <a:avLst/>
          </a:prstGeom>
        </p:spPr>
        <p:txBody>
          <a:bodyPr wrap="square">
            <a:spAutoFit/>
          </a:bodyPr>
          <a:lstStyle/>
          <a:p>
            <a:r>
              <a:rPr lang="en-US" dirty="0"/>
              <a:t>To get a Diploma each students has to study 29………… </a:t>
            </a:r>
            <a:r>
              <a:rPr lang="en-US" dirty="0">
                <a:solidFill>
                  <a:srgbClr val="C00000"/>
                </a:solidFill>
              </a:rPr>
              <a:t>and then</a:t>
            </a:r>
            <a:r>
              <a:rPr lang="en-US" dirty="0"/>
              <a:t> work on 30………… in depth.</a:t>
            </a:r>
            <a:endParaRPr lang="en-GB" dirty="0"/>
          </a:p>
        </p:txBody>
      </p:sp>
      <p:sp>
        <p:nvSpPr>
          <p:cNvPr id="3" name="矩形 2">
            <a:extLst>
              <a:ext uri="{FF2B5EF4-FFF2-40B4-BE49-F238E27FC236}">
                <a16:creationId xmlns:a16="http://schemas.microsoft.com/office/drawing/2014/main" id="{C20856AF-173F-474E-B7C6-985D6741C8B0}"/>
              </a:ext>
            </a:extLst>
          </p:cNvPr>
          <p:cNvSpPr/>
          <p:nvPr/>
        </p:nvSpPr>
        <p:spPr>
          <a:xfrm>
            <a:off x="975219" y="3719463"/>
            <a:ext cx="10808286" cy="1061829"/>
          </a:xfrm>
          <a:prstGeom prst="rect">
            <a:avLst/>
          </a:prstGeom>
        </p:spPr>
        <p:txBody>
          <a:bodyPr wrap="square">
            <a:spAutoFit/>
          </a:bodyPr>
          <a:lstStyle/>
          <a:p>
            <a:pPr algn="just">
              <a:lnSpc>
                <a:spcPct val="150000"/>
              </a:lnSpc>
              <a:spcAft>
                <a:spcPts val="0"/>
              </a:spcAft>
              <a:tabLst>
                <a:tab pos="1600200" algn="l"/>
                <a:tab pos="2400300" algn="l"/>
                <a:tab pos="3200400" algn="l"/>
              </a:tabLst>
            </a:pP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ANDREW: And how many of these ‘</a:t>
            </a:r>
            <a:r>
              <a:rPr lang="zh-TW" altLang="zh-CN" kern="100" dirty="0">
                <a:solidFill>
                  <a:srgbClr val="000000"/>
                </a:solidFill>
                <a:uFill>
                  <a:solidFill>
                    <a:srgbClr val="000000"/>
                  </a:solidFill>
                </a:uFill>
                <a:latin typeface="等线" panose="02010600030101010101" pitchFamily="2" charset="-122"/>
                <a:ea typeface="Arial" panose="020B0604020202020204" pitchFamily="34" charset="0"/>
                <a:cs typeface="等线" panose="02010600030101010101" pitchFamily="2" charset="-122"/>
              </a:rPr>
              <a:t>modules</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 would I have to do to get the diploma?</a:t>
            </a:r>
            <a:endParaRPr lang="zh-CN" altLang="zh-CN" kern="100" dirty="0">
              <a:solidFill>
                <a:srgbClr val="000000"/>
              </a:solidFill>
              <a:uFill>
                <a:solidFill>
                  <a:srgbClr val="000000"/>
                </a:solidFill>
              </a:uFill>
              <a:latin typeface="等线" panose="02010600030101010101" pitchFamily="2" charset="-122"/>
              <a:ea typeface="等线" panose="02010600030101010101" pitchFamily="2" charset="-122"/>
              <a:cs typeface="等线" panose="02010600030101010101" pitchFamily="2" charset="-122"/>
            </a:endParaRPr>
          </a:p>
          <a:p>
            <a:r>
              <a:rPr lang="zh-TW" altLang="zh-CN" kern="100" dirty="0">
                <a:solidFill>
                  <a:srgbClr val="000000"/>
                </a:solidFill>
                <a:ea typeface="Arial Unicode MS"/>
                <a:cs typeface="Arial Unicode MS"/>
              </a:rPr>
              <a:t>　　</a:t>
            </a:r>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MONICA: The current </a:t>
            </a:r>
            <a:r>
              <a:rPr lang="en-US" altLang="zh-CN" kern="100" dirty="0" err="1">
                <a:solidFill>
                  <a:srgbClr val="000000"/>
                </a:solidFill>
                <a:latin typeface="Arial" panose="020B0604020202020204" pitchFamily="34" charset="0"/>
                <a:ea typeface="等线" panose="02010600030101010101" pitchFamily="2" charset="-122"/>
                <a:cs typeface="等线" panose="02010600030101010101" pitchFamily="2" charset="-122"/>
              </a:rPr>
              <a:t>programme</a:t>
            </a:r>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 is </a:t>
            </a:r>
            <a:r>
              <a:rPr lang="en-US"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two modules</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 - and then you have to choose </a:t>
            </a:r>
            <a:r>
              <a:rPr lang="en-US"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a topic</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 </a:t>
            </a:r>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to work in more depth</a:t>
            </a:r>
            <a:endParaRPr lang="en-GB" dirty="0"/>
          </a:p>
        </p:txBody>
      </p:sp>
      <p:sp>
        <p:nvSpPr>
          <p:cNvPr id="6" name="矩形 5">
            <a:extLst>
              <a:ext uri="{FF2B5EF4-FFF2-40B4-BE49-F238E27FC236}">
                <a16:creationId xmlns:a16="http://schemas.microsoft.com/office/drawing/2014/main" id="{DE1AFD55-73A1-406C-AB37-8BE22966B161}"/>
              </a:ext>
            </a:extLst>
          </p:cNvPr>
          <p:cNvSpPr/>
          <p:nvPr/>
        </p:nvSpPr>
        <p:spPr>
          <a:xfrm>
            <a:off x="2707037" y="0"/>
            <a:ext cx="4347665" cy="954107"/>
          </a:xfrm>
          <a:prstGeom prst="rect">
            <a:avLst/>
          </a:prstGeom>
        </p:spPr>
        <p:txBody>
          <a:bodyPr wrap="non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5-1-3 Q29-30</a:t>
            </a:r>
          </a:p>
          <a:p>
            <a:pPr lvl="0"/>
            <a:endParaRPr lang="en-US" altLang="zh-CN" sz="2400" b="1" dirty="0">
              <a:solidFill>
                <a:prstClr val="black"/>
              </a:solidFill>
              <a:latin typeface="Arial" panose="020B0604020202020204" pitchFamily="34" charset="0"/>
              <a:cs typeface="Arial" panose="020B0604020202020204" pitchFamily="34" charset="0"/>
            </a:endParaRPr>
          </a:p>
        </p:txBody>
      </p:sp>
      <p:pic>
        <p:nvPicPr>
          <p:cNvPr id="5" name="5-1-3 Q29-30">
            <a:hlinkClick r:id="" action="ppaction://media"/>
            <a:extLst>
              <a:ext uri="{FF2B5EF4-FFF2-40B4-BE49-F238E27FC236}">
                <a16:creationId xmlns:a16="http://schemas.microsoft.com/office/drawing/2014/main" id="{D1796D68-2532-4F1C-BDCE-35FE8F36D248}"/>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231520" y="-161144"/>
            <a:ext cx="915504" cy="915504"/>
          </a:xfrm>
          <a:prstGeom prst="rect">
            <a:avLst/>
          </a:prstGeom>
        </p:spPr>
      </p:pic>
    </p:spTree>
    <p:extLst>
      <p:ext uri="{BB962C8B-B14F-4D97-AF65-F5344CB8AC3E}">
        <p14:creationId xmlns:p14="http://schemas.microsoft.com/office/powerpoint/2010/main" val="3856179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2BEF898-A3D0-4AF4-9D9F-F4548CA32C63}"/>
              </a:ext>
            </a:extLst>
          </p:cNvPr>
          <p:cNvSpPr/>
          <p:nvPr/>
        </p:nvSpPr>
        <p:spPr>
          <a:xfrm>
            <a:off x="2670043" y="43804"/>
            <a:ext cx="6226860" cy="2062103"/>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5-2-3 Q25-26</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sp>
        <p:nvSpPr>
          <p:cNvPr id="4" name="矩形 3">
            <a:extLst>
              <a:ext uri="{FF2B5EF4-FFF2-40B4-BE49-F238E27FC236}">
                <a16:creationId xmlns:a16="http://schemas.microsoft.com/office/drawing/2014/main" id="{2C8ECF30-3218-4E46-BDE8-EB6021A93629}"/>
              </a:ext>
            </a:extLst>
          </p:cNvPr>
          <p:cNvSpPr/>
          <p:nvPr/>
        </p:nvSpPr>
        <p:spPr>
          <a:xfrm>
            <a:off x="1201461" y="1718852"/>
            <a:ext cx="6096000" cy="1710148"/>
          </a:xfrm>
          <a:prstGeom prst="rect">
            <a:avLst/>
          </a:prstGeom>
        </p:spPr>
        <p:txBody>
          <a:bodyPr>
            <a:spAutoFit/>
          </a:bodyPr>
          <a:lstStyle/>
          <a:p>
            <a:pPr>
              <a:lnSpc>
                <a:spcPct val="150000"/>
              </a:lnSpc>
            </a:pPr>
            <a:r>
              <a:rPr lang="en-US" altLang="zh-CN" kern="100" dirty="0">
                <a:ea typeface="等线" panose="02010600030101010101" pitchFamily="2" charset="-122"/>
                <a:cs typeface="Times New Roman" panose="02020603050405020304" pitchFamily="18" charset="0"/>
              </a:rPr>
              <a:t>working with other people:</a:t>
            </a:r>
            <a:endParaRPr lang="zh-CN" altLang="zh-CN" kern="100" dirty="0">
              <a:ea typeface="等线" panose="02010600030101010101" pitchFamily="2" charset="-122"/>
              <a:cs typeface="Times New Roman" panose="02020603050405020304" pitchFamily="18" charset="0"/>
            </a:endParaRPr>
          </a:p>
          <a:p>
            <a:pPr>
              <a:lnSpc>
                <a:spcPct val="150000"/>
              </a:lnSpc>
            </a:pPr>
            <a:r>
              <a:rPr lang="en-US" altLang="zh-CN" kern="100" dirty="0">
                <a:ea typeface="等线" panose="02010600030101010101" pitchFamily="2" charset="-122"/>
                <a:cs typeface="Times New Roman" panose="02020603050405020304" pitchFamily="18" charset="0"/>
              </a:rPr>
              <a:t>-learning about  25……………</a:t>
            </a:r>
            <a:endParaRPr lang="zh-CN" altLang="zh-CN" kern="100" dirty="0">
              <a:ea typeface="等线" panose="02010600030101010101" pitchFamily="2" charset="-122"/>
              <a:cs typeface="Times New Roman" panose="02020603050405020304" pitchFamily="18" charset="0"/>
            </a:endParaRPr>
          </a:p>
          <a:p>
            <a:pPr>
              <a:lnSpc>
                <a:spcPct val="150000"/>
              </a:lnSpc>
            </a:pPr>
            <a:r>
              <a:rPr lang="en-US" altLang="zh-CN" kern="100" dirty="0">
                <a:ea typeface="等线" panose="02010600030101010101" pitchFamily="2" charset="-122"/>
                <a:cs typeface="Times New Roman" panose="02020603050405020304" pitchFamily="18" charset="0"/>
              </a:rPr>
              <a:t>-compromising</a:t>
            </a:r>
            <a:endParaRPr lang="zh-CN" altLang="zh-CN" kern="100" dirty="0">
              <a:ea typeface="等线" panose="02010600030101010101" pitchFamily="2" charset="-122"/>
              <a:cs typeface="Times New Roman" panose="02020603050405020304" pitchFamily="18" charset="0"/>
            </a:endParaRPr>
          </a:p>
          <a:p>
            <a:pPr>
              <a:lnSpc>
                <a:spcPct val="150000"/>
              </a:lnSpc>
            </a:pPr>
            <a:r>
              <a:rPr lang="en-US" altLang="zh-CN" kern="100" dirty="0">
                <a:ea typeface="等线" panose="02010600030101010101" pitchFamily="2" charset="-122"/>
                <a:cs typeface="Times New Roman" panose="02020603050405020304" pitchFamily="18" charset="0"/>
              </a:rPr>
              <a:t>-26…………people </a:t>
            </a:r>
            <a:r>
              <a:rPr lang="en-US" altLang="zh-CN" dirty="0">
                <a:cs typeface="Times New Roman" panose="02020603050405020304" pitchFamily="18" charset="0"/>
              </a:rPr>
              <a:t>who have different views</a:t>
            </a:r>
            <a:endParaRPr lang="en-GB" dirty="0"/>
          </a:p>
        </p:txBody>
      </p:sp>
      <p:pic>
        <p:nvPicPr>
          <p:cNvPr id="2" name="5-2-3 Q25-">
            <a:hlinkClick r:id="" action="ppaction://media"/>
            <a:extLst>
              <a:ext uri="{FF2B5EF4-FFF2-40B4-BE49-F238E27FC236}">
                <a16:creationId xmlns:a16="http://schemas.microsoft.com/office/drawing/2014/main" id="{F04073C4-E016-4FEB-8C4D-CE67A36EA031}"/>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564582" y="0"/>
            <a:ext cx="766417" cy="766417"/>
          </a:xfrm>
          <a:prstGeom prst="rect">
            <a:avLst/>
          </a:prstGeom>
        </p:spPr>
      </p:pic>
    </p:spTree>
    <p:extLst>
      <p:ext uri="{BB962C8B-B14F-4D97-AF65-F5344CB8AC3E}">
        <p14:creationId xmlns:p14="http://schemas.microsoft.com/office/powerpoint/2010/main" val="3363941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728DDA31-F4DE-4329-8325-83B4E15E44AB}"/>
              </a:ext>
            </a:extLst>
          </p:cNvPr>
          <p:cNvSpPr/>
          <p:nvPr/>
        </p:nvSpPr>
        <p:spPr>
          <a:xfrm>
            <a:off x="1201461" y="1196892"/>
            <a:ext cx="6096000" cy="1710148"/>
          </a:xfrm>
          <a:prstGeom prst="rect">
            <a:avLst/>
          </a:prstGeom>
        </p:spPr>
        <p:txBody>
          <a:bodyPr>
            <a:spAutoFit/>
          </a:bodyPr>
          <a:lstStyle/>
          <a:p>
            <a:pPr>
              <a:lnSpc>
                <a:spcPct val="150000"/>
              </a:lnSpc>
            </a:pPr>
            <a:r>
              <a:rPr lang="en-US" altLang="zh-CN" kern="100" dirty="0">
                <a:ea typeface="等线" panose="02010600030101010101" pitchFamily="2" charset="-122"/>
                <a:cs typeface="Times New Roman" panose="02020603050405020304" pitchFamily="18" charset="0"/>
              </a:rPr>
              <a:t>working with other people:</a:t>
            </a:r>
            <a:endParaRPr lang="zh-CN" altLang="zh-CN" kern="100" dirty="0">
              <a:ea typeface="等线" panose="02010600030101010101" pitchFamily="2" charset="-122"/>
              <a:cs typeface="Times New Roman" panose="02020603050405020304" pitchFamily="18" charset="0"/>
            </a:endParaRPr>
          </a:p>
          <a:p>
            <a:pPr>
              <a:lnSpc>
                <a:spcPct val="150000"/>
              </a:lnSpc>
            </a:pPr>
            <a:r>
              <a:rPr lang="en-US" altLang="zh-CN" kern="100" dirty="0">
                <a:solidFill>
                  <a:srgbClr val="C00000"/>
                </a:solidFill>
                <a:ea typeface="等线" panose="02010600030101010101" pitchFamily="2" charset="-122"/>
                <a:cs typeface="Times New Roman" panose="02020603050405020304" pitchFamily="18" charset="0"/>
              </a:rPr>
              <a:t>-</a:t>
            </a:r>
            <a:r>
              <a:rPr lang="en-US" altLang="zh-CN" kern="100" dirty="0">
                <a:ea typeface="等线" panose="02010600030101010101" pitchFamily="2" charset="-122"/>
                <a:cs typeface="Times New Roman" panose="02020603050405020304" pitchFamily="18" charset="0"/>
              </a:rPr>
              <a:t>learning about  25……………</a:t>
            </a:r>
            <a:endParaRPr lang="zh-CN" altLang="zh-CN" kern="100" dirty="0">
              <a:ea typeface="等线" panose="02010600030101010101" pitchFamily="2" charset="-122"/>
              <a:cs typeface="Times New Roman" panose="02020603050405020304" pitchFamily="18" charset="0"/>
            </a:endParaRPr>
          </a:p>
          <a:p>
            <a:pPr>
              <a:lnSpc>
                <a:spcPct val="150000"/>
              </a:lnSpc>
            </a:pPr>
            <a:r>
              <a:rPr lang="en-US" altLang="zh-CN" kern="100" dirty="0">
                <a:solidFill>
                  <a:srgbClr val="C00000"/>
                </a:solidFill>
                <a:ea typeface="等线" panose="02010600030101010101" pitchFamily="2" charset="-122"/>
                <a:cs typeface="Times New Roman" panose="02020603050405020304" pitchFamily="18" charset="0"/>
              </a:rPr>
              <a:t>-</a:t>
            </a:r>
            <a:r>
              <a:rPr lang="en-US" altLang="zh-CN" kern="100" dirty="0">
                <a:ea typeface="等线" panose="02010600030101010101" pitchFamily="2" charset="-122"/>
                <a:cs typeface="Times New Roman" panose="02020603050405020304" pitchFamily="18" charset="0"/>
              </a:rPr>
              <a:t>compromising</a:t>
            </a:r>
            <a:endParaRPr lang="zh-CN" altLang="zh-CN" kern="100" dirty="0">
              <a:ea typeface="等线" panose="02010600030101010101" pitchFamily="2" charset="-122"/>
              <a:cs typeface="Times New Roman" panose="02020603050405020304" pitchFamily="18" charset="0"/>
            </a:endParaRPr>
          </a:p>
          <a:p>
            <a:pPr>
              <a:lnSpc>
                <a:spcPct val="150000"/>
              </a:lnSpc>
            </a:pPr>
            <a:r>
              <a:rPr lang="en-US" altLang="zh-CN" kern="100" dirty="0">
                <a:solidFill>
                  <a:srgbClr val="C00000"/>
                </a:solidFill>
                <a:ea typeface="等线" panose="02010600030101010101" pitchFamily="2" charset="-122"/>
                <a:cs typeface="Times New Roman" panose="02020603050405020304" pitchFamily="18" charset="0"/>
              </a:rPr>
              <a:t>-</a:t>
            </a:r>
            <a:r>
              <a:rPr lang="en-US" altLang="zh-CN" kern="100" dirty="0">
                <a:ea typeface="等线" panose="02010600030101010101" pitchFamily="2" charset="-122"/>
                <a:cs typeface="Times New Roman" panose="02020603050405020304" pitchFamily="18" charset="0"/>
              </a:rPr>
              <a:t>26…………people </a:t>
            </a:r>
            <a:r>
              <a:rPr lang="en-US" altLang="zh-CN" dirty="0">
                <a:cs typeface="Times New Roman" panose="02020603050405020304" pitchFamily="18" charset="0"/>
              </a:rPr>
              <a:t>who have different views</a:t>
            </a:r>
            <a:endParaRPr lang="en-GB" dirty="0"/>
          </a:p>
        </p:txBody>
      </p:sp>
      <p:sp>
        <p:nvSpPr>
          <p:cNvPr id="3" name="矩形 2">
            <a:extLst>
              <a:ext uri="{FF2B5EF4-FFF2-40B4-BE49-F238E27FC236}">
                <a16:creationId xmlns:a16="http://schemas.microsoft.com/office/drawing/2014/main" id="{F2BEF898-A3D0-4AF4-9D9F-F4548CA32C63}"/>
              </a:ext>
            </a:extLst>
          </p:cNvPr>
          <p:cNvSpPr/>
          <p:nvPr/>
        </p:nvSpPr>
        <p:spPr>
          <a:xfrm>
            <a:off x="2573061" y="43804"/>
            <a:ext cx="6226860" cy="584775"/>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5-2-3 Q25-26</a:t>
            </a:r>
          </a:p>
        </p:txBody>
      </p:sp>
      <p:sp>
        <p:nvSpPr>
          <p:cNvPr id="4" name="矩形 3">
            <a:extLst>
              <a:ext uri="{FF2B5EF4-FFF2-40B4-BE49-F238E27FC236}">
                <a16:creationId xmlns:a16="http://schemas.microsoft.com/office/drawing/2014/main" id="{8BD2DE7C-0AE9-4332-8CBE-D448A42CD8CD}"/>
              </a:ext>
            </a:extLst>
          </p:cNvPr>
          <p:cNvSpPr/>
          <p:nvPr/>
        </p:nvSpPr>
        <p:spPr>
          <a:xfrm>
            <a:off x="1201461" y="3950961"/>
            <a:ext cx="10299240" cy="1200329"/>
          </a:xfrm>
          <a:prstGeom prst="rect">
            <a:avLst/>
          </a:prstGeom>
        </p:spPr>
        <p:txBody>
          <a:bodyPr wrap="square">
            <a:spAutoFit/>
          </a:bodyPr>
          <a:lstStyle/>
          <a:p>
            <a:pPr algn="just"/>
            <a:r>
              <a:rPr lang="en-US" altLang="zh-CN" kern="100" dirty="0">
                <a:solidFill>
                  <a:srgbClr val="000000"/>
                </a:solidFill>
                <a:ea typeface="等线" panose="02010600030101010101" pitchFamily="2" charset="-122"/>
                <a:cs typeface="等线" panose="02010600030101010101" pitchFamily="2" charset="-122"/>
              </a:rPr>
              <a:t>CRISTINA: Yes, well firstly, I learned how to use a video camera. And also, I think I really learned a lot about working together with other people. I've never done anything with a group before, and we had to find ways of </a:t>
            </a:r>
            <a:r>
              <a:rPr lang="en-US" altLang="zh-CN" u="sng" kern="100" dirty="0">
                <a:solidFill>
                  <a:srgbClr val="C00000"/>
                </a:solidFill>
                <a:uFill>
                  <a:solidFill>
                    <a:srgbClr val="000000"/>
                  </a:solidFill>
                </a:uFill>
                <a:ea typeface="等线" panose="02010600030101010101" pitchFamily="2" charset="-122"/>
                <a:cs typeface="等线" panose="02010600030101010101" pitchFamily="2" charset="-122"/>
              </a:rPr>
              <a:t>cooperating</a:t>
            </a:r>
            <a:r>
              <a:rPr lang="en-US" altLang="zh-CN" kern="100" dirty="0">
                <a:solidFill>
                  <a:srgbClr val="C00000"/>
                </a:solidFill>
                <a:ea typeface="等线" panose="02010600030101010101" pitchFamily="2" charset="-122"/>
                <a:cs typeface="等线" panose="02010600030101010101" pitchFamily="2" charset="-122"/>
              </a:rPr>
              <a:t>, </a:t>
            </a:r>
            <a:r>
              <a:rPr lang="en-US" altLang="zh-CN" kern="100" dirty="0">
                <a:solidFill>
                  <a:srgbClr val="000000"/>
                </a:solidFill>
                <a:ea typeface="等线" panose="02010600030101010101" pitchFamily="2" charset="-122"/>
                <a:cs typeface="等线" panose="02010600030101010101" pitchFamily="2" charset="-122"/>
              </a:rPr>
              <a:t>erm,</a:t>
            </a:r>
            <a:r>
              <a:rPr lang="en-US" altLang="zh-CN" kern="100" dirty="0">
                <a:solidFill>
                  <a:srgbClr val="C00000"/>
                </a:solidFill>
                <a:ea typeface="等线" panose="02010600030101010101" pitchFamily="2" charset="-122"/>
                <a:cs typeface="等线" panose="02010600030101010101" pitchFamily="2" charset="-122"/>
              </a:rPr>
              <a:t> and compromising, and </a:t>
            </a:r>
            <a:r>
              <a:rPr lang="en-US" altLang="zh-CN" kern="100" dirty="0">
                <a:solidFill>
                  <a:srgbClr val="000000"/>
                </a:solidFill>
                <a:ea typeface="等线" panose="02010600030101010101" pitchFamily="2" charset="-122"/>
                <a:cs typeface="等线" panose="02010600030101010101" pitchFamily="2" charset="-122"/>
              </a:rPr>
              <a:t>sometimes </a:t>
            </a:r>
            <a:r>
              <a:rPr lang="en-US" altLang="zh-CN" u="sng" kern="100" dirty="0">
                <a:solidFill>
                  <a:srgbClr val="C00000"/>
                </a:solidFill>
                <a:uFill>
                  <a:solidFill>
                    <a:srgbClr val="000000"/>
                  </a:solidFill>
                </a:uFill>
                <a:ea typeface="等线" panose="02010600030101010101" pitchFamily="2" charset="-122"/>
                <a:cs typeface="等线" panose="02010600030101010101" pitchFamily="2" charset="-122"/>
              </a:rPr>
              <a:t>persuading</a:t>
            </a:r>
            <a:r>
              <a:rPr lang="en-US" altLang="zh-CN" kern="100" dirty="0">
                <a:solidFill>
                  <a:srgbClr val="C00000"/>
                </a:solidFill>
                <a:ea typeface="等线" panose="02010600030101010101" pitchFamily="2" charset="-122"/>
                <a:cs typeface="等线" panose="02010600030101010101" pitchFamily="2" charset="-122"/>
              </a:rPr>
              <a:t> </a:t>
            </a:r>
            <a:r>
              <a:rPr lang="en-US" altLang="zh-CN" kern="100" dirty="0">
                <a:solidFill>
                  <a:srgbClr val="000000"/>
                </a:solidFill>
                <a:ea typeface="等线" panose="02010600030101010101" pitchFamily="2" charset="-122"/>
                <a:cs typeface="等线" panose="02010600030101010101" pitchFamily="2" charset="-122"/>
              </a:rPr>
              <a:t>people, when they don't agree with you. </a:t>
            </a:r>
            <a:endParaRPr lang="en-GB" dirty="0"/>
          </a:p>
        </p:txBody>
      </p:sp>
      <p:pic>
        <p:nvPicPr>
          <p:cNvPr id="5" name="5-2-3 Q25-">
            <a:hlinkClick r:id="" action="ppaction://media"/>
            <a:extLst>
              <a:ext uri="{FF2B5EF4-FFF2-40B4-BE49-F238E27FC236}">
                <a16:creationId xmlns:a16="http://schemas.microsoft.com/office/drawing/2014/main" id="{760D6CAE-0DBF-4348-BCC9-D59B91A633EC}"/>
              </a:ext>
            </a:extLst>
          </p:cNvPr>
          <p:cNvPicPr>
            <a:picLocks noChangeAspect="1"/>
          </p:cNvPicPr>
          <p:nvPr>
            <a:audioFile r:link="rId1"/>
            <p:extLst>
              <p:ext uri="{DAA4B4D4-6D71-4841-9C94-3DE7FCFB9230}">
                <p14:media xmlns:p14="http://schemas.microsoft.com/office/powerpoint/2010/main" r:embed="rId2">
                  <p14:trim st="1517"/>
                </p14:media>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467600" y="0"/>
            <a:ext cx="766417" cy="766417"/>
          </a:xfrm>
          <a:prstGeom prst="rect">
            <a:avLst/>
          </a:prstGeom>
        </p:spPr>
      </p:pic>
    </p:spTree>
    <p:extLst>
      <p:ext uri="{BB962C8B-B14F-4D97-AF65-F5344CB8AC3E}">
        <p14:creationId xmlns:p14="http://schemas.microsoft.com/office/powerpoint/2010/main" val="3397213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45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E6A84A4-0867-40D9-A12D-76F437B22A5D}"/>
              </a:ext>
            </a:extLst>
          </p:cNvPr>
          <p:cNvSpPr/>
          <p:nvPr/>
        </p:nvSpPr>
        <p:spPr>
          <a:xfrm>
            <a:off x="1043887" y="2914396"/>
            <a:ext cx="3736920" cy="369332"/>
          </a:xfrm>
          <a:prstGeom prst="rect">
            <a:avLst/>
          </a:prstGeom>
        </p:spPr>
        <p:txBody>
          <a:bodyPr wrap="none">
            <a:spAutoFit/>
          </a:bodyPr>
          <a:lstStyle/>
          <a:p>
            <a:r>
              <a:rPr lang="en-US" altLang="zh-CN" dirty="0">
                <a:latin typeface="Arial" panose="020B0604020202020204" pitchFamily="34" charset="0"/>
                <a:cs typeface="Arial" panose="020B0604020202020204" pitchFamily="34" charset="0"/>
              </a:rPr>
              <a:t>Dates:  From 21………to 22………</a:t>
            </a:r>
            <a:endParaRPr lang="en-GB" dirty="0">
              <a:latin typeface="Arial" panose="020B0604020202020204" pitchFamily="34" charset="0"/>
              <a:cs typeface="Arial" panose="020B0604020202020204" pitchFamily="34" charset="0"/>
            </a:endParaRPr>
          </a:p>
        </p:txBody>
      </p:sp>
      <p:sp>
        <p:nvSpPr>
          <p:cNvPr id="4" name="矩形 3">
            <a:extLst>
              <a:ext uri="{FF2B5EF4-FFF2-40B4-BE49-F238E27FC236}">
                <a16:creationId xmlns:a16="http://schemas.microsoft.com/office/drawing/2014/main" id="{6D622A5E-A2D7-463E-9F2A-79BAB7AF2B32}"/>
              </a:ext>
            </a:extLst>
          </p:cNvPr>
          <p:cNvSpPr/>
          <p:nvPr/>
        </p:nvSpPr>
        <p:spPr>
          <a:xfrm>
            <a:off x="2547351" y="114566"/>
            <a:ext cx="6226860" cy="1692771"/>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5-3-3 Q21</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pic>
        <p:nvPicPr>
          <p:cNvPr id="3" name="5-3-3 Q21">
            <a:hlinkClick r:id="" action="ppaction://media"/>
            <a:extLst>
              <a:ext uri="{FF2B5EF4-FFF2-40B4-BE49-F238E27FC236}">
                <a16:creationId xmlns:a16="http://schemas.microsoft.com/office/drawing/2014/main" id="{94ABE5B0-2ADD-4F89-A143-B724A1CC0150}"/>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974057" y="0"/>
            <a:ext cx="826052" cy="826052"/>
          </a:xfrm>
          <a:prstGeom prst="rect">
            <a:avLst/>
          </a:prstGeom>
        </p:spPr>
      </p:pic>
    </p:spTree>
    <p:extLst>
      <p:ext uri="{BB962C8B-B14F-4D97-AF65-F5344CB8AC3E}">
        <p14:creationId xmlns:p14="http://schemas.microsoft.com/office/powerpoint/2010/main" val="4246742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7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E6A84A4-0867-40D9-A12D-76F437B22A5D}"/>
              </a:ext>
            </a:extLst>
          </p:cNvPr>
          <p:cNvSpPr/>
          <p:nvPr/>
        </p:nvSpPr>
        <p:spPr>
          <a:xfrm>
            <a:off x="1043887" y="2593885"/>
            <a:ext cx="3736920" cy="369332"/>
          </a:xfrm>
          <a:prstGeom prst="rect">
            <a:avLst/>
          </a:prstGeom>
        </p:spPr>
        <p:txBody>
          <a:bodyPr wrap="none">
            <a:spAutoFit/>
          </a:bodyPr>
          <a:lstStyle/>
          <a:p>
            <a:r>
              <a:rPr lang="en-US" altLang="zh-CN" dirty="0">
                <a:latin typeface="Arial" panose="020B0604020202020204" pitchFamily="34" charset="0"/>
                <a:cs typeface="Arial" panose="020B0604020202020204" pitchFamily="34" charset="0"/>
              </a:rPr>
              <a:t>Dates:  </a:t>
            </a:r>
            <a:r>
              <a:rPr lang="en-US" altLang="zh-CN" dirty="0">
                <a:solidFill>
                  <a:srgbClr val="C00000"/>
                </a:solidFill>
                <a:latin typeface="Arial" panose="020B0604020202020204" pitchFamily="34" charset="0"/>
                <a:cs typeface="Arial" panose="020B0604020202020204" pitchFamily="34" charset="0"/>
              </a:rPr>
              <a:t>From 21………to 22………</a:t>
            </a:r>
            <a:endParaRPr lang="en-GB" dirty="0">
              <a:solidFill>
                <a:srgbClr val="C00000"/>
              </a:solidFill>
              <a:latin typeface="Arial" panose="020B0604020202020204" pitchFamily="34" charset="0"/>
              <a:cs typeface="Arial" panose="020B0604020202020204" pitchFamily="34" charset="0"/>
            </a:endParaRPr>
          </a:p>
        </p:txBody>
      </p:sp>
      <p:sp>
        <p:nvSpPr>
          <p:cNvPr id="4" name="矩形 3">
            <a:extLst>
              <a:ext uri="{FF2B5EF4-FFF2-40B4-BE49-F238E27FC236}">
                <a16:creationId xmlns:a16="http://schemas.microsoft.com/office/drawing/2014/main" id="{6D622A5E-A2D7-463E-9F2A-79BAB7AF2B32}"/>
              </a:ext>
            </a:extLst>
          </p:cNvPr>
          <p:cNvSpPr/>
          <p:nvPr/>
        </p:nvSpPr>
        <p:spPr>
          <a:xfrm>
            <a:off x="2588914" y="114566"/>
            <a:ext cx="6226860" cy="1692771"/>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5-3-3 Q21</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sp>
        <p:nvSpPr>
          <p:cNvPr id="5" name="矩形 4">
            <a:extLst>
              <a:ext uri="{FF2B5EF4-FFF2-40B4-BE49-F238E27FC236}">
                <a16:creationId xmlns:a16="http://schemas.microsoft.com/office/drawing/2014/main" id="{49EAE484-1849-4554-BB9C-DEF4CEF13172}"/>
              </a:ext>
            </a:extLst>
          </p:cNvPr>
          <p:cNvSpPr/>
          <p:nvPr/>
        </p:nvSpPr>
        <p:spPr>
          <a:xfrm>
            <a:off x="1043887" y="3964891"/>
            <a:ext cx="10815033" cy="646331"/>
          </a:xfrm>
          <a:prstGeom prst="rect">
            <a:avLst/>
          </a:prstGeom>
        </p:spPr>
        <p:txBody>
          <a:bodyPr wrap="square">
            <a:spAutoFit/>
          </a:bodyPr>
          <a:lstStyle/>
          <a:p>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ANNIE: </a:t>
            </a:r>
            <a:r>
              <a:rPr lang="en-US" altLang="zh-CN" kern="100" dirty="0" err="1">
                <a:solidFill>
                  <a:srgbClr val="000000"/>
                </a:solidFill>
                <a:latin typeface="Arial" panose="020B0604020202020204" pitchFamily="34" charset="0"/>
                <a:ea typeface="等线" panose="02010600030101010101" pitchFamily="2" charset="-122"/>
                <a:cs typeface="等线" panose="02010600030101010101" pitchFamily="2" charset="-122"/>
              </a:rPr>
              <a:t>Mmm</a:t>
            </a:r>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 that's it, OK and dates, when did we start? I remember, my birthday's on </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May 4th and </a:t>
            </a:r>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it was the day after, it must have been </a:t>
            </a:r>
            <a:r>
              <a:rPr lang="en-US"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May 5th</a:t>
            </a:r>
            <a:r>
              <a:rPr lang="zh-TW" altLang="zh-CN" kern="100" dirty="0">
                <a:solidFill>
                  <a:srgbClr val="C00000"/>
                </a:solidFill>
                <a:ea typeface="Arial" panose="020B0604020202020204" pitchFamily="34" charset="0"/>
                <a:cs typeface="等线" panose="02010600030101010101" pitchFamily="2" charset="-122"/>
              </a:rPr>
              <a:t>.</a:t>
            </a:r>
            <a:endParaRPr lang="en-GB" dirty="0">
              <a:solidFill>
                <a:srgbClr val="C00000"/>
              </a:solidFill>
            </a:endParaRPr>
          </a:p>
        </p:txBody>
      </p:sp>
      <p:pic>
        <p:nvPicPr>
          <p:cNvPr id="6" name="5-3-3 Q21">
            <a:hlinkClick r:id="" action="ppaction://media"/>
            <a:extLst>
              <a:ext uri="{FF2B5EF4-FFF2-40B4-BE49-F238E27FC236}">
                <a16:creationId xmlns:a16="http://schemas.microsoft.com/office/drawing/2014/main" id="{F917ACE2-91DF-42EA-9E0C-FC95B32837EF}"/>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015620" y="0"/>
            <a:ext cx="826052" cy="826052"/>
          </a:xfrm>
          <a:prstGeom prst="rect">
            <a:avLst/>
          </a:prstGeom>
        </p:spPr>
      </p:pic>
    </p:spTree>
    <p:extLst>
      <p:ext uri="{BB962C8B-B14F-4D97-AF65-F5344CB8AC3E}">
        <p14:creationId xmlns:p14="http://schemas.microsoft.com/office/powerpoint/2010/main" val="3496462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7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F76098AE-5197-4C06-9030-F5C03BA04E53}"/>
              </a:ext>
            </a:extLst>
          </p:cNvPr>
          <p:cNvSpPr/>
          <p:nvPr/>
        </p:nvSpPr>
        <p:spPr>
          <a:xfrm>
            <a:off x="2724926" y="18445"/>
            <a:ext cx="6478492" cy="2062103"/>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5-3-3 Q23,24</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graphicFrame>
        <p:nvGraphicFramePr>
          <p:cNvPr id="8" name="表格 7">
            <a:extLst>
              <a:ext uri="{FF2B5EF4-FFF2-40B4-BE49-F238E27FC236}">
                <a16:creationId xmlns:a16="http://schemas.microsoft.com/office/drawing/2014/main" id="{194A0E01-381C-4684-9EFC-7CF07485B5DE}"/>
              </a:ext>
            </a:extLst>
          </p:cNvPr>
          <p:cNvGraphicFramePr>
            <a:graphicFrameLocks noGrp="1"/>
          </p:cNvGraphicFramePr>
          <p:nvPr/>
        </p:nvGraphicFramePr>
        <p:xfrm>
          <a:off x="1034671" y="2851467"/>
          <a:ext cx="8518687" cy="1155065"/>
        </p:xfrm>
        <a:graphic>
          <a:graphicData uri="http://schemas.openxmlformats.org/drawingml/2006/table">
            <a:tbl>
              <a:tblPr firstRow="1" firstCol="1" bandRow="1">
                <a:tableStyleId>{5C22544A-7EE6-4342-B048-85BDC9FD1C3A}</a:tableStyleId>
              </a:tblPr>
              <a:tblGrid>
                <a:gridCol w="2513814">
                  <a:extLst>
                    <a:ext uri="{9D8B030D-6E8A-4147-A177-3AD203B41FA5}">
                      <a16:colId xmlns:a16="http://schemas.microsoft.com/office/drawing/2014/main" val="2807023366"/>
                    </a:ext>
                  </a:extLst>
                </a:gridCol>
                <a:gridCol w="6004873">
                  <a:extLst>
                    <a:ext uri="{9D8B030D-6E8A-4147-A177-3AD203B41FA5}">
                      <a16:colId xmlns:a16="http://schemas.microsoft.com/office/drawing/2014/main" val="3489374901"/>
                    </a:ext>
                  </a:extLst>
                </a:gridCol>
              </a:tblGrid>
              <a:tr h="0">
                <a:tc>
                  <a:txBody>
                    <a:bodyPr/>
                    <a:lstStyle/>
                    <a:p>
                      <a:pPr algn="l">
                        <a:spcAft>
                          <a:spcPts val="0"/>
                        </a:spcAft>
                      </a:pPr>
                      <a:r>
                        <a:rPr lang="en-GB" sz="1200" kern="10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spcAft>
                          <a:spcPts val="0"/>
                        </a:spcAft>
                      </a:pPr>
                      <a:r>
                        <a:rPr lang="en-GB" sz="1800" kern="100" dirty="0">
                          <a:solidFill>
                            <a:schemeClr val="tx1"/>
                          </a:solidFill>
                          <a:effectLst/>
                          <a:latin typeface="+mn-lt"/>
                        </a:rPr>
                        <a:t>Good Points</a:t>
                      </a:r>
                      <a:endParaRPr lang="zh-CN" sz="1800" kern="10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95797371"/>
                  </a:ext>
                </a:extLst>
              </a:tr>
              <a:tr h="880745">
                <a:tc>
                  <a:txBody>
                    <a:bodyPr/>
                    <a:lstStyle/>
                    <a:p>
                      <a:pPr algn="l">
                        <a:spcAft>
                          <a:spcPts val="0"/>
                        </a:spcAft>
                      </a:pPr>
                      <a:r>
                        <a:rPr lang="en-GB" sz="1800" kern="100" dirty="0">
                          <a:solidFill>
                            <a:schemeClr val="tx1"/>
                          </a:solidFill>
                          <a:effectLst/>
                          <a:latin typeface="+mn-lt"/>
                        </a:rPr>
                        <a:t>Course organization</a:t>
                      </a:r>
                      <a:endParaRPr lang="zh-CN" sz="1800" kern="10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342900" lvl="0" indent="-342900" algn="l">
                        <a:spcAft>
                          <a:spcPts val="0"/>
                        </a:spcAft>
                        <a:buFont typeface="Wingdings" panose="05000000000000000000" pitchFamily="2" charset="2"/>
                        <a:buChar char=""/>
                      </a:pPr>
                      <a:r>
                        <a:rPr lang="en-US" sz="1800" kern="100" dirty="0">
                          <a:solidFill>
                            <a:schemeClr val="tx1"/>
                          </a:solidFill>
                          <a:effectLst/>
                          <a:latin typeface="+mn-lt"/>
                        </a:rPr>
                        <a:t>23………………</a:t>
                      </a:r>
                      <a:endParaRPr lang="zh-CN" sz="1800" kern="100" dirty="0">
                        <a:solidFill>
                          <a:schemeClr val="tx1"/>
                        </a:solidFill>
                        <a:effectLst/>
                        <a:latin typeface="+mn-lt"/>
                      </a:endParaRPr>
                    </a:p>
                    <a:p>
                      <a:pPr marL="342900" lvl="0" indent="-342900" algn="l">
                        <a:spcAft>
                          <a:spcPts val="0"/>
                        </a:spcAft>
                        <a:buFont typeface="Wingdings" panose="05000000000000000000" pitchFamily="2" charset="2"/>
                        <a:buChar char=""/>
                      </a:pPr>
                      <a:r>
                        <a:rPr lang="en-US" sz="1800" kern="100" dirty="0">
                          <a:solidFill>
                            <a:schemeClr val="tx1"/>
                          </a:solidFill>
                          <a:effectLst/>
                          <a:latin typeface="+mn-lt"/>
                        </a:rPr>
                        <a:t>useful to have </a:t>
                      </a:r>
                      <a:r>
                        <a:rPr lang="en-GB" sz="1800" kern="100" dirty="0">
                          <a:solidFill>
                            <a:schemeClr val="tx1"/>
                          </a:solidFill>
                          <a:effectLst/>
                          <a:latin typeface="+mn-lt"/>
                        </a:rPr>
                        <a:t>24………………at beginning of course</a:t>
                      </a:r>
                      <a:endParaRPr lang="zh-CN" sz="1800" kern="10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80054812"/>
                  </a:ext>
                </a:extLst>
              </a:tr>
            </a:tbl>
          </a:graphicData>
        </a:graphic>
      </p:graphicFrame>
      <p:pic>
        <p:nvPicPr>
          <p:cNvPr id="3" name="5-3-3 Q23-24">
            <a:hlinkClick r:id="" action="ppaction://media"/>
            <a:extLst>
              <a:ext uri="{FF2B5EF4-FFF2-40B4-BE49-F238E27FC236}">
                <a16:creationId xmlns:a16="http://schemas.microsoft.com/office/drawing/2014/main" id="{BDEC5ABE-D781-40DF-B310-8A2EC109E863}"/>
              </a:ext>
            </a:extLst>
          </p:cNvPr>
          <p:cNvPicPr>
            <a:picLocks noChangeAspect="1"/>
          </p:cNvPicPr>
          <p:nvPr>
            <a:audioFile r:link="rId1"/>
            <p:extLst>
              <p:ext uri="{DAA4B4D4-6D71-4841-9C94-3DE7FCFB9230}">
                <p14:media xmlns:p14="http://schemas.microsoft.com/office/powerpoint/2010/main" r:embed="rId2">
                  <p14:trim st="1127"/>
                </p14:media>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127358" y="-148010"/>
            <a:ext cx="875749" cy="875749"/>
          </a:xfrm>
          <a:prstGeom prst="rect">
            <a:avLst/>
          </a:prstGeom>
        </p:spPr>
      </p:pic>
    </p:spTree>
    <p:extLst>
      <p:ext uri="{BB962C8B-B14F-4D97-AF65-F5344CB8AC3E}">
        <p14:creationId xmlns:p14="http://schemas.microsoft.com/office/powerpoint/2010/main" val="3312622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8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F76098AE-5197-4C06-9030-F5C03BA04E53}"/>
              </a:ext>
            </a:extLst>
          </p:cNvPr>
          <p:cNvSpPr/>
          <p:nvPr/>
        </p:nvSpPr>
        <p:spPr>
          <a:xfrm>
            <a:off x="2638642" y="25369"/>
            <a:ext cx="6478492" cy="1692771"/>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5-3-3 Q23,24</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srgbClr val="C00000"/>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sp>
        <p:nvSpPr>
          <p:cNvPr id="4" name="矩形 3">
            <a:extLst>
              <a:ext uri="{FF2B5EF4-FFF2-40B4-BE49-F238E27FC236}">
                <a16:creationId xmlns:a16="http://schemas.microsoft.com/office/drawing/2014/main" id="{19019342-DB49-41E8-9FC4-B9009394080F}"/>
              </a:ext>
            </a:extLst>
          </p:cNvPr>
          <p:cNvSpPr/>
          <p:nvPr/>
        </p:nvSpPr>
        <p:spPr>
          <a:xfrm>
            <a:off x="582184" y="3308269"/>
            <a:ext cx="10795969" cy="2118529"/>
          </a:xfrm>
          <a:prstGeom prst="rect">
            <a:avLst/>
          </a:prstGeom>
        </p:spPr>
        <p:txBody>
          <a:bodyPr wrap="square">
            <a:spAutoFit/>
          </a:bodyPr>
          <a:lstStyle/>
          <a:p>
            <a:pPr algn="just">
              <a:lnSpc>
                <a:spcPct val="150000"/>
              </a:lnSpc>
              <a:spcAft>
                <a:spcPts val="0"/>
              </a:spcAft>
              <a:tabLst>
                <a:tab pos="1600200" algn="l"/>
                <a:tab pos="2400300" algn="l"/>
                <a:tab pos="3200400" algn="l"/>
              </a:tabLst>
            </a:pP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       OK, what's the first one? Oh, course </a:t>
            </a:r>
            <a:r>
              <a:rPr lang="en-US" altLang="zh-CN" kern="100" dirty="0" err="1">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organisation</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 What do you think?    Q22</a:t>
            </a:r>
            <a:endParaRPr lang="zh-CN"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endParaRPr>
          </a:p>
          <a:p>
            <a:pPr algn="just">
              <a:lnSpc>
                <a:spcPct val="150000"/>
              </a:lnSpc>
              <a:spcAft>
                <a:spcPts val="0"/>
              </a:spcAft>
              <a:tabLst>
                <a:tab pos="1600200" algn="l"/>
                <a:tab pos="2400300" algn="l"/>
                <a:tab pos="3200400" algn="l"/>
              </a:tabLst>
            </a:pPr>
            <a:r>
              <a:rPr lang="zh-TW" altLang="zh-CN" kern="100" dirty="0">
                <a:solidFill>
                  <a:srgbClr val="000000"/>
                </a:solidFill>
                <a:uFill>
                  <a:solidFill>
                    <a:srgbClr val="000000"/>
                  </a:solidFill>
                </a:uFill>
                <a:latin typeface="Arial" panose="020B0604020202020204" pitchFamily="34" charset="0"/>
                <a:ea typeface="Arial Unicode MS"/>
                <a:cs typeface="Arial" panose="020B0604020202020204" pitchFamily="34" charset="0"/>
              </a:rPr>
              <a:t>　　</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ANNIE: </a:t>
            </a:r>
            <a:r>
              <a:rPr lang="en-US" altLang="zh-CN" kern="100" dirty="0" err="1">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Er</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 clear? It was, wasn't it?</a:t>
            </a:r>
            <a:endParaRPr lang="zh-CN"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endParaRPr>
          </a:p>
          <a:p>
            <a:pPr algn="just">
              <a:lnSpc>
                <a:spcPct val="150000"/>
              </a:lnSpc>
              <a:spcAft>
                <a:spcPts val="0"/>
              </a:spcAft>
              <a:tabLst>
                <a:tab pos="1600200" algn="l"/>
                <a:tab pos="2400300" algn="l"/>
                <a:tab pos="3200400" algn="l"/>
              </a:tabLst>
            </a:pPr>
            <a:r>
              <a:rPr lang="zh-TW" altLang="zh-CN" kern="100" dirty="0">
                <a:solidFill>
                  <a:srgbClr val="000000"/>
                </a:solidFill>
                <a:uFill>
                  <a:solidFill>
                    <a:srgbClr val="000000"/>
                  </a:solidFill>
                </a:uFill>
                <a:latin typeface="Arial" panose="020B0604020202020204" pitchFamily="34" charset="0"/>
                <a:ea typeface="Arial Unicode MS"/>
                <a:cs typeface="Arial" panose="020B0604020202020204" pitchFamily="34" charset="0"/>
              </a:rPr>
              <a:t>　　</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BEN: Yes, I think </a:t>
            </a:r>
            <a:r>
              <a:rPr lang="en-US" altLang="zh-CN" kern="100" dirty="0">
                <a:solidFill>
                  <a:srgbClr val="C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the </a:t>
            </a:r>
            <a:r>
              <a:rPr lang="en-US" altLang="zh-CN" kern="100" dirty="0" err="1">
                <a:solidFill>
                  <a:srgbClr val="C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organisation</a:t>
            </a:r>
            <a:r>
              <a:rPr lang="en-US" altLang="zh-CN" kern="100" dirty="0">
                <a:solidFill>
                  <a:srgbClr val="C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 </a:t>
            </a:r>
            <a:r>
              <a:rPr lang="en-US"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was clear</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 OK, anything else for course </a:t>
            </a:r>
            <a:r>
              <a:rPr lang="en-US" altLang="zh-CN" kern="100" dirty="0" err="1">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organisation</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    Q23</a:t>
            </a:r>
            <a:endParaRPr lang="zh-CN"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endParaRPr>
          </a:p>
          <a:p>
            <a:pPr algn="just">
              <a:lnSpc>
                <a:spcPct val="150000"/>
              </a:lnSpc>
              <a:spcAft>
                <a:spcPts val="0"/>
              </a:spcAft>
              <a:tabLst>
                <a:tab pos="1600200" algn="l"/>
                <a:tab pos="2400300" algn="l"/>
                <a:tab pos="3200400" algn="l"/>
              </a:tabLst>
            </a:pPr>
            <a:r>
              <a:rPr lang="zh-TW" altLang="zh-CN" kern="100" dirty="0">
                <a:solidFill>
                  <a:srgbClr val="000000"/>
                </a:solidFill>
                <a:uFill>
                  <a:solidFill>
                    <a:srgbClr val="000000"/>
                  </a:solidFill>
                </a:uFill>
                <a:latin typeface="Arial" panose="020B0604020202020204" pitchFamily="34" charset="0"/>
                <a:ea typeface="Arial Unicode MS"/>
                <a:cs typeface="Arial" panose="020B0604020202020204" pitchFamily="34" charset="0"/>
              </a:rPr>
              <a:t>　　</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ANNIE: It was </a:t>
            </a:r>
            <a:r>
              <a:rPr lang="en-US" altLang="zh-CN" kern="100" dirty="0">
                <a:solidFill>
                  <a:srgbClr val="C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a good thing he gave us </a:t>
            </a:r>
            <a:r>
              <a:rPr lang="en-US"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the course outline</a:t>
            </a:r>
            <a:r>
              <a:rPr lang="en-US" altLang="zh-CN" kern="100" dirty="0">
                <a:solidFill>
                  <a:srgbClr val="C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 at the beginning</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rPr>
              <a:t>, in the first session, that was useful, so I'll put that down, shall I? </a:t>
            </a:r>
            <a:endParaRPr lang="zh-CN" altLang="zh-CN" kern="100" dirty="0">
              <a:solidFill>
                <a:srgbClr val="000000"/>
              </a:solidFill>
              <a:uFill>
                <a:solidFill>
                  <a:srgbClr val="000000"/>
                </a:solidFill>
              </a:uFill>
              <a:latin typeface="Arial" panose="020B0604020202020204" pitchFamily="34" charset="0"/>
              <a:ea typeface="等线" panose="02010600030101010101" pitchFamily="2" charset="-122"/>
              <a:cs typeface="Arial" panose="020B0604020202020204" pitchFamily="34" charset="0"/>
            </a:endParaRPr>
          </a:p>
        </p:txBody>
      </p:sp>
      <p:graphicFrame>
        <p:nvGraphicFramePr>
          <p:cNvPr id="2" name="表格 1">
            <a:extLst>
              <a:ext uri="{FF2B5EF4-FFF2-40B4-BE49-F238E27FC236}">
                <a16:creationId xmlns:a16="http://schemas.microsoft.com/office/drawing/2014/main" id="{631612F4-DFD1-4A83-A80E-C509A9CA9524}"/>
              </a:ext>
            </a:extLst>
          </p:cNvPr>
          <p:cNvGraphicFramePr>
            <a:graphicFrameLocks noGrp="1"/>
          </p:cNvGraphicFramePr>
          <p:nvPr/>
        </p:nvGraphicFramePr>
        <p:xfrm>
          <a:off x="1034671" y="1247358"/>
          <a:ext cx="8518687" cy="1155065"/>
        </p:xfrm>
        <a:graphic>
          <a:graphicData uri="http://schemas.openxmlformats.org/drawingml/2006/table">
            <a:tbl>
              <a:tblPr firstRow="1" firstCol="1" bandRow="1">
                <a:tableStyleId>{5C22544A-7EE6-4342-B048-85BDC9FD1C3A}</a:tableStyleId>
              </a:tblPr>
              <a:tblGrid>
                <a:gridCol w="2513814">
                  <a:extLst>
                    <a:ext uri="{9D8B030D-6E8A-4147-A177-3AD203B41FA5}">
                      <a16:colId xmlns:a16="http://schemas.microsoft.com/office/drawing/2014/main" val="2807023366"/>
                    </a:ext>
                  </a:extLst>
                </a:gridCol>
                <a:gridCol w="6004873">
                  <a:extLst>
                    <a:ext uri="{9D8B030D-6E8A-4147-A177-3AD203B41FA5}">
                      <a16:colId xmlns:a16="http://schemas.microsoft.com/office/drawing/2014/main" val="3489374901"/>
                    </a:ext>
                  </a:extLst>
                </a:gridCol>
              </a:tblGrid>
              <a:tr h="0">
                <a:tc>
                  <a:txBody>
                    <a:bodyPr/>
                    <a:lstStyle/>
                    <a:p>
                      <a:pPr algn="l">
                        <a:spcAft>
                          <a:spcPts val="0"/>
                        </a:spcAft>
                      </a:pPr>
                      <a:r>
                        <a:rPr lang="en-GB" sz="1200" kern="10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spcAft>
                          <a:spcPts val="0"/>
                        </a:spcAft>
                      </a:pPr>
                      <a:r>
                        <a:rPr lang="en-GB" sz="1800" kern="100" dirty="0">
                          <a:solidFill>
                            <a:schemeClr val="tx1"/>
                          </a:solidFill>
                          <a:effectLst/>
                          <a:latin typeface="+mn-lt"/>
                        </a:rPr>
                        <a:t>Good Points</a:t>
                      </a:r>
                      <a:endParaRPr lang="zh-CN" sz="1800" kern="10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95797371"/>
                  </a:ext>
                </a:extLst>
              </a:tr>
              <a:tr h="880745">
                <a:tc>
                  <a:txBody>
                    <a:bodyPr/>
                    <a:lstStyle/>
                    <a:p>
                      <a:pPr algn="l">
                        <a:spcAft>
                          <a:spcPts val="0"/>
                        </a:spcAft>
                      </a:pPr>
                      <a:r>
                        <a:rPr lang="en-GB" sz="1800" kern="100" dirty="0">
                          <a:solidFill>
                            <a:schemeClr val="tx1"/>
                          </a:solidFill>
                          <a:effectLst/>
                          <a:latin typeface="+mn-lt"/>
                        </a:rPr>
                        <a:t>Course organization</a:t>
                      </a:r>
                      <a:endParaRPr lang="zh-CN" sz="1800" kern="10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342900" lvl="0" indent="-342900" algn="l">
                        <a:spcAft>
                          <a:spcPts val="0"/>
                        </a:spcAft>
                        <a:buFont typeface="Wingdings" panose="05000000000000000000" pitchFamily="2" charset="2"/>
                        <a:buChar char=""/>
                      </a:pPr>
                      <a:r>
                        <a:rPr lang="en-US" sz="1800" kern="100" dirty="0">
                          <a:solidFill>
                            <a:schemeClr val="tx1"/>
                          </a:solidFill>
                          <a:effectLst/>
                          <a:latin typeface="+mn-lt"/>
                        </a:rPr>
                        <a:t>23………………</a:t>
                      </a:r>
                      <a:endParaRPr lang="zh-CN" sz="1800" kern="100" dirty="0">
                        <a:solidFill>
                          <a:schemeClr val="tx1"/>
                        </a:solidFill>
                        <a:effectLst/>
                        <a:latin typeface="+mn-lt"/>
                      </a:endParaRPr>
                    </a:p>
                    <a:p>
                      <a:pPr marL="342900" lvl="0" indent="-342900" algn="l">
                        <a:spcAft>
                          <a:spcPts val="0"/>
                        </a:spcAft>
                        <a:buFont typeface="Wingdings" panose="05000000000000000000" pitchFamily="2" charset="2"/>
                        <a:buChar char=""/>
                      </a:pPr>
                      <a:r>
                        <a:rPr lang="en-US" sz="1800" kern="100" dirty="0">
                          <a:solidFill>
                            <a:schemeClr val="tx1"/>
                          </a:solidFill>
                          <a:effectLst/>
                          <a:latin typeface="+mn-lt"/>
                        </a:rPr>
                        <a:t>useful to have </a:t>
                      </a:r>
                      <a:r>
                        <a:rPr lang="en-GB" sz="1800" kern="100" dirty="0">
                          <a:solidFill>
                            <a:schemeClr val="tx1"/>
                          </a:solidFill>
                          <a:effectLst/>
                          <a:latin typeface="+mn-lt"/>
                        </a:rPr>
                        <a:t>24………………at beginning of course</a:t>
                      </a:r>
                      <a:endParaRPr lang="zh-CN" sz="1800" kern="100" dirty="0">
                        <a:solidFill>
                          <a:schemeClr val="tx1"/>
                        </a:solidFill>
                        <a:effectLst/>
                        <a:latin typeface="+mn-lt"/>
                        <a:ea typeface="等线" panose="02010600030101010101" pitchFamily="2" charset="-122"/>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80054812"/>
                  </a:ext>
                </a:extLst>
              </a:tr>
            </a:tbl>
          </a:graphicData>
        </a:graphic>
      </p:graphicFrame>
      <p:pic>
        <p:nvPicPr>
          <p:cNvPr id="7" name="5-3-3 Q23-24">
            <a:hlinkClick r:id="" action="ppaction://media"/>
            <a:extLst>
              <a:ext uri="{FF2B5EF4-FFF2-40B4-BE49-F238E27FC236}">
                <a16:creationId xmlns:a16="http://schemas.microsoft.com/office/drawing/2014/main" id="{E7EEC14A-A21C-4405-A058-0858F5ECCF72}"/>
              </a:ext>
            </a:extLst>
          </p:cNvPr>
          <p:cNvPicPr>
            <a:picLocks noChangeAspect="1"/>
          </p:cNvPicPr>
          <p:nvPr>
            <a:audioFile r:link="rId1"/>
            <p:extLst>
              <p:ext uri="{DAA4B4D4-6D71-4841-9C94-3DE7FCFB9230}">
                <p14:media xmlns:p14="http://schemas.microsoft.com/office/powerpoint/2010/main" r:embed="rId2">
                  <p14:trim st="931"/>
                </p14:media>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016522" y="-96363"/>
            <a:ext cx="875749" cy="875749"/>
          </a:xfrm>
          <a:prstGeom prst="rect">
            <a:avLst/>
          </a:prstGeom>
        </p:spPr>
      </p:pic>
    </p:spTree>
    <p:extLst>
      <p:ext uri="{BB962C8B-B14F-4D97-AF65-F5344CB8AC3E}">
        <p14:creationId xmlns:p14="http://schemas.microsoft.com/office/powerpoint/2010/main" val="3382646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81F7A71-8DCC-4C53-B717-2A811A213F66}"/>
              </a:ext>
            </a:extLst>
          </p:cNvPr>
          <p:cNvSpPr/>
          <p:nvPr/>
        </p:nvSpPr>
        <p:spPr>
          <a:xfrm>
            <a:off x="911912" y="2134350"/>
            <a:ext cx="8298076" cy="1294650"/>
          </a:xfrm>
          <a:prstGeom prst="rect">
            <a:avLst/>
          </a:prstGeom>
        </p:spPr>
        <p:txBody>
          <a:bodyPr wrap="square">
            <a:spAutoFit/>
          </a:bodyPr>
          <a:lstStyle/>
          <a:p>
            <a:pPr>
              <a:lnSpc>
                <a:spcPct val="150000"/>
              </a:lnSpc>
            </a:pPr>
            <a:r>
              <a:rPr lang="en-US" altLang="zh-CN" kern="100" dirty="0">
                <a:ea typeface="等线" panose="02010600030101010101" pitchFamily="2" charset="-122"/>
                <a:cs typeface="Times New Roman" panose="02020603050405020304" pitchFamily="18" charset="0"/>
              </a:rPr>
              <a:t>Suggestions for Improvement </a:t>
            </a:r>
            <a:endParaRPr lang="zh-CN" altLang="zh-CN" kern="100" dirty="0">
              <a:ea typeface="等线" panose="02010600030101010101" pitchFamily="2" charset="-122"/>
              <a:cs typeface="Times New Roman" panose="02020603050405020304" pitchFamily="18" charset="0"/>
            </a:endParaRPr>
          </a:p>
          <a:p>
            <a:pPr marL="285750" indent="-285750">
              <a:lnSpc>
                <a:spcPct val="150000"/>
              </a:lnSpc>
              <a:buFont typeface="Arial" panose="020B0604020202020204" pitchFamily="34" charset="0"/>
              <a:buChar char="•"/>
            </a:pPr>
            <a:r>
              <a:rPr lang="en-US" altLang="zh-CN" kern="100" dirty="0">
                <a:ea typeface="等线" panose="02010600030101010101" pitchFamily="2" charset="-122"/>
                <a:cs typeface="Times New Roman" panose="02020603050405020304" pitchFamily="18" charset="0"/>
              </a:rPr>
              <a:t>too much 29………………</a:t>
            </a:r>
            <a:endParaRPr lang="zh-CN" altLang="zh-CN" kern="100" dirty="0">
              <a:ea typeface="等线" panose="02010600030101010101" pitchFamily="2" charset="-122"/>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cs typeface="Times New Roman" panose="02020603050405020304" pitchFamily="18" charset="0"/>
              </a:rPr>
              <a:t>can we know criteria for marking final exams?</a:t>
            </a:r>
            <a:endParaRPr lang="en-GB" dirty="0"/>
          </a:p>
        </p:txBody>
      </p:sp>
      <p:sp>
        <p:nvSpPr>
          <p:cNvPr id="5" name="矩形 4">
            <a:extLst>
              <a:ext uri="{FF2B5EF4-FFF2-40B4-BE49-F238E27FC236}">
                <a16:creationId xmlns:a16="http://schemas.microsoft.com/office/drawing/2014/main" id="{43113A58-111B-4D2D-A1A7-C7B17D6B6404}"/>
              </a:ext>
            </a:extLst>
          </p:cNvPr>
          <p:cNvSpPr/>
          <p:nvPr/>
        </p:nvSpPr>
        <p:spPr>
          <a:xfrm>
            <a:off x="2671439" y="116399"/>
            <a:ext cx="6289346" cy="584775"/>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5-3-3 Q29</a:t>
            </a:r>
          </a:p>
        </p:txBody>
      </p:sp>
      <p:pic>
        <p:nvPicPr>
          <p:cNvPr id="4" name="5-3-3 Q29">
            <a:hlinkClick r:id="" action="ppaction://media"/>
            <a:extLst>
              <a:ext uri="{FF2B5EF4-FFF2-40B4-BE49-F238E27FC236}">
                <a16:creationId xmlns:a16="http://schemas.microsoft.com/office/drawing/2014/main" id="{1A1A6FD3-3D24-4A58-BB4C-71A1ABEB5ACF}"/>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316100" y="116399"/>
            <a:ext cx="625565" cy="625565"/>
          </a:xfrm>
          <a:prstGeom prst="rect">
            <a:avLst/>
          </a:prstGeom>
        </p:spPr>
      </p:pic>
    </p:spTree>
    <p:extLst>
      <p:ext uri="{BB962C8B-B14F-4D97-AF65-F5344CB8AC3E}">
        <p14:creationId xmlns:p14="http://schemas.microsoft.com/office/powerpoint/2010/main" val="760506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9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81F7A71-8DCC-4C53-B717-2A811A213F66}"/>
              </a:ext>
            </a:extLst>
          </p:cNvPr>
          <p:cNvSpPr/>
          <p:nvPr/>
        </p:nvSpPr>
        <p:spPr>
          <a:xfrm>
            <a:off x="911912" y="1212014"/>
            <a:ext cx="8298076" cy="1294650"/>
          </a:xfrm>
          <a:prstGeom prst="rect">
            <a:avLst/>
          </a:prstGeom>
        </p:spPr>
        <p:txBody>
          <a:bodyPr wrap="square">
            <a:spAutoFit/>
          </a:bodyPr>
          <a:lstStyle/>
          <a:p>
            <a:pPr>
              <a:lnSpc>
                <a:spcPct val="150000"/>
              </a:lnSpc>
            </a:pPr>
            <a:r>
              <a:rPr lang="en-US" altLang="zh-CN" kern="100" dirty="0">
                <a:ea typeface="等线" panose="02010600030101010101" pitchFamily="2" charset="-122"/>
                <a:cs typeface="Times New Roman" panose="02020603050405020304" pitchFamily="18" charset="0"/>
              </a:rPr>
              <a:t>Suggestions for Improvement </a:t>
            </a:r>
            <a:endParaRPr lang="zh-CN" altLang="zh-CN" kern="100" dirty="0">
              <a:ea typeface="等线" panose="02010600030101010101" pitchFamily="2" charset="-122"/>
              <a:cs typeface="Times New Roman" panose="02020603050405020304" pitchFamily="18" charset="0"/>
            </a:endParaRPr>
          </a:p>
          <a:p>
            <a:pPr marL="285750" indent="-285750">
              <a:lnSpc>
                <a:spcPct val="150000"/>
              </a:lnSpc>
              <a:buFont typeface="Arial" panose="020B0604020202020204" pitchFamily="34" charset="0"/>
              <a:buChar char="•"/>
            </a:pPr>
            <a:r>
              <a:rPr lang="en-US" altLang="zh-CN" kern="100" dirty="0">
                <a:ea typeface="等线" panose="02010600030101010101" pitchFamily="2" charset="-122"/>
                <a:cs typeface="Times New Roman" panose="02020603050405020304" pitchFamily="18" charset="0"/>
              </a:rPr>
              <a:t>too much 29………………</a:t>
            </a:r>
            <a:endParaRPr lang="zh-CN" altLang="zh-CN" kern="100" dirty="0">
              <a:ea typeface="等线" panose="02010600030101010101" pitchFamily="2" charset="-122"/>
              <a:cs typeface="Times New Roman" panose="02020603050405020304" pitchFamily="18" charset="0"/>
            </a:endParaRPr>
          </a:p>
          <a:p>
            <a:pPr marL="285750" indent="-285750">
              <a:lnSpc>
                <a:spcPct val="150000"/>
              </a:lnSpc>
              <a:buFont typeface="Arial" panose="020B0604020202020204" pitchFamily="34" charset="0"/>
              <a:buChar char="•"/>
            </a:pPr>
            <a:r>
              <a:rPr lang="en-US" altLang="zh-CN" dirty="0">
                <a:cs typeface="Times New Roman" panose="02020603050405020304" pitchFamily="18" charset="0"/>
              </a:rPr>
              <a:t>can we know criteria for marking final exams?</a:t>
            </a:r>
            <a:endParaRPr lang="en-GB" dirty="0"/>
          </a:p>
        </p:txBody>
      </p:sp>
      <p:sp>
        <p:nvSpPr>
          <p:cNvPr id="4" name="矩形 3">
            <a:extLst>
              <a:ext uri="{FF2B5EF4-FFF2-40B4-BE49-F238E27FC236}">
                <a16:creationId xmlns:a16="http://schemas.microsoft.com/office/drawing/2014/main" id="{B4BE434C-DA5A-41D0-BB09-E5F5D3DFE491}"/>
              </a:ext>
            </a:extLst>
          </p:cNvPr>
          <p:cNvSpPr/>
          <p:nvPr/>
        </p:nvSpPr>
        <p:spPr>
          <a:xfrm>
            <a:off x="657388" y="2948232"/>
            <a:ext cx="10136303" cy="3139321"/>
          </a:xfrm>
          <a:prstGeom prst="rect">
            <a:avLst/>
          </a:prstGeom>
        </p:spPr>
        <p:txBody>
          <a:bodyPr wrap="square">
            <a:spAutoFit/>
          </a:bodyPr>
          <a:lstStyle/>
          <a:p>
            <a:pPr algn="just"/>
            <a:r>
              <a:rPr lang="en-US" dirty="0"/>
              <a:t>       ANNIE: Yes, it was. And I liked the way we knew what we'd be evaluated on, we knew the criteria, so we knew we had to think about clarity, </a:t>
            </a:r>
            <a:r>
              <a:rPr lang="en-US" dirty="0" err="1"/>
              <a:t>organisation</a:t>
            </a:r>
            <a:r>
              <a:rPr lang="en-US" dirty="0"/>
              <a:t>, and so on.</a:t>
            </a:r>
          </a:p>
          <a:p>
            <a:pPr algn="just"/>
            <a:r>
              <a:rPr lang="en-US" dirty="0"/>
              <a:t>       BEN: Yeah, but I'm not so sure about the written work. One thing I think is that </a:t>
            </a:r>
            <a:r>
              <a:rPr lang="en-US" dirty="0">
                <a:solidFill>
                  <a:srgbClr val="C00000"/>
                </a:solidFill>
              </a:rPr>
              <a:t>there's just too much, it's really stressful.    </a:t>
            </a:r>
            <a:r>
              <a:rPr lang="en-US" dirty="0"/>
              <a:t>Q29</a:t>
            </a:r>
          </a:p>
          <a:p>
            <a:pPr algn="just"/>
            <a:r>
              <a:rPr lang="en-US" altLang="zh-CN" dirty="0"/>
              <a:t>       ANNIE: Yes, I'd agree and I don't see why they can't let us know the criteria they use for marking.</a:t>
            </a:r>
            <a:endParaRPr lang="zh-CN" altLang="zh-CN" dirty="0"/>
          </a:p>
          <a:p>
            <a:pPr algn="just"/>
            <a:r>
              <a:rPr lang="zh-TW" altLang="zh-CN" dirty="0"/>
              <a:t>　　</a:t>
            </a:r>
            <a:r>
              <a:rPr lang="en-US" altLang="zh-CN" dirty="0"/>
              <a:t>BEN: The written assignments? But he told us.</a:t>
            </a:r>
            <a:endParaRPr lang="zh-CN" altLang="zh-CN" dirty="0"/>
          </a:p>
          <a:p>
            <a:pPr algn="just"/>
            <a:r>
              <a:rPr lang="zh-TW" altLang="zh-CN" dirty="0"/>
              <a:t>　　</a:t>
            </a:r>
            <a:r>
              <a:rPr lang="en-US" altLang="zh-CN" dirty="0"/>
              <a:t>ANNIE: No, for the final exams. What are they looking for - what are the criteria? What makes a pass or a fail?</a:t>
            </a:r>
            <a:endParaRPr lang="zh-CN" altLang="zh-CN" dirty="0"/>
          </a:p>
          <a:p>
            <a:pPr algn="just"/>
            <a:r>
              <a:rPr lang="zh-TW" altLang="zh-CN" dirty="0"/>
              <a:t>　　</a:t>
            </a:r>
            <a:r>
              <a:rPr lang="en-US" altLang="zh-CN" dirty="0"/>
              <a:t>BEN: Yeah, I never thought of that. It'd be really useful.</a:t>
            </a:r>
            <a:endParaRPr lang="zh-CN" altLang="zh-CN" dirty="0"/>
          </a:p>
          <a:p>
            <a:pPr algn="just"/>
            <a:endParaRPr lang="en-US" dirty="0"/>
          </a:p>
        </p:txBody>
      </p:sp>
      <p:sp>
        <p:nvSpPr>
          <p:cNvPr id="5" name="矩形 4">
            <a:extLst>
              <a:ext uri="{FF2B5EF4-FFF2-40B4-BE49-F238E27FC236}">
                <a16:creationId xmlns:a16="http://schemas.microsoft.com/office/drawing/2014/main" id="{43113A58-111B-4D2D-A1A7-C7B17D6B6404}"/>
              </a:ext>
            </a:extLst>
          </p:cNvPr>
          <p:cNvSpPr/>
          <p:nvPr/>
        </p:nvSpPr>
        <p:spPr>
          <a:xfrm>
            <a:off x="2574457" y="52883"/>
            <a:ext cx="6289346" cy="584775"/>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5-3-3 Q29</a:t>
            </a:r>
          </a:p>
        </p:txBody>
      </p:sp>
      <p:pic>
        <p:nvPicPr>
          <p:cNvPr id="3" name="5-3-3 Q29">
            <a:hlinkClick r:id="" action="ppaction://media"/>
            <a:extLst>
              <a:ext uri="{FF2B5EF4-FFF2-40B4-BE49-F238E27FC236}">
                <a16:creationId xmlns:a16="http://schemas.microsoft.com/office/drawing/2014/main" id="{4AAEFB9D-ED51-497D-88C7-4305925642D9}"/>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219118" y="52883"/>
            <a:ext cx="625565" cy="625565"/>
          </a:xfrm>
          <a:prstGeom prst="rect">
            <a:avLst/>
          </a:prstGeom>
        </p:spPr>
      </p:pic>
    </p:spTree>
    <p:extLst>
      <p:ext uri="{BB962C8B-B14F-4D97-AF65-F5344CB8AC3E}">
        <p14:creationId xmlns:p14="http://schemas.microsoft.com/office/powerpoint/2010/main" val="2647152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9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67000" y="14345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6-1-3</a:t>
            </a:r>
            <a:endParaRPr kumimoji="1" lang="zh-CN" altLang="en-US" sz="3600" dirty="0"/>
          </a:p>
        </p:txBody>
      </p:sp>
      <p:sp>
        <p:nvSpPr>
          <p:cNvPr id="4" name="矩形 3">
            <a:extLst>
              <a:ext uri="{FF2B5EF4-FFF2-40B4-BE49-F238E27FC236}">
                <a16:creationId xmlns:a16="http://schemas.microsoft.com/office/drawing/2014/main" id="{5A697F2A-03EE-C540-963C-746E437DFFCB}"/>
              </a:ext>
            </a:extLst>
          </p:cNvPr>
          <p:cNvSpPr/>
          <p:nvPr/>
        </p:nvSpPr>
        <p:spPr>
          <a:xfrm>
            <a:off x="962450" y="1748805"/>
            <a:ext cx="9456167" cy="369332"/>
          </a:xfrm>
          <a:prstGeom prst="rect">
            <a:avLst/>
          </a:prstGeom>
        </p:spPr>
        <p:txBody>
          <a:bodyPr wrap="square">
            <a:spAutoFit/>
          </a:bodyPr>
          <a:lstStyle/>
          <a:p>
            <a:r>
              <a:rPr lang="en-US" altLang="zh-CN" b="1" dirty="0"/>
              <a:t>It is possible to hire 26............and 27............</a:t>
            </a:r>
          </a:p>
        </p:txBody>
      </p:sp>
      <p:pic>
        <p:nvPicPr>
          <p:cNvPr id="5" name="Test1-s3">
            <a:hlinkClick r:id="" action="ppaction://media"/>
            <a:extLst>
              <a:ext uri="{FF2B5EF4-FFF2-40B4-BE49-F238E27FC236}">
                <a16:creationId xmlns:a16="http://schemas.microsoft.com/office/drawing/2014/main" id="{4EC2CBFD-ECB9-4230-AFB5-8AD67AAB972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17651" y="174906"/>
            <a:ext cx="520113" cy="520113"/>
          </a:xfrm>
          <a:prstGeom prst="rect">
            <a:avLst/>
          </a:prstGeom>
        </p:spPr>
      </p:pic>
    </p:spTree>
    <p:extLst>
      <p:ext uri="{BB962C8B-B14F-4D97-AF65-F5344CB8AC3E}">
        <p14:creationId xmlns:p14="http://schemas.microsoft.com/office/powerpoint/2010/main" val="3795680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C18FDD97-9A55-4ED9-AD1C-B6876DAA60F0}"/>
              </a:ext>
            </a:extLst>
          </p:cNvPr>
          <p:cNvSpPr/>
          <p:nvPr/>
        </p:nvSpPr>
        <p:spPr>
          <a:xfrm>
            <a:off x="2621081" y="78488"/>
            <a:ext cx="3738524" cy="1692771"/>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5-2-1 Q7</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sp>
        <p:nvSpPr>
          <p:cNvPr id="2" name="矩形 1">
            <a:extLst>
              <a:ext uri="{FF2B5EF4-FFF2-40B4-BE49-F238E27FC236}">
                <a16:creationId xmlns:a16="http://schemas.microsoft.com/office/drawing/2014/main" id="{816C91F5-1E4D-4083-B623-C684AA61C64B}"/>
              </a:ext>
            </a:extLst>
          </p:cNvPr>
          <p:cNvSpPr/>
          <p:nvPr/>
        </p:nvSpPr>
        <p:spPr>
          <a:xfrm>
            <a:off x="889262" y="2625067"/>
            <a:ext cx="8528116" cy="369332"/>
          </a:xfrm>
          <a:prstGeom prst="rect">
            <a:avLst/>
          </a:prstGeom>
        </p:spPr>
        <p:txBody>
          <a:bodyPr wrap="square">
            <a:spAutoFit/>
          </a:bodyPr>
          <a:lstStyle/>
          <a:p>
            <a:r>
              <a:rPr lang="en-US" altLang="zh-CN" dirty="0">
                <a:latin typeface="Arial" panose="020B0604020202020204" pitchFamily="34" charset="0"/>
                <a:cs typeface="Arial" panose="020B0604020202020204" pitchFamily="34" charset="0"/>
              </a:rPr>
              <a:t>Library holds most national papers, all 7………….., and magazines</a:t>
            </a:r>
            <a:endParaRPr lang="en-GB" dirty="0">
              <a:latin typeface="Arial" panose="020B0604020202020204" pitchFamily="34" charset="0"/>
              <a:cs typeface="Arial" panose="020B0604020202020204" pitchFamily="34" charset="0"/>
            </a:endParaRPr>
          </a:p>
        </p:txBody>
      </p:sp>
      <p:pic>
        <p:nvPicPr>
          <p:cNvPr id="3" name="5-2-1 Q7">
            <a:hlinkClick r:id="" action="ppaction://media"/>
            <a:extLst>
              <a:ext uri="{FF2B5EF4-FFF2-40B4-BE49-F238E27FC236}">
                <a16:creationId xmlns:a16="http://schemas.microsoft.com/office/drawing/2014/main" id="{09A520C2-B348-4801-8415-D3A4B36F0E81}"/>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610827" y="41565"/>
            <a:ext cx="935383" cy="935383"/>
          </a:xfrm>
          <a:prstGeom prst="rect">
            <a:avLst/>
          </a:prstGeom>
        </p:spPr>
      </p:pic>
    </p:spTree>
    <p:extLst>
      <p:ext uri="{BB962C8B-B14F-4D97-AF65-F5344CB8AC3E}">
        <p14:creationId xmlns:p14="http://schemas.microsoft.com/office/powerpoint/2010/main" val="1533496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8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11582" y="2207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6-1-3</a:t>
            </a:r>
            <a:endParaRPr kumimoji="1" lang="zh-CN" altLang="en-US" sz="3600" dirty="0"/>
          </a:p>
        </p:txBody>
      </p:sp>
      <p:sp>
        <p:nvSpPr>
          <p:cNvPr id="5" name="文本框 4">
            <a:extLst>
              <a:ext uri="{FF2B5EF4-FFF2-40B4-BE49-F238E27FC236}">
                <a16:creationId xmlns:a16="http://schemas.microsoft.com/office/drawing/2014/main" id="{760A49DC-0D36-4C82-BBC0-A0F8D002A217}"/>
              </a:ext>
            </a:extLst>
          </p:cNvPr>
          <p:cNvSpPr txBox="1"/>
          <p:nvPr/>
        </p:nvSpPr>
        <p:spPr>
          <a:xfrm>
            <a:off x="962450" y="2414957"/>
            <a:ext cx="9188333" cy="646331"/>
          </a:xfrm>
          <a:prstGeom prst="rect">
            <a:avLst/>
          </a:prstGeom>
          <a:noFill/>
        </p:spPr>
        <p:txBody>
          <a:bodyPr wrap="square" rtlCol="0">
            <a:spAutoFit/>
          </a:bodyPr>
          <a:lstStyle/>
          <a:p>
            <a:r>
              <a:rPr lang="en-US" altLang="zh-CN" dirty="0"/>
              <a:t>And you can hire </a:t>
            </a:r>
            <a:r>
              <a:rPr lang="en-US" altLang="zh-CN" u="sng" dirty="0"/>
              <a:t>laptops</a:t>
            </a:r>
            <a:r>
              <a:rPr lang="en-US" altLang="zh-CN" dirty="0"/>
              <a:t> to use in your own home or workplace as well as </a:t>
            </a:r>
            <a:r>
              <a:rPr lang="en-US" altLang="zh-CN" u="sng" dirty="0"/>
              <a:t>printers</a:t>
            </a:r>
            <a:r>
              <a:rPr lang="en-US" altLang="zh-CN" dirty="0"/>
              <a:t> that you can take away.</a:t>
            </a:r>
            <a:endParaRPr lang="zh-CN" altLang="en-US" dirty="0">
              <a:solidFill>
                <a:srgbClr val="FF0000"/>
              </a:solidFill>
            </a:endParaRPr>
          </a:p>
        </p:txBody>
      </p:sp>
      <p:sp>
        <p:nvSpPr>
          <p:cNvPr id="7" name="矩形 6">
            <a:extLst>
              <a:ext uri="{FF2B5EF4-FFF2-40B4-BE49-F238E27FC236}">
                <a16:creationId xmlns:a16="http://schemas.microsoft.com/office/drawing/2014/main" id="{BD9C37AC-EFDD-4BD0-8981-7229DB051303}"/>
              </a:ext>
            </a:extLst>
          </p:cNvPr>
          <p:cNvSpPr/>
          <p:nvPr/>
        </p:nvSpPr>
        <p:spPr>
          <a:xfrm>
            <a:off x="962450" y="1748805"/>
            <a:ext cx="9456167" cy="369332"/>
          </a:xfrm>
          <a:prstGeom prst="rect">
            <a:avLst/>
          </a:prstGeom>
        </p:spPr>
        <p:txBody>
          <a:bodyPr wrap="square">
            <a:spAutoFit/>
          </a:bodyPr>
          <a:lstStyle/>
          <a:p>
            <a:r>
              <a:rPr lang="en-US" altLang="zh-CN" b="1" dirty="0"/>
              <a:t>It is possible to hire 26............and 27............</a:t>
            </a:r>
          </a:p>
        </p:txBody>
      </p:sp>
      <p:pic>
        <p:nvPicPr>
          <p:cNvPr id="4" name="Test1-s3">
            <a:hlinkClick r:id="" action="ppaction://media"/>
            <a:extLst>
              <a:ext uri="{FF2B5EF4-FFF2-40B4-BE49-F238E27FC236}">
                <a16:creationId xmlns:a16="http://schemas.microsoft.com/office/drawing/2014/main" id="{B82ED39E-9B89-46E5-A275-B4FE524A6B2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37541" y="59163"/>
            <a:ext cx="520113" cy="520113"/>
          </a:xfrm>
          <a:prstGeom prst="rect">
            <a:avLst/>
          </a:prstGeom>
        </p:spPr>
      </p:pic>
    </p:spTree>
    <p:extLst>
      <p:ext uri="{BB962C8B-B14F-4D97-AF65-F5344CB8AC3E}">
        <p14:creationId xmlns:p14="http://schemas.microsoft.com/office/powerpoint/2010/main" val="4152003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91691" y="15730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6-1-3</a:t>
            </a:r>
            <a:endParaRPr kumimoji="1" lang="zh-CN" altLang="en-US" sz="3600" dirty="0"/>
          </a:p>
        </p:txBody>
      </p:sp>
      <p:sp>
        <p:nvSpPr>
          <p:cNvPr id="4" name="矩形 3">
            <a:extLst>
              <a:ext uri="{FF2B5EF4-FFF2-40B4-BE49-F238E27FC236}">
                <a16:creationId xmlns:a16="http://schemas.microsoft.com/office/drawing/2014/main" id="{5A697F2A-03EE-C540-963C-746E437DFFCB}"/>
              </a:ext>
            </a:extLst>
          </p:cNvPr>
          <p:cNvSpPr/>
          <p:nvPr/>
        </p:nvSpPr>
        <p:spPr>
          <a:xfrm>
            <a:off x="962450" y="1748805"/>
            <a:ext cx="9456167" cy="369332"/>
          </a:xfrm>
          <a:prstGeom prst="rect">
            <a:avLst/>
          </a:prstGeom>
        </p:spPr>
        <p:txBody>
          <a:bodyPr wrap="square">
            <a:spAutoFit/>
          </a:bodyPr>
          <a:lstStyle/>
          <a:p>
            <a:r>
              <a:rPr lang="en-US" altLang="zh-CN" b="1" dirty="0"/>
              <a:t>other subjects include finance and 29............ .</a:t>
            </a:r>
          </a:p>
        </p:txBody>
      </p:sp>
      <p:pic>
        <p:nvPicPr>
          <p:cNvPr id="6" name="Test1-s3">
            <a:hlinkClick r:id="" action="ppaction://media"/>
            <a:extLst>
              <a:ext uri="{FF2B5EF4-FFF2-40B4-BE49-F238E27FC236}">
                <a16:creationId xmlns:a16="http://schemas.microsoft.com/office/drawing/2014/main" id="{6EDD5112-87DF-4140-9A7D-D1AA223451F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31505" y="157306"/>
            <a:ext cx="520113" cy="520113"/>
          </a:xfrm>
          <a:prstGeom prst="rect">
            <a:avLst/>
          </a:prstGeom>
        </p:spPr>
      </p:pic>
    </p:spTree>
    <p:extLst>
      <p:ext uri="{BB962C8B-B14F-4D97-AF65-F5344CB8AC3E}">
        <p14:creationId xmlns:p14="http://schemas.microsoft.com/office/powerpoint/2010/main" val="2650033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3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77836" y="12642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6-1-3</a:t>
            </a:r>
            <a:endParaRPr kumimoji="1" lang="zh-CN" altLang="en-US" sz="3600" dirty="0"/>
          </a:p>
        </p:txBody>
      </p:sp>
      <p:sp>
        <p:nvSpPr>
          <p:cNvPr id="5" name="文本框 4">
            <a:extLst>
              <a:ext uri="{FF2B5EF4-FFF2-40B4-BE49-F238E27FC236}">
                <a16:creationId xmlns:a16="http://schemas.microsoft.com/office/drawing/2014/main" id="{760A49DC-0D36-4C82-BBC0-A0F8D002A217}"/>
              </a:ext>
            </a:extLst>
          </p:cNvPr>
          <p:cNvSpPr txBox="1"/>
          <p:nvPr/>
        </p:nvSpPr>
        <p:spPr>
          <a:xfrm>
            <a:off x="962450" y="2414957"/>
            <a:ext cx="9188333" cy="369332"/>
          </a:xfrm>
          <a:prstGeom prst="rect">
            <a:avLst/>
          </a:prstGeom>
          <a:noFill/>
        </p:spPr>
        <p:txBody>
          <a:bodyPr wrap="square" rtlCol="0">
            <a:spAutoFit/>
          </a:bodyPr>
          <a:lstStyle/>
          <a:p>
            <a:r>
              <a:rPr lang="en-US" altLang="zh-CN" dirty="0"/>
              <a:t>Yes, topics like finance, and of course </a:t>
            </a:r>
            <a:r>
              <a:rPr lang="en-US" altLang="zh-CN" u="sng" dirty="0"/>
              <a:t>marketing </a:t>
            </a:r>
            <a:r>
              <a:rPr lang="en-US" altLang="zh-CN" dirty="0"/>
              <a:t>- that's a popular one.</a:t>
            </a:r>
            <a:endParaRPr lang="zh-CN" altLang="en-US" dirty="0">
              <a:solidFill>
                <a:srgbClr val="FF0000"/>
              </a:solidFill>
            </a:endParaRPr>
          </a:p>
        </p:txBody>
      </p:sp>
      <p:pic>
        <p:nvPicPr>
          <p:cNvPr id="4" name="Test1-s3">
            <a:hlinkClick r:id="" action="ppaction://media"/>
            <a:extLst>
              <a:ext uri="{FF2B5EF4-FFF2-40B4-BE49-F238E27FC236}">
                <a16:creationId xmlns:a16="http://schemas.microsoft.com/office/drawing/2014/main" id="{B82ED39E-9B89-46E5-A275-B4FE524A6B2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48378" y="126422"/>
            <a:ext cx="520113" cy="520113"/>
          </a:xfrm>
          <a:prstGeom prst="rect">
            <a:avLst/>
          </a:prstGeom>
        </p:spPr>
      </p:pic>
      <p:sp>
        <p:nvSpPr>
          <p:cNvPr id="6" name="矩形 5">
            <a:extLst>
              <a:ext uri="{FF2B5EF4-FFF2-40B4-BE49-F238E27FC236}">
                <a16:creationId xmlns:a16="http://schemas.microsoft.com/office/drawing/2014/main" id="{A09E4E03-BE30-4E00-9164-A0D22F5E424C}"/>
              </a:ext>
            </a:extLst>
          </p:cNvPr>
          <p:cNvSpPr/>
          <p:nvPr/>
        </p:nvSpPr>
        <p:spPr>
          <a:xfrm>
            <a:off x="962450" y="1748805"/>
            <a:ext cx="9456167" cy="369332"/>
          </a:xfrm>
          <a:prstGeom prst="rect">
            <a:avLst/>
          </a:prstGeom>
        </p:spPr>
        <p:txBody>
          <a:bodyPr wrap="square">
            <a:spAutoFit/>
          </a:bodyPr>
          <a:lstStyle/>
          <a:p>
            <a:r>
              <a:rPr lang="en-US" altLang="zh-CN" b="1" dirty="0"/>
              <a:t>other subjects include finance and 29............ .</a:t>
            </a:r>
          </a:p>
        </p:txBody>
      </p:sp>
    </p:spTree>
    <p:extLst>
      <p:ext uri="{BB962C8B-B14F-4D97-AF65-F5344CB8AC3E}">
        <p14:creationId xmlns:p14="http://schemas.microsoft.com/office/powerpoint/2010/main" val="982386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3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97728" y="10874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6-4-3</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The libraries on both sites provide internet access and have a variety of ...............materials on education. </a:t>
            </a:r>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kumimoji="1" lang="zh-CN" altLang="en-US" sz="1800" dirty="0"/>
          </a:p>
        </p:txBody>
      </p:sp>
      <p:pic>
        <p:nvPicPr>
          <p:cNvPr id="4" name="Test4-s3.mp3" descr="Test4-s3.mp3">
            <a:hlinkClick r:id="" action="ppaction://media"/>
            <a:extLst>
              <a:ext uri="{FF2B5EF4-FFF2-40B4-BE49-F238E27FC236}">
                <a16:creationId xmlns:a16="http://schemas.microsoft.com/office/drawing/2014/main" id="{849BCFDA-A02C-A74C-A094-F7D9E24AD5C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42728" y="0"/>
            <a:ext cx="812800" cy="812800"/>
          </a:xfrm>
          <a:prstGeom prst="rect">
            <a:avLst/>
          </a:prstGeom>
        </p:spPr>
      </p:pic>
    </p:spTree>
    <p:extLst>
      <p:ext uri="{BB962C8B-B14F-4D97-AF65-F5344CB8AC3E}">
        <p14:creationId xmlns:p14="http://schemas.microsoft.com/office/powerpoint/2010/main" val="3811851787"/>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4"/>
                </p:tgtEl>
              </p:cMediaNode>
            </p:audio>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39291" y="10874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6-4-3</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The libraries on both sites provide internet access and have a variety of ...............materials on education. </a:t>
            </a:r>
          </a:p>
          <a:p>
            <a:pPr marL="0" indent="0">
              <a:buFont typeface="Arial" panose="020B0604020202020204" pitchFamily="34" charset="0"/>
              <a:buNone/>
            </a:pPr>
            <a:endParaRPr lang="en-US" altLang="zh-CN" sz="1800" b="1" dirty="0"/>
          </a:p>
          <a:p>
            <a:pPr marL="0" indent="0">
              <a:buNone/>
            </a:pPr>
            <a:r>
              <a:rPr lang="en-US" altLang="zh-CN" sz="1800" dirty="0"/>
              <a:t>Not in terms of their facilities. Access to online databases and the Internet is available at both sites and each site has a range of </a:t>
            </a:r>
            <a:r>
              <a:rPr lang="en-US" altLang="zh-CN" sz="1800" u="sng" dirty="0"/>
              <a:t>reference</a:t>
            </a:r>
            <a:r>
              <a:rPr lang="en-US" altLang="zh-CN" sz="1800" dirty="0"/>
              <a:t> materials on education</a:t>
            </a:r>
            <a:endParaRPr lang="zh-CN" altLang="zh-CN" sz="1800" dirty="0"/>
          </a:p>
          <a:p>
            <a:pPr marL="0" indent="0">
              <a:buFont typeface="Arial" panose="020B0604020202020204" pitchFamily="34" charset="0"/>
              <a:buNone/>
            </a:pPr>
            <a:endParaRPr kumimoji="1" lang="zh-CN" altLang="en-US" sz="1800" dirty="0"/>
          </a:p>
        </p:txBody>
      </p:sp>
      <p:pic>
        <p:nvPicPr>
          <p:cNvPr id="4" name="Test4-s3.mp3" descr="Test4-s3.mp3">
            <a:hlinkClick r:id="" action="ppaction://media"/>
            <a:extLst>
              <a:ext uri="{FF2B5EF4-FFF2-40B4-BE49-F238E27FC236}">
                <a16:creationId xmlns:a16="http://schemas.microsoft.com/office/drawing/2014/main" id="{849BCFDA-A02C-A74C-A094-F7D9E24AD5C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53812" y="-41276"/>
            <a:ext cx="812800" cy="812800"/>
          </a:xfrm>
          <a:prstGeom prst="rect">
            <a:avLst/>
          </a:prstGeom>
        </p:spPr>
      </p:pic>
    </p:spTree>
    <p:extLst>
      <p:ext uri="{BB962C8B-B14F-4D97-AF65-F5344CB8AC3E}">
        <p14:creationId xmlns:p14="http://schemas.microsoft.com/office/powerpoint/2010/main" val="2074684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4"/>
                </p:tgtEl>
              </p:cMediaNode>
            </p:audio>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39291" y="14615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6-4-3</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The Castle Road library has books on sociology, together with ............ and other resources relevant to the majority of secondary school subjects. </a:t>
            </a:r>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kumimoji="1" lang="zh-CN" altLang="en-US" sz="1800" dirty="0"/>
          </a:p>
        </p:txBody>
      </p:sp>
      <p:pic>
        <p:nvPicPr>
          <p:cNvPr id="4" name="Test4-s3.mp3" descr="Test4-s3.mp3">
            <a:hlinkClick r:id="" action="ppaction://media"/>
            <a:extLst>
              <a:ext uri="{FF2B5EF4-FFF2-40B4-BE49-F238E27FC236}">
                <a16:creationId xmlns:a16="http://schemas.microsoft.com/office/drawing/2014/main" id="{7326BE42-E0B3-A94C-93E7-B9459B37127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84291" y="0"/>
            <a:ext cx="812800" cy="812800"/>
          </a:xfrm>
          <a:prstGeom prst="rect">
            <a:avLst/>
          </a:prstGeom>
        </p:spPr>
      </p:pic>
    </p:spTree>
    <p:extLst>
      <p:ext uri="{BB962C8B-B14F-4D97-AF65-F5344CB8AC3E}">
        <p14:creationId xmlns:p14="http://schemas.microsoft.com/office/powerpoint/2010/main" val="3992006834"/>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4"/>
                </p:tgtEl>
              </p:cMediaNode>
            </p:audio>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80855" y="11990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6-4-3</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The Castle Road library has books on sociology, together with ............ and other resources relevant to the majority of secondary school subjects. </a:t>
            </a:r>
          </a:p>
          <a:p>
            <a:pPr marL="0" indent="0">
              <a:buFont typeface="Arial" panose="020B0604020202020204" pitchFamily="34" charset="0"/>
              <a:buNone/>
            </a:pPr>
            <a:endParaRPr lang="en-US" altLang="zh-CN" sz="1800" b="1" dirty="0"/>
          </a:p>
          <a:p>
            <a:pPr marL="0" indent="0">
              <a:buNone/>
            </a:pPr>
            <a:r>
              <a:rPr lang="en-US" altLang="zh-CN" sz="1800" dirty="0"/>
              <a:t>But the Castle Road site has books on the sociology of education and a collection of </a:t>
            </a:r>
            <a:r>
              <a:rPr lang="en-US" altLang="zh-CN" sz="1800" u="sng" dirty="0"/>
              <a:t>textbooks</a:t>
            </a:r>
            <a:r>
              <a:rPr lang="en-US" altLang="zh-CN" sz="1800" dirty="0"/>
              <a:t> and teaching resources covering most of the subjects taught in </a:t>
            </a:r>
            <a:r>
              <a:rPr lang="en-US" altLang="zh-CN" sz="1800" u="sng" dirty="0"/>
              <a:t>secondary</a:t>
            </a:r>
            <a:r>
              <a:rPr lang="en-US" altLang="zh-CN" sz="1800" dirty="0"/>
              <a:t> schools</a:t>
            </a:r>
            <a:endParaRPr lang="zh-CN" altLang="zh-CN" sz="1800" dirty="0"/>
          </a:p>
          <a:p>
            <a:pPr marL="0" indent="0">
              <a:buFont typeface="Arial" panose="020B0604020202020204" pitchFamily="34" charset="0"/>
              <a:buNone/>
            </a:pPr>
            <a:endParaRPr kumimoji="1" lang="zh-CN" altLang="en-US" sz="1800" dirty="0"/>
          </a:p>
        </p:txBody>
      </p:sp>
      <p:pic>
        <p:nvPicPr>
          <p:cNvPr id="4" name="Test4-s3.mp3" descr="Test4-s3.mp3">
            <a:hlinkClick r:id="" action="ppaction://media"/>
            <a:extLst>
              <a:ext uri="{FF2B5EF4-FFF2-40B4-BE49-F238E27FC236}">
                <a16:creationId xmlns:a16="http://schemas.microsoft.com/office/drawing/2014/main" id="{7326BE42-E0B3-A94C-93E7-B9459B37127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25855" y="-30113"/>
            <a:ext cx="812800" cy="812800"/>
          </a:xfrm>
          <a:prstGeom prst="rect">
            <a:avLst/>
          </a:prstGeom>
        </p:spPr>
      </p:pic>
    </p:spTree>
    <p:extLst>
      <p:ext uri="{BB962C8B-B14F-4D97-AF65-F5344CB8AC3E}">
        <p14:creationId xmlns:p14="http://schemas.microsoft.com/office/powerpoint/2010/main" val="1896144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4"/>
                </p:tgtEl>
              </p:cMediaNode>
            </p:audio>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63982" y="14763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6-4-3</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The Fordham library includes resources for teaching in ............... education and special needs. </a:t>
            </a:r>
          </a:p>
          <a:p>
            <a:pPr marL="0" indent="0">
              <a:buFont typeface="Arial" panose="020B0604020202020204" pitchFamily="34" charset="0"/>
              <a:buNone/>
            </a:pPr>
            <a:endParaRPr lang="en-US" altLang="zh-CN" sz="1800" b="1" dirty="0"/>
          </a:p>
          <a:p>
            <a:pPr marL="0" indent="0">
              <a:buFont typeface="Arial" panose="020B0604020202020204" pitchFamily="34" charset="0"/>
              <a:buNone/>
            </a:pPr>
            <a:endParaRPr kumimoji="1" lang="zh-CN" altLang="en-US" sz="1800" dirty="0"/>
          </a:p>
        </p:txBody>
      </p:sp>
      <p:pic>
        <p:nvPicPr>
          <p:cNvPr id="4" name="Test4-s3.mp3" descr="Test4-s3.mp3">
            <a:hlinkClick r:id="" action="ppaction://media"/>
            <a:extLst>
              <a:ext uri="{FF2B5EF4-FFF2-40B4-BE49-F238E27FC236}">
                <a16:creationId xmlns:a16="http://schemas.microsoft.com/office/drawing/2014/main" id="{ECA81D2C-1C3C-EE49-BA39-3CCA040AF7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08982" y="-2381"/>
            <a:ext cx="812800" cy="812800"/>
          </a:xfrm>
          <a:prstGeom prst="rect">
            <a:avLst/>
          </a:prstGeom>
        </p:spPr>
      </p:pic>
    </p:spTree>
    <p:extLst>
      <p:ext uri="{BB962C8B-B14F-4D97-AF65-F5344CB8AC3E}">
        <p14:creationId xmlns:p14="http://schemas.microsoft.com/office/powerpoint/2010/main" val="1538475884"/>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4"/>
                </p:tgtEl>
              </p:cMediaNode>
            </p:audio>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38425" y="80169"/>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6-4-3</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The Fordham library includes resources for teaching in ............... education and special needs. </a:t>
            </a:r>
          </a:p>
          <a:p>
            <a:pPr marL="0" indent="0">
              <a:buFont typeface="Arial" panose="020B0604020202020204" pitchFamily="34" charset="0"/>
              <a:buNone/>
            </a:pPr>
            <a:endParaRPr lang="en-US" altLang="zh-CN" sz="1800" b="1" dirty="0"/>
          </a:p>
          <a:p>
            <a:pPr marL="0" indent="0">
              <a:buNone/>
            </a:pPr>
            <a:r>
              <a:rPr lang="en-US" altLang="zh-CN" sz="1800" dirty="0"/>
              <a:t>Then you've come to the right place. At Fordham we hold material relating to </a:t>
            </a:r>
            <a:r>
              <a:rPr lang="en-US" altLang="zh-CN" sz="1800" u="sng" dirty="0"/>
              <a:t>primary</a:t>
            </a:r>
            <a:r>
              <a:rPr lang="en-US" altLang="zh-CN" sz="1800" dirty="0"/>
              <a:t> education, as well as special needs</a:t>
            </a:r>
            <a:endParaRPr lang="zh-CN" altLang="zh-CN" sz="1800" dirty="0"/>
          </a:p>
          <a:p>
            <a:pPr marL="0" indent="0">
              <a:buFont typeface="Arial" panose="020B0604020202020204" pitchFamily="34" charset="0"/>
              <a:buNone/>
            </a:pPr>
            <a:endParaRPr kumimoji="1" lang="zh-CN" altLang="en-US" sz="1800" dirty="0"/>
          </a:p>
        </p:txBody>
      </p:sp>
      <p:pic>
        <p:nvPicPr>
          <p:cNvPr id="4" name="Test4-s3.mp3" descr="Test4-s3.mp3">
            <a:hlinkClick r:id="" action="ppaction://media"/>
            <a:extLst>
              <a:ext uri="{FF2B5EF4-FFF2-40B4-BE49-F238E27FC236}">
                <a16:creationId xmlns:a16="http://schemas.microsoft.com/office/drawing/2014/main" id="{ECA81D2C-1C3C-EE49-BA39-3CCA040AF7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83425" y="-69850"/>
            <a:ext cx="812800" cy="812800"/>
          </a:xfrm>
          <a:prstGeom prst="rect">
            <a:avLst/>
          </a:prstGeom>
        </p:spPr>
      </p:pic>
    </p:spTree>
    <p:extLst>
      <p:ext uri="{BB962C8B-B14F-4D97-AF65-F5344CB8AC3E}">
        <p14:creationId xmlns:p14="http://schemas.microsoft.com/office/powerpoint/2010/main" val="485052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4"/>
                </p:tgtEl>
              </p:cMediaNode>
            </p:audio>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42309" y="5571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7-1-3  Q28</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All managers need to understand their employees and </a:t>
            </a:r>
            <a:r>
              <a:rPr lang="en-US" altLang="zh-CN" sz="1800" b="1" dirty="0" err="1"/>
              <a:t>recognise</a:t>
            </a:r>
            <a:r>
              <a:rPr lang="en-US" altLang="zh-CN" sz="1800" b="1" dirty="0"/>
              <a:t> their company's …… .</a:t>
            </a:r>
          </a:p>
          <a:p>
            <a:pPr marL="0" indent="0">
              <a:buFont typeface="Arial" panose="020B0604020202020204" pitchFamily="34" charset="0"/>
              <a:buNone/>
            </a:pPr>
            <a:endParaRPr lang="zh-CN" altLang="zh-CN" sz="1800" dirty="0"/>
          </a:p>
          <a:p>
            <a:pPr marL="0" indent="0">
              <a:buFont typeface="Arial" panose="020B0604020202020204" pitchFamily="34" charset="0"/>
              <a:buNone/>
            </a:pPr>
            <a:endParaRPr kumimoji="1" lang="zh-CN" altLang="en-US" sz="1800" dirty="0"/>
          </a:p>
        </p:txBody>
      </p:sp>
      <p:pic>
        <p:nvPicPr>
          <p:cNvPr id="4" name="Track03.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48158" y="67220"/>
            <a:ext cx="609600" cy="609600"/>
          </a:xfrm>
          <a:prstGeom prst="rect">
            <a:avLst/>
          </a:prstGeom>
        </p:spPr>
      </p:pic>
    </p:spTree>
    <p:extLst>
      <p:ext uri="{BB962C8B-B14F-4D97-AF65-F5344CB8AC3E}">
        <p14:creationId xmlns:p14="http://schemas.microsoft.com/office/powerpoint/2010/main" val="28044528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162" fill="hold"/>
                                        <p:tgtEl>
                                          <p:spTgt spid="4"/>
                                        </p:tgtEl>
                                      </p:cBhvr>
                                    </p:cmd>
                                  </p:childTnLst>
                                </p:cTn>
                              </p:par>
                            </p:childTnLst>
                          </p:cTn>
                        </p:par>
                      </p:childTnLst>
                    </p:cTn>
                  </p:par>
                </p:childTnLst>
              </p:cTn>
              <p:nextCondLst>
                <p:cond evt="onClick" delay="0">
                  <p:tgtEl>
                    <p:spTgt spid="4"/>
                  </p:tgtEl>
                </p:cond>
              </p:nextCondLst>
            </p:seq>
            <p:audio>
              <p:cMediaNode vol="43396">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C18FDD97-9A55-4ED9-AD1C-B6876DAA60F0}"/>
              </a:ext>
            </a:extLst>
          </p:cNvPr>
          <p:cNvSpPr/>
          <p:nvPr/>
        </p:nvSpPr>
        <p:spPr>
          <a:xfrm>
            <a:off x="2773480" y="36923"/>
            <a:ext cx="3738524" cy="1692771"/>
          </a:xfrm>
          <a:prstGeom prst="rect">
            <a:avLst/>
          </a:prstGeom>
        </p:spPr>
        <p:txBody>
          <a:bodyPr wrap="squar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5-2-1 Q7</a:t>
            </a: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a:p>
            <a:pPr lvl="0"/>
            <a:endParaRPr lang="en-US" altLang="zh-CN" sz="2400" b="1" dirty="0">
              <a:solidFill>
                <a:prstClr val="black"/>
              </a:solidFill>
              <a:latin typeface="Arial" panose="020B0604020202020204" pitchFamily="34" charset="0"/>
              <a:cs typeface="Arial" panose="020B0604020202020204" pitchFamily="34" charset="0"/>
            </a:endParaRPr>
          </a:p>
        </p:txBody>
      </p:sp>
      <p:sp>
        <p:nvSpPr>
          <p:cNvPr id="2" name="矩形 1">
            <a:extLst>
              <a:ext uri="{FF2B5EF4-FFF2-40B4-BE49-F238E27FC236}">
                <a16:creationId xmlns:a16="http://schemas.microsoft.com/office/drawing/2014/main" id="{816C91F5-1E4D-4083-B623-C684AA61C64B}"/>
              </a:ext>
            </a:extLst>
          </p:cNvPr>
          <p:cNvSpPr/>
          <p:nvPr/>
        </p:nvSpPr>
        <p:spPr>
          <a:xfrm>
            <a:off x="889262" y="2126652"/>
            <a:ext cx="8528116" cy="369332"/>
          </a:xfrm>
          <a:prstGeom prst="rect">
            <a:avLst/>
          </a:prstGeom>
        </p:spPr>
        <p:txBody>
          <a:bodyPr wrap="square">
            <a:spAutoFit/>
          </a:bodyPr>
          <a:lstStyle/>
          <a:p>
            <a:r>
              <a:rPr lang="en-US" altLang="zh-CN" dirty="0">
                <a:latin typeface="Arial" panose="020B0604020202020204" pitchFamily="34" charset="0"/>
                <a:cs typeface="Arial" panose="020B0604020202020204" pitchFamily="34" charset="0"/>
              </a:rPr>
              <a:t>Library holds most national papers, </a:t>
            </a:r>
            <a:r>
              <a:rPr lang="en-US" altLang="zh-CN" dirty="0">
                <a:solidFill>
                  <a:srgbClr val="C00000"/>
                </a:solidFill>
                <a:latin typeface="Arial" panose="020B0604020202020204" pitchFamily="34" charset="0"/>
                <a:cs typeface="Arial" panose="020B0604020202020204" pitchFamily="34" charset="0"/>
              </a:rPr>
              <a:t>all 7………….., and magazines</a:t>
            </a:r>
            <a:endParaRPr lang="en-GB" dirty="0">
              <a:solidFill>
                <a:srgbClr val="C00000"/>
              </a:solidFill>
              <a:latin typeface="Arial" panose="020B0604020202020204" pitchFamily="34" charset="0"/>
              <a:cs typeface="Arial" panose="020B0604020202020204" pitchFamily="34" charset="0"/>
            </a:endParaRPr>
          </a:p>
        </p:txBody>
      </p:sp>
      <p:sp>
        <p:nvSpPr>
          <p:cNvPr id="5" name="矩形 4">
            <a:extLst>
              <a:ext uri="{FF2B5EF4-FFF2-40B4-BE49-F238E27FC236}">
                <a16:creationId xmlns:a16="http://schemas.microsoft.com/office/drawing/2014/main" id="{EA7FDDB3-BEAF-4EE7-99D0-5F79CD8EC1ED}"/>
              </a:ext>
            </a:extLst>
          </p:cNvPr>
          <p:cNvSpPr/>
          <p:nvPr/>
        </p:nvSpPr>
        <p:spPr>
          <a:xfrm>
            <a:off x="889262" y="3976003"/>
            <a:ext cx="10884816" cy="923330"/>
          </a:xfrm>
          <a:prstGeom prst="rect">
            <a:avLst/>
          </a:prstGeom>
        </p:spPr>
        <p:txBody>
          <a:bodyPr wrap="square">
            <a:spAutoFit/>
          </a:bodyPr>
          <a:lstStyle/>
          <a:p>
            <a:pPr algn="just"/>
            <a:r>
              <a:rPr lang="zh-TW" altLang="zh-CN" kern="100" dirty="0">
                <a:solidFill>
                  <a:srgbClr val="000000"/>
                </a:solidFill>
                <a:ea typeface="Arial Unicode MS"/>
                <a:cs typeface="Arial Unicode MS"/>
              </a:rPr>
              <a:t>　</a:t>
            </a:r>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LIBRARIAN: We do indeed. We've got all the big nationals, The Guardian and The Observer, The Independent and The Times and Sunday Times. We've also got </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all the </a:t>
            </a:r>
            <a:r>
              <a:rPr lang="en-US"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local papers</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 and </a:t>
            </a:r>
            <a:r>
              <a:rPr lang="en-US" altLang="zh-CN" kern="100" dirty="0">
                <a:solidFill>
                  <a:srgbClr val="000000"/>
                </a:solidFill>
                <a:latin typeface="Arial" panose="020B0604020202020204" pitchFamily="34" charset="0"/>
                <a:ea typeface="等线" panose="02010600030101010101" pitchFamily="2" charset="-122"/>
                <a:cs typeface="等线" panose="02010600030101010101" pitchFamily="2" charset="-122"/>
              </a:rPr>
              <a:t>a wide selection of </a:t>
            </a:r>
            <a:r>
              <a:rPr lang="en-US" altLang="zh-CN" kern="100" dirty="0">
                <a:solidFill>
                  <a:srgbClr val="C00000"/>
                </a:solidFill>
                <a:latin typeface="Arial" panose="020B0604020202020204" pitchFamily="34" charset="0"/>
                <a:ea typeface="等线" panose="02010600030101010101" pitchFamily="2" charset="-122"/>
                <a:cs typeface="等线" panose="02010600030101010101" pitchFamily="2" charset="-122"/>
              </a:rPr>
              <a:t>magazines. </a:t>
            </a:r>
            <a:endParaRPr lang="en-GB" dirty="0">
              <a:solidFill>
                <a:srgbClr val="C00000"/>
              </a:solidFill>
            </a:endParaRPr>
          </a:p>
        </p:txBody>
      </p:sp>
      <p:pic>
        <p:nvPicPr>
          <p:cNvPr id="6" name="5-2-1 Q7">
            <a:hlinkClick r:id="" action="ppaction://media"/>
            <a:extLst>
              <a:ext uri="{FF2B5EF4-FFF2-40B4-BE49-F238E27FC236}">
                <a16:creationId xmlns:a16="http://schemas.microsoft.com/office/drawing/2014/main" id="{8C41FD15-896F-4942-9EF3-A01220E2D86C}"/>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763226" y="0"/>
            <a:ext cx="935383" cy="935383"/>
          </a:xfrm>
          <a:prstGeom prst="rect">
            <a:avLst/>
          </a:prstGeom>
        </p:spPr>
      </p:pic>
    </p:spTree>
    <p:extLst>
      <p:ext uri="{BB962C8B-B14F-4D97-AF65-F5344CB8AC3E}">
        <p14:creationId xmlns:p14="http://schemas.microsoft.com/office/powerpoint/2010/main" val="802459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8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53146" y="5571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7-1-3  Q28</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All managers need to understand their employees and </a:t>
            </a:r>
            <a:r>
              <a:rPr lang="en-US" altLang="zh-CN" sz="1800" b="1" dirty="0" err="1"/>
              <a:t>recognise</a:t>
            </a:r>
            <a:r>
              <a:rPr lang="en-US" altLang="zh-CN" sz="1800" b="1" dirty="0"/>
              <a:t> their company's …… .</a:t>
            </a:r>
          </a:p>
          <a:p>
            <a:pPr marL="0" indent="0">
              <a:buNone/>
            </a:pPr>
            <a:endParaRPr lang="en-US" altLang="zh-CN" sz="1800" dirty="0"/>
          </a:p>
          <a:p>
            <a:pPr marL="0" indent="0">
              <a:buNone/>
            </a:pPr>
            <a:endParaRPr lang="en-US" altLang="zh-CN" sz="1800" dirty="0"/>
          </a:p>
          <a:p>
            <a:pPr marL="0" indent="0">
              <a:buNone/>
            </a:pPr>
            <a:r>
              <a:rPr lang="en-US" altLang="zh-CN" sz="1800" dirty="0"/>
              <a:t>Well, managing people means you not only have an understanding of your employees, but you also </a:t>
            </a:r>
            <a:r>
              <a:rPr lang="en-US" altLang="zh-CN" sz="1800" u="sng" dirty="0" err="1"/>
              <a:t>recognise</a:t>
            </a:r>
            <a:r>
              <a:rPr lang="en-US" altLang="zh-CN" sz="1800" u="sng" dirty="0"/>
              <a:t> the culture </a:t>
            </a:r>
            <a:r>
              <a:rPr lang="en-US" altLang="zh-CN" sz="1800" dirty="0"/>
              <a:t>of the organization. In fact, for some organizations creativity and individuality may be the last thing they want to see during working hours!  Q28</a:t>
            </a:r>
            <a:endParaRPr lang="zh-CN" altLang="zh-CN" sz="1800" dirty="0"/>
          </a:p>
          <a:p>
            <a:pPr marL="0" indent="0">
              <a:buFont typeface="Arial" panose="020B0604020202020204" pitchFamily="34" charset="0"/>
              <a:buNone/>
            </a:pPr>
            <a:endParaRPr kumimoji="1" lang="zh-CN" altLang="en-US" sz="1800" dirty="0"/>
          </a:p>
        </p:txBody>
      </p:sp>
      <p:pic>
        <p:nvPicPr>
          <p:cNvPr id="4" name="Track03.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58994" y="82941"/>
            <a:ext cx="609600" cy="609600"/>
          </a:xfrm>
          <a:prstGeom prst="rect">
            <a:avLst/>
          </a:prstGeom>
        </p:spPr>
      </p:pic>
    </p:spTree>
    <p:extLst>
      <p:ext uri="{BB962C8B-B14F-4D97-AF65-F5344CB8AC3E}">
        <p14:creationId xmlns:p14="http://schemas.microsoft.com/office/powerpoint/2010/main" val="49947734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162" fill="hold"/>
                                        <p:tgtEl>
                                          <p:spTgt spid="4"/>
                                        </p:tgtEl>
                                      </p:cBhvr>
                                    </p:cmd>
                                  </p:childTnLst>
                                </p:cTn>
                              </p:par>
                            </p:childTnLst>
                          </p:cTn>
                        </p:par>
                      </p:childTnLst>
                    </p:cTn>
                  </p:par>
                </p:childTnLst>
              </p:cTn>
              <p:nextCondLst>
                <p:cond evt="onClick" delay="0">
                  <p:tgtEl>
                    <p:spTgt spid="4"/>
                  </p:tgtEl>
                </p:cond>
              </p:nextCondLst>
            </p:seq>
            <p:audio>
              <p:cMediaNode vol="43396">
                <p:cTn id="7" fill="hold" display="0">
                  <p:stCondLst>
                    <p:cond delay="indefinite"/>
                  </p:stCondLst>
                  <p:endCondLst>
                    <p:cond evt="onStopAudio" delay="0">
                      <p:tgtEl>
                        <p:sldTgt/>
                      </p:tgtEl>
                    </p:cond>
                  </p:endCondLst>
                </p:cTn>
                <p:tgtEl>
                  <p:spTgt spid="4"/>
                </p:tgtEl>
              </p:cMediaNode>
            </p:audio>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819400" y="129597"/>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8-1-3</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zh-CN" altLang="en-US" sz="1800" b="1" dirty="0">
                <a:solidFill>
                  <a:prstClr val="black"/>
                </a:solidFill>
              </a:rPr>
              <a:t>　　</a:t>
            </a:r>
            <a:r>
              <a:rPr lang="en-US" altLang="zh-CN" sz="1800" b="1" dirty="0">
                <a:solidFill>
                  <a:prstClr val="black"/>
                </a:solidFill>
              </a:rPr>
              <a:t>30  She says they could also explore the local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zh-CN" altLang="zh-CN"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4" name="81330">
            <a:hlinkClick r:id="" action="ppaction://media"/>
            <a:extLst>
              <a:ext uri="{FF2B5EF4-FFF2-40B4-BE49-F238E27FC236}">
                <a16:creationId xmlns:a16="http://schemas.microsoft.com/office/drawing/2014/main" id="{337A3011-197B-4B67-953D-5D56BF377FB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66940" y="129597"/>
            <a:ext cx="681037" cy="681037"/>
          </a:xfrm>
          <a:prstGeom prst="rect">
            <a:avLst/>
          </a:prstGeom>
        </p:spPr>
      </p:pic>
    </p:spTree>
    <p:extLst>
      <p:ext uri="{BB962C8B-B14F-4D97-AF65-F5344CB8AC3E}">
        <p14:creationId xmlns:p14="http://schemas.microsoft.com/office/powerpoint/2010/main" val="1774121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67000" y="11574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8-1-3</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zh-CN" altLang="en-US" sz="1800" b="1" dirty="0">
                <a:solidFill>
                  <a:prstClr val="black"/>
                </a:solidFill>
              </a:rPr>
              <a:t>　　</a:t>
            </a:r>
            <a:r>
              <a:rPr lang="en-US" altLang="zh-CN" sz="1800" b="1" dirty="0">
                <a:solidFill>
                  <a:prstClr val="black"/>
                </a:solidFill>
              </a:rPr>
              <a:t>30  She says they could also explore the local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zh-CN" altLang="zh-CN"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zh-CN" altLang="en-US" sz="1800" b="0" i="0" u="none" strike="noStrike" kern="1200" cap="none" spc="0" normalizeH="0" baseline="0" noProof="0" dirty="0">
              <a:ln>
                <a:noFill/>
              </a:ln>
              <a:solidFill>
                <a:prstClr val="black"/>
              </a:solidFill>
              <a:effectLst/>
              <a:uLnTx/>
              <a:uFillTx/>
              <a:latin typeface="Arial" panose="020B0604020202020204"/>
              <a:ea typeface="黑体" panose="02010609060101010101" pitchFamily="49" charset="-122"/>
              <a:cs typeface="+mn-cs"/>
            </a:endParaRPr>
          </a:p>
        </p:txBody>
      </p:sp>
      <p:pic>
        <p:nvPicPr>
          <p:cNvPr id="4" name="81330">
            <a:hlinkClick r:id="" action="ppaction://media"/>
            <a:extLst>
              <a:ext uri="{FF2B5EF4-FFF2-40B4-BE49-F238E27FC236}">
                <a16:creationId xmlns:a16="http://schemas.microsoft.com/office/drawing/2014/main" id="{337A3011-197B-4B67-953D-5D56BF377FB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03704" y="62457"/>
            <a:ext cx="640987" cy="640987"/>
          </a:xfrm>
          <a:prstGeom prst="rect">
            <a:avLst/>
          </a:prstGeom>
        </p:spPr>
      </p:pic>
      <p:sp>
        <p:nvSpPr>
          <p:cNvPr id="5" name="矩形 4">
            <a:extLst>
              <a:ext uri="{FF2B5EF4-FFF2-40B4-BE49-F238E27FC236}">
                <a16:creationId xmlns:a16="http://schemas.microsoft.com/office/drawing/2014/main" id="{594BBC0D-3786-47E0-8AB3-8993A28AD9E4}"/>
              </a:ext>
            </a:extLst>
          </p:cNvPr>
          <p:cNvSpPr/>
          <p:nvPr/>
        </p:nvSpPr>
        <p:spPr>
          <a:xfrm>
            <a:off x="1801391" y="3429000"/>
            <a:ext cx="8213558" cy="1200329"/>
          </a:xfrm>
          <a:prstGeom prst="rect">
            <a:avLst/>
          </a:prstGeom>
        </p:spPr>
        <p:txBody>
          <a:bodyPr wrap="square">
            <a:spAutoFit/>
          </a:bodyPr>
          <a:lstStyle/>
          <a:p>
            <a:r>
              <a:rPr lang="en-US" altLang="zh-CN" dirty="0"/>
              <a:t>TUTOR:        Okay, lastly, what else is worth visiting there? </a:t>
            </a:r>
          </a:p>
          <a:p>
            <a:r>
              <a:rPr lang="zh-CN" altLang="en-US" dirty="0"/>
              <a:t>　　</a:t>
            </a:r>
            <a:r>
              <a:rPr lang="en-US" altLang="zh-CN" dirty="0"/>
              <a:t>SANDRA:       There are several caves(Q30), but I haven't looked into any details. I'll find out about them. </a:t>
            </a:r>
          </a:p>
          <a:p>
            <a:r>
              <a:rPr lang="zh-CN" altLang="en-US" dirty="0"/>
              <a:t>　　</a:t>
            </a:r>
            <a:r>
              <a:rPr lang="en-US" altLang="zh-CN" dirty="0"/>
              <a:t>TUTOR:        Okay, good. Now what I'd like to know is. . . </a:t>
            </a:r>
          </a:p>
        </p:txBody>
      </p:sp>
    </p:spTree>
    <p:extLst>
      <p:ext uri="{BB962C8B-B14F-4D97-AF65-F5344CB8AC3E}">
        <p14:creationId xmlns:p14="http://schemas.microsoft.com/office/powerpoint/2010/main" val="50468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5101018-E684-9E41-B6B0-7EFB0C6532F8}"/>
              </a:ext>
            </a:extLst>
          </p:cNvPr>
          <p:cNvSpPr/>
          <p:nvPr/>
        </p:nvSpPr>
        <p:spPr>
          <a:xfrm>
            <a:off x="838200" y="1971301"/>
            <a:ext cx="10668000" cy="461665"/>
          </a:xfrm>
          <a:prstGeom prst="rect">
            <a:avLst/>
          </a:prstGeom>
        </p:spPr>
        <p:txBody>
          <a:bodyPr wrap="square">
            <a:spAutoFit/>
          </a:bodyPr>
          <a:lstStyle/>
          <a:p>
            <a:r>
              <a:rPr lang="en-US" altLang="zh-CN" sz="2400" b="1" dirty="0">
                <a:solidFill>
                  <a:srgbClr val="000000"/>
                </a:solidFill>
                <a:latin typeface="Arial" panose="020B0604020202020204" pitchFamily="34" charset="0"/>
                <a:ea typeface="Helvetica" pitchFamily="2" charset="0"/>
                <a:cs typeface="Arial" panose="020B0604020202020204" pitchFamily="34" charset="0"/>
              </a:rPr>
              <a:t>They collect the pellets and take them to a 27.....….…........ for analysis.</a:t>
            </a:r>
            <a:r>
              <a:rPr lang="zh-CN" altLang="zh-CN" sz="2400" b="1" dirty="0">
                <a:latin typeface="Arial" panose="020B0604020202020204" pitchFamily="34" charset="0"/>
                <a:cs typeface="Arial" panose="020B0604020202020204" pitchFamily="34" charset="0"/>
              </a:rPr>
              <a:t> </a:t>
            </a:r>
            <a:endParaRPr lang="zh-CN" altLang="en-US" sz="2400" b="1" dirty="0">
              <a:latin typeface="Arial" panose="020B0604020202020204" pitchFamily="34" charset="0"/>
              <a:cs typeface="Arial" panose="020B0604020202020204" pitchFamily="34" charset="0"/>
            </a:endParaRPr>
          </a:p>
        </p:txBody>
      </p:sp>
      <p:sp>
        <p:nvSpPr>
          <p:cNvPr id="3" name="标题 1">
            <a:extLst>
              <a:ext uri="{FF2B5EF4-FFF2-40B4-BE49-F238E27FC236}">
                <a16:creationId xmlns:a16="http://schemas.microsoft.com/office/drawing/2014/main" id="{15B6A5DD-7161-B640-8FDC-5B512E52777C}"/>
              </a:ext>
            </a:extLst>
          </p:cNvPr>
          <p:cNvSpPr txBox="1">
            <a:spLocks/>
          </p:cNvSpPr>
          <p:nvPr/>
        </p:nvSpPr>
        <p:spPr>
          <a:xfrm>
            <a:off x="2583872" y="17408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8-2-3</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pic>
        <p:nvPicPr>
          <p:cNvPr id="5" name="Test 2 Section 3.mp3" descr="Test 2 Section 3.mp3">
            <a:hlinkClick r:id="" action="ppaction://media"/>
            <a:extLst>
              <a:ext uri="{FF2B5EF4-FFF2-40B4-BE49-F238E27FC236}">
                <a16:creationId xmlns:a16="http://schemas.microsoft.com/office/drawing/2014/main" id="{2A91A9F3-51B5-8F45-9112-312C87B22906}"/>
              </a:ext>
            </a:extLst>
          </p:cNvPr>
          <p:cNvPicPr>
            <a:picLocks noChangeAspect="1"/>
          </p:cNvPicPr>
          <p:nvPr>
            <a:audioFile r:link="rId2"/>
            <p:extLst>
              <p:ext uri="{DAA4B4D4-6D71-4841-9C94-3DE7FCFB9230}">
                <p14:media xmlns:p14="http://schemas.microsoft.com/office/powerpoint/2010/main" r:embed="rId1">
                  <p14:fade out="500"/>
                </p14:media>
              </p:ext>
            </p:extLst>
          </p:nvPr>
        </p:nvPicPr>
        <p:blipFill>
          <a:blip r:embed="rId4"/>
          <a:stretch>
            <a:fillRect/>
          </a:stretch>
        </p:blipFill>
        <p:spPr>
          <a:xfrm>
            <a:off x="7028872" y="24063"/>
            <a:ext cx="812800" cy="812800"/>
          </a:xfrm>
          <a:prstGeom prst="rect">
            <a:avLst/>
          </a:prstGeom>
        </p:spPr>
      </p:pic>
    </p:spTree>
    <p:extLst>
      <p:ext uri="{BB962C8B-B14F-4D97-AF65-F5344CB8AC3E}">
        <p14:creationId xmlns:p14="http://schemas.microsoft.com/office/powerpoint/2010/main" val="4272905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43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5101018-E684-9E41-B6B0-7EFB0C6532F8}"/>
              </a:ext>
            </a:extLst>
          </p:cNvPr>
          <p:cNvSpPr/>
          <p:nvPr/>
        </p:nvSpPr>
        <p:spPr>
          <a:xfrm>
            <a:off x="838200" y="1971301"/>
            <a:ext cx="10668000" cy="461665"/>
          </a:xfrm>
          <a:prstGeom prst="rect">
            <a:avLst/>
          </a:prstGeom>
        </p:spPr>
        <p:txBody>
          <a:bodyPr wrap="square">
            <a:spAutoFit/>
          </a:bodyPr>
          <a:lstStyle/>
          <a:p>
            <a:r>
              <a:rPr lang="en-US" altLang="zh-CN" sz="2400" b="1" dirty="0">
                <a:solidFill>
                  <a:srgbClr val="000000"/>
                </a:solidFill>
                <a:latin typeface="Arial" panose="020B0604020202020204" pitchFamily="34" charset="0"/>
                <a:ea typeface="Helvetica" pitchFamily="2" charset="0"/>
                <a:cs typeface="Arial" panose="020B0604020202020204" pitchFamily="34" charset="0"/>
              </a:rPr>
              <a:t>They collect the pellets and take them to a 27.....….…........ for analysis.</a:t>
            </a:r>
            <a:r>
              <a:rPr lang="zh-CN" altLang="zh-CN" sz="2400" b="1" dirty="0">
                <a:latin typeface="Arial" panose="020B0604020202020204" pitchFamily="34" charset="0"/>
                <a:cs typeface="Arial" panose="020B0604020202020204" pitchFamily="34" charset="0"/>
              </a:rPr>
              <a:t> </a:t>
            </a:r>
            <a:endParaRPr lang="zh-CN" altLang="en-US" sz="2400" b="1" dirty="0">
              <a:latin typeface="Arial" panose="020B0604020202020204" pitchFamily="34" charset="0"/>
              <a:cs typeface="Arial" panose="020B0604020202020204" pitchFamily="34" charset="0"/>
            </a:endParaRPr>
          </a:p>
        </p:txBody>
      </p:sp>
      <p:sp>
        <p:nvSpPr>
          <p:cNvPr id="3" name="标题 1">
            <a:extLst>
              <a:ext uri="{FF2B5EF4-FFF2-40B4-BE49-F238E27FC236}">
                <a16:creationId xmlns:a16="http://schemas.microsoft.com/office/drawing/2014/main" id="{15B6A5DD-7161-B640-8FDC-5B512E52777C}"/>
              </a:ext>
            </a:extLst>
          </p:cNvPr>
          <p:cNvSpPr txBox="1">
            <a:spLocks/>
          </p:cNvSpPr>
          <p:nvPr/>
        </p:nvSpPr>
        <p:spPr>
          <a:xfrm>
            <a:off x="2583873" y="147721"/>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8-2-3</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4" name="矩形 3">
            <a:extLst>
              <a:ext uri="{FF2B5EF4-FFF2-40B4-BE49-F238E27FC236}">
                <a16:creationId xmlns:a16="http://schemas.microsoft.com/office/drawing/2014/main" id="{4F4282D5-5B53-D340-94EE-EA5D75DAE874}"/>
              </a:ext>
            </a:extLst>
          </p:cNvPr>
          <p:cNvSpPr/>
          <p:nvPr/>
        </p:nvSpPr>
        <p:spPr>
          <a:xfrm>
            <a:off x="965200" y="3429000"/>
            <a:ext cx="9736667" cy="1200329"/>
          </a:xfrm>
          <a:prstGeom prst="rect">
            <a:avLst/>
          </a:prstGeom>
        </p:spPr>
        <p:txBody>
          <a:bodyPr wrap="square">
            <a:spAutoFit/>
          </a:bodyPr>
          <a:lstStyle/>
          <a:p>
            <a:r>
              <a:rPr lang="en-US" altLang="zh-CN" kern="0" dirty="0">
                <a:solidFill>
                  <a:srgbClr val="000000"/>
                </a:solidFill>
                <a:uFill>
                  <a:solidFill>
                    <a:srgbClr val="000000"/>
                  </a:solidFill>
                </a:uFill>
                <a:latin typeface="Arial" panose="020B0604020202020204" pitchFamily="34" charset="0"/>
                <a:ea typeface="DengXian" panose="02010600030101010101" pitchFamily="2" charset="-122"/>
                <a:cs typeface="Arial" panose="020B0604020202020204" pitchFamily="34" charset="0"/>
              </a:rPr>
              <a:t>PROFESSOR:    That sounds a bit unpleasant. So, how do you go about it? </a:t>
            </a:r>
            <a:endParaRPr lang="zh-CN" altLang="zh-CN" kern="100" dirty="0">
              <a:solidFill>
                <a:srgbClr val="000000"/>
              </a:solidFill>
              <a:uFill>
                <a:solidFill>
                  <a:srgbClr val="000000"/>
                </a:solidFill>
              </a:uFill>
              <a:latin typeface="DengXian" panose="02010600030101010101" pitchFamily="2" charset="-122"/>
              <a:ea typeface="DengXian" panose="02010600030101010101" pitchFamily="2" charset="-122"/>
              <a:cs typeface="Arial" panose="020B0604020202020204" pitchFamily="34" charset="0"/>
            </a:endParaRPr>
          </a:p>
          <a:p>
            <a:r>
              <a:rPr lang="en-US" altLang="zh-CN" dirty="0">
                <a:solidFill>
                  <a:srgbClr val="000000"/>
                </a:solidFill>
                <a:latin typeface="Arial" panose="020B0604020202020204" pitchFamily="34" charset="0"/>
                <a:ea typeface="DengXian" panose="02010600030101010101" pitchFamily="2" charset="-122"/>
                <a:cs typeface="Arial" panose="020B0604020202020204" pitchFamily="34" charset="0"/>
              </a:rPr>
              <a:t>GRANT:        In the field We track down the Bee Eaters and find their </a:t>
            </a:r>
            <a:r>
              <a:rPr lang="en-US" altLang="zh-CN" dirty="0" err="1">
                <a:solidFill>
                  <a:srgbClr val="000000"/>
                </a:solidFill>
                <a:latin typeface="Arial" panose="020B0604020202020204" pitchFamily="34" charset="0"/>
                <a:ea typeface="DengXian" panose="02010600030101010101" pitchFamily="2" charset="-122"/>
                <a:cs typeface="Arial" panose="020B0604020202020204" pitchFamily="34" charset="0"/>
              </a:rPr>
              <a:t>favourite</a:t>
            </a:r>
            <a:r>
              <a:rPr lang="en-US" altLang="zh-CN" dirty="0">
                <a:solidFill>
                  <a:srgbClr val="000000"/>
                </a:solidFill>
                <a:latin typeface="Arial" panose="020B0604020202020204" pitchFamily="34" charset="0"/>
                <a:ea typeface="DengXian" panose="02010600030101010101" pitchFamily="2" charset="-122"/>
                <a:cs typeface="Arial" panose="020B0604020202020204" pitchFamily="34" charset="0"/>
              </a:rPr>
              <a:t> </a:t>
            </a:r>
            <a:r>
              <a:rPr lang="en-US" altLang="zh-CN" u="sng" dirty="0">
                <a:solidFill>
                  <a:srgbClr val="000000"/>
                </a:solidFill>
                <a:uFill>
                  <a:solidFill>
                    <a:srgbClr val="000000"/>
                  </a:solidFill>
                </a:uFill>
                <a:latin typeface="Arial" panose="020B0604020202020204" pitchFamily="34" charset="0"/>
                <a:ea typeface="DengXian" panose="02010600030101010101" pitchFamily="2" charset="-122"/>
                <a:cs typeface="Arial" panose="020B0604020202020204" pitchFamily="34" charset="0"/>
              </a:rPr>
              <a:t>feeding</a:t>
            </a:r>
            <a:r>
              <a:rPr lang="en-US" altLang="zh-CN" dirty="0">
                <a:solidFill>
                  <a:srgbClr val="000000"/>
                </a:solidFill>
                <a:latin typeface="Arial" panose="020B0604020202020204" pitchFamily="34" charset="0"/>
                <a:ea typeface="DengXian" panose="02010600030101010101" pitchFamily="2" charset="-122"/>
                <a:cs typeface="Arial" panose="020B0604020202020204" pitchFamily="34" charset="0"/>
              </a:rPr>
              <a:t>(Q26) spots, you know, the places where the birds usually feed. It's here that we can find the pellets. We collect them up and take them back to the </a:t>
            </a:r>
            <a:r>
              <a:rPr lang="it-IT" altLang="zh-CN" u="sng" dirty="0" err="1">
                <a:solidFill>
                  <a:srgbClr val="000000"/>
                </a:solidFill>
                <a:uFill>
                  <a:solidFill>
                    <a:srgbClr val="000000"/>
                  </a:solidFill>
                </a:uFill>
                <a:latin typeface="Arial" panose="020B0604020202020204" pitchFamily="34" charset="0"/>
                <a:ea typeface="DengXian" panose="02010600030101010101" pitchFamily="2" charset="-122"/>
                <a:cs typeface="Arial" panose="020B0604020202020204" pitchFamily="34" charset="0"/>
              </a:rPr>
              <a:t>laboratory</a:t>
            </a:r>
            <a:r>
              <a:rPr lang="en-US" altLang="zh-CN" dirty="0">
                <a:solidFill>
                  <a:srgbClr val="000000"/>
                </a:solidFill>
                <a:latin typeface="Arial" panose="020B0604020202020204" pitchFamily="34" charset="0"/>
                <a:ea typeface="DengXian" panose="02010600030101010101" pitchFamily="2" charset="-122"/>
                <a:cs typeface="Arial" panose="020B0604020202020204" pitchFamily="34" charset="0"/>
              </a:rPr>
              <a:t>(Q27) to examine the contents. </a:t>
            </a:r>
            <a:endParaRPr lang="zh-CN" altLang="en-US" dirty="0"/>
          </a:p>
        </p:txBody>
      </p:sp>
      <p:pic>
        <p:nvPicPr>
          <p:cNvPr id="5" name="Test 2 Section 3.mp3" descr="Test 2 Section 3.mp3">
            <a:hlinkClick r:id="" action="ppaction://media"/>
            <a:extLst>
              <a:ext uri="{FF2B5EF4-FFF2-40B4-BE49-F238E27FC236}">
                <a16:creationId xmlns:a16="http://schemas.microsoft.com/office/drawing/2014/main" id="{2A91A9F3-51B5-8F45-9112-312C87B22906}"/>
              </a:ext>
            </a:extLst>
          </p:cNvPr>
          <p:cNvPicPr>
            <a:picLocks noChangeAspect="1"/>
          </p:cNvPicPr>
          <p:nvPr>
            <a:audioFile r:link="rId2"/>
            <p:extLst>
              <p:ext uri="{DAA4B4D4-6D71-4841-9C94-3DE7FCFB9230}">
                <p14:media xmlns:p14="http://schemas.microsoft.com/office/powerpoint/2010/main" r:embed="rId1">
                  <p14:fade out="500"/>
                </p14:media>
              </p:ext>
            </p:extLst>
          </p:nvPr>
        </p:nvPicPr>
        <p:blipFill>
          <a:blip r:embed="rId4"/>
          <a:stretch>
            <a:fillRect/>
          </a:stretch>
        </p:blipFill>
        <p:spPr>
          <a:xfrm>
            <a:off x="7058122" y="-2298"/>
            <a:ext cx="812800" cy="812800"/>
          </a:xfrm>
          <a:prstGeom prst="rect">
            <a:avLst/>
          </a:prstGeom>
        </p:spPr>
      </p:pic>
    </p:spTree>
    <p:extLst>
      <p:ext uri="{BB962C8B-B14F-4D97-AF65-F5344CB8AC3E}">
        <p14:creationId xmlns:p14="http://schemas.microsoft.com/office/powerpoint/2010/main" val="920120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43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8A213F-AF06-E04C-9FF8-716469EEEF8E}"/>
              </a:ext>
            </a:extLst>
          </p:cNvPr>
          <p:cNvSpPr txBox="1">
            <a:spLocks/>
          </p:cNvSpPr>
          <p:nvPr/>
        </p:nvSpPr>
        <p:spPr>
          <a:xfrm>
            <a:off x="2611582" y="157659"/>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8-4-3</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矩形 2">
            <a:extLst>
              <a:ext uri="{FF2B5EF4-FFF2-40B4-BE49-F238E27FC236}">
                <a16:creationId xmlns:a16="http://schemas.microsoft.com/office/drawing/2014/main" id="{A53A5EBD-E969-0645-B9C5-070EAB8DE69C}"/>
              </a:ext>
            </a:extLst>
          </p:cNvPr>
          <p:cNvSpPr/>
          <p:nvPr/>
        </p:nvSpPr>
        <p:spPr>
          <a:xfrm>
            <a:off x="838199" y="1690688"/>
            <a:ext cx="10969487" cy="461665"/>
          </a:xfrm>
          <a:prstGeom prst="rect">
            <a:avLst/>
          </a:prstGeom>
        </p:spPr>
        <p:txBody>
          <a:bodyPr wrap="square">
            <a:spAutoFit/>
          </a:bodyPr>
          <a:lstStyle/>
          <a:p>
            <a:r>
              <a:rPr lang="en-US" altLang="zh-CN" sz="2400" kern="100" dirty="0">
                <a:latin typeface="Arial" panose="020B0604020202020204" pitchFamily="34" charset="0"/>
                <a:ea typeface="DengXian" panose="02010600030101010101" pitchFamily="2" charset="-122"/>
              </a:rPr>
              <a:t>Work out your 27._________________ for revision and write them on a card</a:t>
            </a:r>
            <a:r>
              <a:rPr lang="zh-CN" altLang="zh-CN" sz="2400" dirty="0"/>
              <a:t> </a:t>
            </a:r>
            <a:endParaRPr lang="zh-CN" altLang="en-US" sz="2400" dirty="0"/>
          </a:p>
        </p:txBody>
      </p:sp>
      <p:pic>
        <p:nvPicPr>
          <p:cNvPr id="5" name="Test 4 Section3.mp3" descr="Test 4 Section3.mp3">
            <a:hlinkClick r:id="" action="ppaction://media"/>
            <a:extLst>
              <a:ext uri="{FF2B5EF4-FFF2-40B4-BE49-F238E27FC236}">
                <a16:creationId xmlns:a16="http://schemas.microsoft.com/office/drawing/2014/main" id="{07FBC9FF-06F7-DB47-B98E-1E25BA202B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56582" y="-35952"/>
            <a:ext cx="812800" cy="812800"/>
          </a:xfrm>
          <a:prstGeom prst="rect">
            <a:avLst/>
          </a:prstGeom>
        </p:spPr>
      </p:pic>
    </p:spTree>
    <p:extLst>
      <p:ext uri="{BB962C8B-B14F-4D97-AF65-F5344CB8AC3E}">
        <p14:creationId xmlns:p14="http://schemas.microsoft.com/office/powerpoint/2010/main" val="1618567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5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8A213F-AF06-E04C-9FF8-716469EEEF8E}"/>
              </a:ext>
            </a:extLst>
          </p:cNvPr>
          <p:cNvSpPr txBox="1">
            <a:spLocks/>
          </p:cNvSpPr>
          <p:nvPr/>
        </p:nvSpPr>
        <p:spPr>
          <a:xfrm>
            <a:off x="2653145" y="136968"/>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8-4-3</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3" name="矩形 2">
            <a:extLst>
              <a:ext uri="{FF2B5EF4-FFF2-40B4-BE49-F238E27FC236}">
                <a16:creationId xmlns:a16="http://schemas.microsoft.com/office/drawing/2014/main" id="{A53A5EBD-E969-0645-B9C5-070EAB8DE69C}"/>
              </a:ext>
            </a:extLst>
          </p:cNvPr>
          <p:cNvSpPr/>
          <p:nvPr/>
        </p:nvSpPr>
        <p:spPr>
          <a:xfrm>
            <a:off x="838199" y="1690688"/>
            <a:ext cx="10969487" cy="461665"/>
          </a:xfrm>
          <a:prstGeom prst="rect">
            <a:avLst/>
          </a:prstGeom>
        </p:spPr>
        <p:txBody>
          <a:bodyPr wrap="square">
            <a:spAutoFit/>
          </a:bodyPr>
          <a:lstStyle/>
          <a:p>
            <a:r>
              <a:rPr lang="en-US" altLang="zh-CN" sz="2400" kern="100" dirty="0">
                <a:latin typeface="Arial" panose="020B0604020202020204" pitchFamily="34" charset="0"/>
                <a:ea typeface="DengXian" panose="02010600030101010101" pitchFamily="2" charset="-122"/>
              </a:rPr>
              <a:t>Work out your 27._________________ for revision and write them on a card</a:t>
            </a:r>
            <a:r>
              <a:rPr lang="zh-CN" altLang="zh-CN" sz="2400" dirty="0"/>
              <a:t> </a:t>
            </a:r>
            <a:endParaRPr lang="zh-CN" altLang="en-US" sz="2400" dirty="0"/>
          </a:p>
        </p:txBody>
      </p:sp>
      <p:sp>
        <p:nvSpPr>
          <p:cNvPr id="4" name="矩形 3">
            <a:extLst>
              <a:ext uri="{FF2B5EF4-FFF2-40B4-BE49-F238E27FC236}">
                <a16:creationId xmlns:a16="http://schemas.microsoft.com/office/drawing/2014/main" id="{38E57804-36E6-B044-A188-F39A05B3724B}"/>
              </a:ext>
            </a:extLst>
          </p:cNvPr>
          <p:cNvSpPr/>
          <p:nvPr/>
        </p:nvSpPr>
        <p:spPr>
          <a:xfrm>
            <a:off x="1139686" y="3706073"/>
            <a:ext cx="9375913" cy="923330"/>
          </a:xfrm>
          <a:prstGeom prst="rect">
            <a:avLst/>
          </a:prstGeom>
        </p:spPr>
        <p:txBody>
          <a:bodyPr wrap="square">
            <a:spAutoFit/>
          </a:bodyPr>
          <a:lstStyle/>
          <a:p>
            <a:r>
              <a:rPr lang="en-US" altLang="zh-CN" kern="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Then you can sort out your revision priorities</a:t>
            </a:r>
            <a:r>
              <a:rPr lang="zh-TW" altLang="zh-CN" kern="0" dirty="0">
                <a:solidFill>
                  <a:srgbClr val="000000"/>
                </a:solidFill>
                <a:uFill>
                  <a:solidFill>
                    <a:srgbClr val="000000"/>
                  </a:solidFill>
                </a:uFill>
                <a:latin typeface="DengXian" panose="02010600030101010101" pitchFamily="2" charset="-122"/>
                <a:ea typeface="Arial" panose="020B0604020202020204" pitchFamily="34" charset="0"/>
                <a:cs typeface="DengXian" panose="02010600030101010101" pitchFamily="2" charset="-122"/>
              </a:rPr>
              <a:t>(Q27),</a:t>
            </a:r>
            <a:r>
              <a:rPr lang="en-US" altLang="zh-CN" kern="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 based on what's most likely  to come up. I put these on a card, and read them through regularly. </a:t>
            </a:r>
            <a:endParaRPr lang="zh-CN" altLang="zh-CN" kern="100" dirty="0">
              <a:solidFill>
                <a:srgbClr val="000000"/>
              </a:solidFill>
              <a:uFill>
                <a:solidFill>
                  <a:srgbClr val="000000"/>
                </a:solidFill>
              </a:uFill>
              <a:latin typeface="DengXian" panose="02010600030101010101" pitchFamily="2" charset="-122"/>
              <a:ea typeface="DengXian" panose="02010600030101010101" pitchFamily="2" charset="-122"/>
              <a:cs typeface="DengXian" panose="02010600030101010101" pitchFamily="2" charset="-122"/>
            </a:endParaRPr>
          </a:p>
          <a:p>
            <a:r>
              <a:rPr lang="zh-TW" altLang="zh-CN" kern="0" dirty="0">
                <a:solidFill>
                  <a:srgbClr val="000000"/>
                </a:solidFill>
                <a:uFill>
                  <a:solidFill>
                    <a:srgbClr val="000000"/>
                  </a:solidFill>
                </a:uFill>
                <a:latin typeface="DengXian" panose="02010600030101010101" pitchFamily="2" charset="-122"/>
                <a:ea typeface="Arial Unicode MS" panose="020B0604020202020204" pitchFamily="34" charset="-128"/>
                <a:cs typeface="DengXian" panose="02010600030101010101" pitchFamily="2" charset="-122"/>
              </a:rPr>
              <a:t>　　</a:t>
            </a:r>
            <a:r>
              <a:rPr lang="zh-TW" altLang="zh-CN" kern="0" dirty="0">
                <a:solidFill>
                  <a:srgbClr val="000000"/>
                </a:solidFill>
                <a:uFill>
                  <a:solidFill>
                    <a:srgbClr val="000000"/>
                  </a:solidFill>
                </a:uFill>
                <a:latin typeface="DengXian" panose="02010600030101010101" pitchFamily="2" charset="-122"/>
                <a:ea typeface="Arial" panose="020B0604020202020204" pitchFamily="34" charset="0"/>
                <a:cs typeface="DengXian" panose="02010600030101010101" pitchFamily="2" charset="-122"/>
              </a:rPr>
              <a:t>DAN:          Uhuh. </a:t>
            </a:r>
            <a:endParaRPr lang="zh-CN" altLang="zh-CN" kern="100" dirty="0">
              <a:solidFill>
                <a:srgbClr val="000000"/>
              </a:solidFill>
              <a:uFill>
                <a:solidFill>
                  <a:srgbClr val="000000"/>
                </a:solidFill>
              </a:uFill>
              <a:latin typeface="DengXian" panose="02010600030101010101" pitchFamily="2" charset="-122"/>
              <a:ea typeface="DengXian" panose="02010600030101010101" pitchFamily="2" charset="-122"/>
              <a:cs typeface="DengXian" panose="02010600030101010101" pitchFamily="2" charset="-122"/>
            </a:endParaRPr>
          </a:p>
        </p:txBody>
      </p:sp>
      <p:pic>
        <p:nvPicPr>
          <p:cNvPr id="5" name="Test 4 Section3.mp3" descr="Test 4 Section3.mp3">
            <a:hlinkClick r:id="" action="ppaction://media"/>
            <a:extLst>
              <a:ext uri="{FF2B5EF4-FFF2-40B4-BE49-F238E27FC236}">
                <a16:creationId xmlns:a16="http://schemas.microsoft.com/office/drawing/2014/main" id="{07FBC9FF-06F7-DB47-B98E-1E25BA202B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56582" y="-63479"/>
            <a:ext cx="812800" cy="812800"/>
          </a:xfrm>
          <a:prstGeom prst="rect">
            <a:avLst/>
          </a:prstGeom>
        </p:spPr>
      </p:pic>
    </p:spTree>
    <p:extLst>
      <p:ext uri="{BB962C8B-B14F-4D97-AF65-F5344CB8AC3E}">
        <p14:creationId xmlns:p14="http://schemas.microsoft.com/office/powerpoint/2010/main" val="4209365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5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A819C3C-B69D-F24C-9FF2-90212A1AD179}"/>
              </a:ext>
            </a:extLst>
          </p:cNvPr>
          <p:cNvSpPr/>
          <p:nvPr/>
        </p:nvSpPr>
        <p:spPr>
          <a:xfrm>
            <a:off x="985497" y="1690688"/>
            <a:ext cx="7156126" cy="461665"/>
          </a:xfrm>
          <a:prstGeom prst="rect">
            <a:avLst/>
          </a:prstGeom>
        </p:spPr>
        <p:txBody>
          <a:bodyPr wrap="none">
            <a:spAutoFit/>
          </a:bodyPr>
          <a:lstStyle/>
          <a:p>
            <a:r>
              <a:rPr lang="en-US" altLang="zh-CN" sz="2400" kern="100" dirty="0">
                <a:latin typeface="Arial" panose="020B0604020202020204" pitchFamily="34" charset="0"/>
                <a:ea typeface="DengXian" panose="02010600030101010101" pitchFamily="2" charset="-122"/>
              </a:rPr>
              <a:t>Make a 28.________________ and keep it in view</a:t>
            </a:r>
            <a:r>
              <a:rPr lang="zh-CN" altLang="zh-CN" sz="2400" dirty="0"/>
              <a:t> </a:t>
            </a:r>
            <a:endParaRPr lang="zh-CN" altLang="en-US" sz="2400" dirty="0"/>
          </a:p>
        </p:txBody>
      </p:sp>
      <p:sp>
        <p:nvSpPr>
          <p:cNvPr id="3" name="标题 1">
            <a:extLst>
              <a:ext uri="{FF2B5EF4-FFF2-40B4-BE49-F238E27FC236}">
                <a16:creationId xmlns:a16="http://schemas.microsoft.com/office/drawing/2014/main" id="{389E3048-7A03-164D-A73F-187178E78728}"/>
              </a:ext>
            </a:extLst>
          </p:cNvPr>
          <p:cNvSpPr txBox="1">
            <a:spLocks/>
          </p:cNvSpPr>
          <p:nvPr/>
        </p:nvSpPr>
        <p:spPr>
          <a:xfrm>
            <a:off x="2722418" y="157659"/>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8-4-3</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pic>
        <p:nvPicPr>
          <p:cNvPr id="5" name="Test 4 Section3.mp3" descr="Test 4 Section3.mp3">
            <a:hlinkClick r:id="" action="ppaction://media"/>
            <a:extLst>
              <a:ext uri="{FF2B5EF4-FFF2-40B4-BE49-F238E27FC236}">
                <a16:creationId xmlns:a16="http://schemas.microsoft.com/office/drawing/2014/main" id="{ECDBF77C-3125-0D4F-8974-4F5B765585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08982" y="7640"/>
            <a:ext cx="812800" cy="812800"/>
          </a:xfrm>
          <a:prstGeom prst="rect">
            <a:avLst/>
          </a:prstGeom>
        </p:spPr>
      </p:pic>
    </p:spTree>
    <p:extLst>
      <p:ext uri="{BB962C8B-B14F-4D97-AF65-F5344CB8AC3E}">
        <p14:creationId xmlns:p14="http://schemas.microsoft.com/office/powerpoint/2010/main" val="1234070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93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A819C3C-B69D-F24C-9FF2-90212A1AD179}"/>
              </a:ext>
            </a:extLst>
          </p:cNvPr>
          <p:cNvSpPr/>
          <p:nvPr/>
        </p:nvSpPr>
        <p:spPr>
          <a:xfrm>
            <a:off x="985497" y="1690688"/>
            <a:ext cx="7156126" cy="461665"/>
          </a:xfrm>
          <a:prstGeom prst="rect">
            <a:avLst/>
          </a:prstGeom>
        </p:spPr>
        <p:txBody>
          <a:bodyPr wrap="none">
            <a:spAutoFit/>
          </a:bodyPr>
          <a:lstStyle/>
          <a:p>
            <a:r>
              <a:rPr lang="en-US" altLang="zh-CN" sz="2400" kern="100" dirty="0">
                <a:latin typeface="Arial" panose="020B0604020202020204" pitchFamily="34" charset="0"/>
                <a:ea typeface="DengXian" panose="02010600030101010101" pitchFamily="2" charset="-122"/>
              </a:rPr>
              <a:t>Make a 28.________________ and keep it in view</a:t>
            </a:r>
            <a:r>
              <a:rPr lang="zh-CN" altLang="zh-CN" sz="2400" dirty="0"/>
              <a:t> </a:t>
            </a:r>
            <a:endParaRPr lang="zh-CN" altLang="en-US" sz="2400" dirty="0"/>
          </a:p>
        </p:txBody>
      </p:sp>
      <p:sp>
        <p:nvSpPr>
          <p:cNvPr id="3" name="标题 1">
            <a:extLst>
              <a:ext uri="{FF2B5EF4-FFF2-40B4-BE49-F238E27FC236}">
                <a16:creationId xmlns:a16="http://schemas.microsoft.com/office/drawing/2014/main" id="{389E3048-7A03-164D-A73F-187178E78728}"/>
              </a:ext>
            </a:extLst>
          </p:cNvPr>
          <p:cNvSpPr txBox="1">
            <a:spLocks/>
          </p:cNvSpPr>
          <p:nvPr/>
        </p:nvSpPr>
        <p:spPr>
          <a:xfrm>
            <a:off x="2570018" y="12059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题干并列关系 </a:t>
            </a:r>
            <a:r>
              <a:rPr kumimoji="1" lang="en-US" altLang="zh-CN"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rPr>
              <a:t>8-4-3</a:t>
            </a:r>
            <a:endParaRPr kumimoji="1" lang="zh-CN" altLang="en-US" sz="3600" b="0" i="0" u="none" strike="noStrike" kern="1200" cap="none" spc="0" normalizeH="0" baseline="0" noProof="0" dirty="0">
              <a:ln>
                <a:noFill/>
              </a:ln>
              <a:solidFill>
                <a:prstClr val="black"/>
              </a:solidFill>
              <a:effectLst/>
              <a:uLnTx/>
              <a:uFillTx/>
              <a:latin typeface="Arial Black" panose="020B0A04020102020204"/>
              <a:ea typeface="微软雅黑" panose="020B0503020204020204" pitchFamily="34" charset="-122"/>
              <a:cs typeface="+mj-cs"/>
            </a:endParaRPr>
          </a:p>
        </p:txBody>
      </p:sp>
      <p:sp>
        <p:nvSpPr>
          <p:cNvPr id="4" name="矩形 3">
            <a:extLst>
              <a:ext uri="{FF2B5EF4-FFF2-40B4-BE49-F238E27FC236}">
                <a16:creationId xmlns:a16="http://schemas.microsoft.com/office/drawing/2014/main" id="{18371BDC-8B86-F84A-A11F-00A99C3F5774}"/>
              </a:ext>
            </a:extLst>
          </p:cNvPr>
          <p:cNvSpPr/>
          <p:nvPr/>
        </p:nvSpPr>
        <p:spPr>
          <a:xfrm>
            <a:off x="985496" y="3966983"/>
            <a:ext cx="9649373" cy="923330"/>
          </a:xfrm>
          <a:prstGeom prst="rect">
            <a:avLst/>
          </a:prstGeom>
        </p:spPr>
        <p:txBody>
          <a:bodyPr wrap="square">
            <a:spAutoFit/>
          </a:bodyPr>
          <a:lstStyle/>
          <a:p>
            <a:r>
              <a:rPr lang="zh-TW" altLang="zh-CN" kern="0" dirty="0">
                <a:solidFill>
                  <a:srgbClr val="000000"/>
                </a:solidFill>
                <a:uFill>
                  <a:solidFill>
                    <a:srgbClr val="000000"/>
                  </a:solidFill>
                </a:uFill>
                <a:latin typeface="DengXian" panose="02010600030101010101" pitchFamily="2" charset="-122"/>
                <a:ea typeface="Arial Unicode MS" panose="020B0604020202020204" pitchFamily="34" charset="-128"/>
                <a:cs typeface="DengXian" panose="02010600030101010101" pitchFamily="2" charset="-122"/>
              </a:rPr>
              <a:t>　　</a:t>
            </a:r>
            <a:r>
              <a:rPr lang="en-US" altLang="zh-CN" kern="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JEANNIE:      But that isn't enough in itself. You also need a </a:t>
            </a:r>
            <a:r>
              <a:rPr lang="zh-TW" altLang="zh-CN" kern="0" dirty="0">
                <a:solidFill>
                  <a:srgbClr val="000000"/>
                </a:solidFill>
                <a:uFill>
                  <a:solidFill>
                    <a:srgbClr val="000000"/>
                  </a:solidFill>
                </a:uFill>
                <a:latin typeface="DengXian" panose="02010600030101010101" pitchFamily="2" charset="-122"/>
                <a:ea typeface="Arial" panose="020B0604020202020204" pitchFamily="34" charset="0"/>
                <a:cs typeface="DengXian" panose="02010600030101010101" pitchFamily="2" charset="-122"/>
              </a:rPr>
              <a:t>timetable</a:t>
            </a:r>
            <a:r>
              <a:rPr lang="en-US" altLang="zh-CN" kern="0" dirty="0">
                <a:solidFill>
                  <a:srgbClr val="000000"/>
                </a:solidFill>
                <a:uFill>
                  <a:solidFill>
                    <a:srgbClr val="000000"/>
                  </a:solidFill>
                </a:uFill>
                <a:latin typeface="Arial" panose="020B0604020202020204" pitchFamily="34" charset="0"/>
                <a:ea typeface="DengXian" panose="02010600030101010101" pitchFamily="2" charset="-122"/>
                <a:cs typeface="DengXian" panose="02010600030101010101" pitchFamily="2" charset="-122"/>
              </a:rPr>
              <a:t>(Q28), to see how you can fit everything in, in the time available. Then keep it in front of you while you're studying. </a:t>
            </a:r>
            <a:endParaRPr lang="zh-CN" altLang="zh-CN" kern="100" dirty="0">
              <a:solidFill>
                <a:srgbClr val="000000"/>
              </a:solidFill>
              <a:uFill>
                <a:solidFill>
                  <a:srgbClr val="000000"/>
                </a:solidFill>
              </a:uFill>
              <a:latin typeface="DengXian" panose="02010600030101010101" pitchFamily="2" charset="-122"/>
              <a:ea typeface="DengXian" panose="02010600030101010101" pitchFamily="2" charset="-122"/>
              <a:cs typeface="DengXian" panose="02010600030101010101" pitchFamily="2" charset="-122"/>
            </a:endParaRPr>
          </a:p>
        </p:txBody>
      </p:sp>
      <p:pic>
        <p:nvPicPr>
          <p:cNvPr id="5" name="Test 4 Section3.mp3" descr="Test 4 Section3.mp3">
            <a:hlinkClick r:id="" action="ppaction://media"/>
            <a:extLst>
              <a:ext uri="{FF2B5EF4-FFF2-40B4-BE49-F238E27FC236}">
                <a16:creationId xmlns:a16="http://schemas.microsoft.com/office/drawing/2014/main" id="{ECDBF77C-3125-0D4F-8974-4F5B765585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908800" y="-61597"/>
            <a:ext cx="812800" cy="812800"/>
          </a:xfrm>
          <a:prstGeom prst="rect">
            <a:avLst/>
          </a:prstGeom>
        </p:spPr>
      </p:pic>
    </p:spTree>
    <p:extLst>
      <p:ext uri="{BB962C8B-B14F-4D97-AF65-F5344CB8AC3E}">
        <p14:creationId xmlns:p14="http://schemas.microsoft.com/office/powerpoint/2010/main" val="42628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93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722419" y="10120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9-4-3</a:t>
            </a:r>
            <a:endParaRPr kumimoji="1" lang="zh-CN" altLang="en-US" sz="3600"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114839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dirty="0"/>
          </a:p>
          <a:p>
            <a:pPr marL="0" indent="0">
              <a:buNone/>
            </a:pPr>
            <a:r>
              <a:rPr lang="en-US" altLang="zh-CN" sz="1800" dirty="0"/>
              <a:t>Kira says that students want to discuss things that worry them or that 25 ______ them very much.</a:t>
            </a:r>
            <a:endParaRPr lang="zh-CN" altLang="en-US" sz="1800" dirty="0"/>
          </a:p>
        </p:txBody>
      </p:sp>
      <p:pic>
        <p:nvPicPr>
          <p:cNvPr id="4" name="15 (mp3cut.net) (2)">
            <a:hlinkClick r:id="" action="ppaction://media"/>
            <a:extLst>
              <a:ext uri="{FF2B5EF4-FFF2-40B4-BE49-F238E27FC236}">
                <a16:creationId xmlns:a16="http://schemas.microsoft.com/office/drawing/2014/main" id="{0E1C6212-8D99-425C-9A6F-700279BC0DC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86290" y="0"/>
            <a:ext cx="720000" cy="720000"/>
          </a:xfrm>
          <a:prstGeom prst="rect">
            <a:avLst/>
          </a:prstGeom>
        </p:spPr>
      </p:pic>
    </p:spTree>
    <p:extLst>
      <p:ext uri="{BB962C8B-B14F-4D97-AF65-F5344CB8AC3E}">
        <p14:creationId xmlns:p14="http://schemas.microsoft.com/office/powerpoint/2010/main" val="1597943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791691" y="11804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7-2-1  Q8</a:t>
            </a:r>
            <a:endParaRPr kumimoji="1" lang="zh-CN" altLang="en-US" sz="3600" dirty="0"/>
          </a:p>
        </p:txBody>
      </p:sp>
      <p:sp>
        <p:nvSpPr>
          <p:cNvPr id="3" name="内容占位符 2">
            <a:extLst>
              <a:ext uri="{FF2B5EF4-FFF2-40B4-BE49-F238E27FC236}">
                <a16:creationId xmlns:a16="http://schemas.microsoft.com/office/drawing/2014/main" id="{70FFD847-C1C3-C24A-B872-B02CD6C7C437}"/>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r>
              <a:rPr lang="en-US" altLang="zh-CN" sz="1800" b="1" dirty="0"/>
              <a:t>Uses of car:</a:t>
            </a:r>
            <a:r>
              <a:rPr lang="en-US" altLang="zh-CN" sz="1800" dirty="0"/>
              <a:t>   - social</a:t>
            </a:r>
            <a:endParaRPr lang="zh-CN" altLang="zh-CN" sz="1800" dirty="0"/>
          </a:p>
          <a:p>
            <a:r>
              <a:rPr lang="en-US" altLang="zh-CN" sz="1800" dirty="0"/>
              <a:t>             –8……………</a:t>
            </a:r>
            <a:endParaRPr lang="zh-CN" altLang="zh-CN" sz="1800" dirty="0"/>
          </a:p>
        </p:txBody>
      </p:sp>
      <p:pic>
        <p:nvPicPr>
          <p:cNvPr id="4" name="Track05.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34876" y="118043"/>
            <a:ext cx="609600" cy="609600"/>
          </a:xfrm>
          <a:prstGeom prst="rect">
            <a:avLst/>
          </a:prstGeom>
        </p:spPr>
      </p:pic>
    </p:spTree>
    <p:extLst>
      <p:ext uri="{BB962C8B-B14F-4D97-AF65-F5344CB8AC3E}">
        <p14:creationId xmlns:p14="http://schemas.microsoft.com/office/powerpoint/2010/main" val="3644643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4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85F65A-73CA-4248-8E65-47FFF9BABFFB}"/>
              </a:ext>
            </a:extLst>
          </p:cNvPr>
          <p:cNvSpPr txBox="1">
            <a:spLocks/>
          </p:cNvSpPr>
          <p:nvPr/>
        </p:nvSpPr>
        <p:spPr>
          <a:xfrm>
            <a:off x="2570019" y="10120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9-4-3</a:t>
            </a:r>
            <a:endParaRPr kumimoji="1" lang="zh-CN" altLang="en-US" sz="3600" dirty="0"/>
          </a:p>
        </p:txBody>
      </p:sp>
      <p:sp>
        <p:nvSpPr>
          <p:cNvPr id="4" name="矩形 3">
            <a:extLst>
              <a:ext uri="{FF2B5EF4-FFF2-40B4-BE49-F238E27FC236}">
                <a16:creationId xmlns:a16="http://schemas.microsoft.com/office/drawing/2014/main" id="{031AD823-0486-4181-9243-F729CBF5100D}"/>
              </a:ext>
            </a:extLst>
          </p:cNvPr>
          <p:cNvSpPr/>
          <p:nvPr/>
        </p:nvSpPr>
        <p:spPr>
          <a:xfrm>
            <a:off x="838200" y="3100079"/>
            <a:ext cx="10158663" cy="1200329"/>
          </a:xfrm>
          <a:prstGeom prst="rect">
            <a:avLst/>
          </a:prstGeom>
        </p:spPr>
        <p:txBody>
          <a:bodyPr wrap="square">
            <a:spAutoFit/>
          </a:bodyPr>
          <a:lstStyle/>
          <a:p>
            <a:r>
              <a:rPr lang="en-US" altLang="zh-CN" dirty="0"/>
              <a:t>In my faculty, they all seem to make appointments-usually to talk about </a:t>
            </a:r>
            <a:r>
              <a:rPr lang="en-US" altLang="zh-CN" dirty="0">
                <a:solidFill>
                  <a:srgbClr val="FF0000"/>
                </a:solidFill>
              </a:rPr>
              <a:t>something in the course that’s worrying them, but sometimes just about something that might really interest them</a:t>
            </a:r>
            <a:r>
              <a:rPr lang="en-US" altLang="zh-CN" dirty="0"/>
              <a:t>, something they might want to </a:t>
            </a:r>
            <a:r>
              <a:rPr lang="en-US" altLang="zh-CN" dirty="0" err="1"/>
              <a:t>specialise</a:t>
            </a:r>
            <a:r>
              <a:rPr lang="en-US" altLang="zh-CN" dirty="0"/>
              <a:t> in. The lecturers must set aside certain times every week when they’re available for students.</a:t>
            </a:r>
            <a:endParaRPr lang="zh-CN" altLang="zh-CN" dirty="0"/>
          </a:p>
        </p:txBody>
      </p:sp>
      <p:sp>
        <p:nvSpPr>
          <p:cNvPr id="6" name="内容占位符 2">
            <a:extLst>
              <a:ext uri="{FF2B5EF4-FFF2-40B4-BE49-F238E27FC236}">
                <a16:creationId xmlns:a16="http://schemas.microsoft.com/office/drawing/2014/main" id="{4F19C2E0-1754-4A09-A086-5B07E103EC25}"/>
              </a:ext>
            </a:extLst>
          </p:cNvPr>
          <p:cNvSpPr txBox="1">
            <a:spLocks/>
          </p:cNvSpPr>
          <p:nvPr/>
        </p:nvSpPr>
        <p:spPr>
          <a:xfrm>
            <a:off x="838200" y="1825625"/>
            <a:ext cx="11023600" cy="114839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dirty="0"/>
          </a:p>
          <a:p>
            <a:pPr marL="0" indent="0">
              <a:buNone/>
            </a:pPr>
            <a:r>
              <a:rPr lang="en-US" altLang="zh-CN" sz="1800" dirty="0"/>
              <a:t>Kira says that students want to discuss </a:t>
            </a:r>
            <a:r>
              <a:rPr lang="en-US" altLang="zh-CN" sz="1800" dirty="0">
                <a:solidFill>
                  <a:srgbClr val="FF0000"/>
                </a:solidFill>
              </a:rPr>
              <a:t>things that worry them or that 25 ______ them </a:t>
            </a:r>
            <a:r>
              <a:rPr lang="en-US" altLang="zh-CN" sz="1800" dirty="0"/>
              <a:t>very much.</a:t>
            </a:r>
            <a:endParaRPr lang="zh-CN" altLang="en-US" sz="1800" dirty="0"/>
          </a:p>
        </p:txBody>
      </p:sp>
      <p:pic>
        <p:nvPicPr>
          <p:cNvPr id="7" name="15 (mp3cut.net) (2)">
            <a:hlinkClick r:id="" action="ppaction://media"/>
            <a:extLst>
              <a:ext uri="{FF2B5EF4-FFF2-40B4-BE49-F238E27FC236}">
                <a16:creationId xmlns:a16="http://schemas.microsoft.com/office/drawing/2014/main" id="{6D8E0B1D-2115-4BF0-8EA4-A40C7C085AF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07819" y="0"/>
            <a:ext cx="720000" cy="720000"/>
          </a:xfrm>
          <a:prstGeom prst="rect">
            <a:avLst/>
          </a:prstGeom>
        </p:spPr>
      </p:pic>
    </p:spTree>
    <p:extLst>
      <p:ext uri="{BB962C8B-B14F-4D97-AF65-F5344CB8AC3E}">
        <p14:creationId xmlns:p14="http://schemas.microsoft.com/office/powerpoint/2010/main" val="3030122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074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7"/>
                </p:tgtEl>
              </p:cMediaNode>
            </p:audio>
          </p:childTnLst>
        </p:cTn>
      </p:par>
    </p:tnLst>
    <p:bldLst>
      <p:bldP spid="4"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94709" y="15319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11-3-3</a:t>
            </a:r>
            <a:endParaRPr kumimoji="1" lang="zh-CN" altLang="en-US" sz="3600" dirty="0"/>
          </a:p>
        </p:txBody>
      </p:sp>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Add Malcolm and a 22 ________ noticing him</a:t>
            </a:r>
            <a:r>
              <a:rPr kumimoji="1" lang="en-US" altLang="zh-CN" sz="1800" b="1" dirty="0"/>
              <a:t>. </a:t>
            </a:r>
            <a:endParaRPr kumimoji="1" lang="zh-CN" altLang="en-US" sz="1800" b="1" dirty="0"/>
          </a:p>
        </p:txBody>
      </p:sp>
      <p:pic>
        <p:nvPicPr>
          <p:cNvPr id="5" name="11-3-3-2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01333" y="-25566"/>
            <a:ext cx="812800" cy="812800"/>
          </a:xfrm>
          <a:prstGeom prst="rect">
            <a:avLst/>
          </a:prstGeom>
        </p:spPr>
      </p:pic>
    </p:spTree>
    <p:extLst>
      <p:ext uri="{BB962C8B-B14F-4D97-AF65-F5344CB8AC3E}">
        <p14:creationId xmlns:p14="http://schemas.microsoft.com/office/powerpoint/2010/main" val="345406881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3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805545" y="16471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11-3-3</a:t>
            </a:r>
            <a:endParaRPr kumimoji="1" lang="zh-CN" altLang="en-US" sz="3600" dirty="0"/>
          </a:p>
        </p:txBody>
      </p:sp>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Add Malcolm and a 22 ________ noticing him</a:t>
            </a:r>
            <a:r>
              <a:rPr kumimoji="1" lang="en-US" altLang="zh-CN" sz="1800" b="1" dirty="0"/>
              <a:t>. </a:t>
            </a:r>
            <a:endParaRPr kumimoji="1" lang="zh-CN" altLang="en-US" sz="1800" b="1" dirty="0"/>
          </a:p>
        </p:txBody>
      </p:sp>
      <p:sp>
        <p:nvSpPr>
          <p:cNvPr id="5" name="矩形 4"/>
          <p:cNvSpPr/>
          <p:nvPr/>
        </p:nvSpPr>
        <p:spPr>
          <a:xfrm>
            <a:off x="990600" y="3047392"/>
            <a:ext cx="8137071" cy="1754326"/>
          </a:xfrm>
          <a:prstGeom prst="rect">
            <a:avLst/>
          </a:prstGeom>
        </p:spPr>
        <p:txBody>
          <a:bodyPr wrap="square">
            <a:spAutoFit/>
          </a:bodyPr>
          <a:lstStyle/>
          <a:p>
            <a:r>
              <a:rPr lang="en-US" altLang="zh-CN" dirty="0"/>
              <a:t>HELEN:  Perhaps I should add the boy - Malcolm, isn't it? He would be walking up to it. </a:t>
            </a:r>
            <a:endParaRPr lang="zh-CN" altLang="zh-CN" dirty="0"/>
          </a:p>
          <a:p>
            <a:endParaRPr lang="en-US" altLang="zh-CN" dirty="0"/>
          </a:p>
          <a:p>
            <a:r>
              <a:rPr lang="en-US" altLang="zh-CN" dirty="0"/>
              <a:t>JEREMY: (Q22) </a:t>
            </a:r>
            <a:r>
              <a:rPr lang="en-US" altLang="zh-CN" u="sng" dirty="0"/>
              <a:t>Yes, let's have Malcolm in the drawing. And what about putting in a tiger</a:t>
            </a:r>
            <a:r>
              <a:rPr lang="en-US" altLang="zh-CN" dirty="0"/>
              <a:t> - the one that he makes friends with a bit later? Maybe it could be sitting under a tree washing itself.</a:t>
            </a:r>
            <a:r>
              <a:rPr lang="zh-CN" altLang="zh-CN" dirty="0"/>
              <a:t> </a:t>
            </a:r>
            <a:endParaRPr lang="en-US" altLang="zh-CN" dirty="0">
              <a:ea typeface="宋体" charset="-122"/>
            </a:endParaRPr>
          </a:p>
        </p:txBody>
      </p:sp>
      <p:pic>
        <p:nvPicPr>
          <p:cNvPr id="6" name="11-3-3-22">
            <a:hlinkClick r:id="" action="ppaction://media"/>
            <a:extLst>
              <a:ext uri="{FF2B5EF4-FFF2-40B4-BE49-F238E27FC236}">
                <a16:creationId xmlns:a16="http://schemas.microsoft.com/office/drawing/2014/main" id="{8F420462-FF0A-5944-A596-1BB1215AE59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01333" y="-25566"/>
            <a:ext cx="812800" cy="812800"/>
          </a:xfrm>
          <a:prstGeom prst="rect">
            <a:avLst/>
          </a:prstGeom>
        </p:spPr>
      </p:pic>
    </p:spTree>
    <p:extLst>
      <p:ext uri="{BB962C8B-B14F-4D97-AF65-F5344CB8AC3E}">
        <p14:creationId xmlns:p14="http://schemas.microsoft.com/office/powerpoint/2010/main" val="23916087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34"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694710" y="5818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11-3-3</a:t>
            </a:r>
            <a:endParaRPr kumimoji="1" lang="zh-CN" altLang="en-US" sz="3600" dirty="0"/>
          </a:p>
        </p:txBody>
      </p:sp>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Add Malcolm sitting on a tree trunk and 24 ________</a:t>
            </a:r>
            <a:r>
              <a:rPr lang="zh-CN" altLang="zh-CN" sz="1800" b="1" dirty="0"/>
              <a:t> </a:t>
            </a:r>
            <a:endParaRPr kumimoji="1" lang="zh-CN" altLang="en-US" sz="1800" b="1" dirty="0"/>
          </a:p>
        </p:txBody>
      </p:sp>
      <p:pic>
        <p:nvPicPr>
          <p:cNvPr id="3" name="11-3-3-2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58351" y="-91836"/>
            <a:ext cx="812800" cy="812800"/>
          </a:xfrm>
          <a:prstGeom prst="rect">
            <a:avLst/>
          </a:prstGeom>
        </p:spPr>
      </p:pic>
    </p:spTree>
    <p:extLst>
      <p:ext uri="{BB962C8B-B14F-4D97-AF65-F5344CB8AC3E}">
        <p14:creationId xmlns:p14="http://schemas.microsoft.com/office/powerpoint/2010/main" val="17542882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28"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777837" y="4156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kumimoji="1" lang="en-US" altLang="zh-CN" sz="3600" dirty="0"/>
              <a:t>11-3-3</a:t>
            </a:r>
            <a:endParaRPr kumimoji="1" lang="zh-CN" altLang="en-US" sz="3600" dirty="0"/>
          </a:p>
        </p:txBody>
      </p:sp>
      <p:sp>
        <p:nvSpPr>
          <p:cNvPr id="4" name="内容占位符 2">
            <a:extLst>
              <a:ext uri="{FF2B5EF4-FFF2-40B4-BE49-F238E27FC236}">
                <a16:creationId xmlns:a16="http://schemas.microsoft.com/office/drawing/2014/main" id="{E57E1E96-7091-F84B-B917-1A14C6DA2446}"/>
              </a:ext>
            </a:extLst>
          </p:cNvPr>
          <p:cNvSpPr txBox="1">
            <a:spLocks/>
          </p:cNvSpPr>
          <p:nvPr/>
        </p:nvSpPr>
        <p:spPr>
          <a:xfrm>
            <a:off x="990600" y="1651454"/>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1800" b="1" dirty="0"/>
          </a:p>
          <a:p>
            <a:pPr marL="0" indent="0">
              <a:buNone/>
            </a:pPr>
            <a:r>
              <a:rPr lang="en-US" altLang="zh-CN" sz="1800" b="1" dirty="0"/>
              <a:t>Add Malcolm sitting on a tree trunk and 24 ________</a:t>
            </a:r>
            <a:r>
              <a:rPr lang="zh-CN" altLang="zh-CN" sz="1800" b="1" dirty="0"/>
              <a:t> </a:t>
            </a:r>
            <a:endParaRPr kumimoji="1" lang="zh-CN" altLang="en-US" sz="1800" b="1" dirty="0"/>
          </a:p>
        </p:txBody>
      </p:sp>
      <p:sp>
        <p:nvSpPr>
          <p:cNvPr id="5" name="矩形 4"/>
          <p:cNvSpPr/>
          <p:nvPr/>
        </p:nvSpPr>
        <p:spPr>
          <a:xfrm>
            <a:off x="990600" y="3047392"/>
            <a:ext cx="9443357" cy="1477328"/>
          </a:xfrm>
          <a:prstGeom prst="rect">
            <a:avLst/>
          </a:prstGeom>
        </p:spPr>
        <p:txBody>
          <a:bodyPr wrap="square">
            <a:spAutoFit/>
          </a:bodyPr>
          <a:lstStyle/>
          <a:p>
            <a:r>
              <a:rPr lang="en-US" altLang="zh-CN" dirty="0"/>
              <a:t>        HELEN: What about having him sitting on the tree trunk on the right of the picture? </a:t>
            </a:r>
            <a:endParaRPr lang="zh-CN" altLang="zh-CN" dirty="0"/>
          </a:p>
          <a:p>
            <a:r>
              <a:rPr lang="zh-CN" altLang="zh-CN" dirty="0"/>
              <a:t>　　</a:t>
            </a:r>
            <a:r>
              <a:rPr lang="en-US" altLang="zh-CN" dirty="0"/>
              <a:t>JEREMY: Yes, that would be fine. </a:t>
            </a:r>
            <a:endParaRPr lang="zh-CN" altLang="zh-CN" dirty="0"/>
          </a:p>
          <a:p>
            <a:r>
              <a:rPr lang="zh-CN" altLang="zh-CN" dirty="0"/>
              <a:t>　　</a:t>
            </a:r>
            <a:r>
              <a:rPr lang="en-US" altLang="zh-CN" dirty="0"/>
              <a:t>HELEN: And do you want him watching the other people? </a:t>
            </a:r>
            <a:endParaRPr lang="zh-CN" altLang="zh-CN" dirty="0"/>
          </a:p>
          <a:p>
            <a:r>
              <a:rPr lang="zh-CN" altLang="zh-CN" dirty="0"/>
              <a:t>　　</a:t>
            </a:r>
            <a:r>
              <a:rPr lang="en-US" altLang="zh-CN" dirty="0"/>
              <a:t>JEREMY: No, he's been left out of all the fun, so (Q24)</a:t>
            </a:r>
            <a:r>
              <a:rPr lang="en-US" altLang="zh-CN" u="sng" dirty="0"/>
              <a:t>I'd like him to be crying</a:t>
            </a:r>
            <a:r>
              <a:rPr lang="en-US" altLang="zh-CN" dirty="0"/>
              <a:t> - that'll contrast nicely with the next picture, where he's laughing at the clowns in the carnival. </a:t>
            </a:r>
            <a:endParaRPr lang="zh-CN" altLang="zh-CN" dirty="0"/>
          </a:p>
        </p:txBody>
      </p:sp>
      <p:pic>
        <p:nvPicPr>
          <p:cNvPr id="6" name="11-3-3-24">
            <a:hlinkClick r:id="" action="ppaction://media"/>
            <a:extLst>
              <a:ext uri="{FF2B5EF4-FFF2-40B4-BE49-F238E27FC236}">
                <a16:creationId xmlns:a16="http://schemas.microsoft.com/office/drawing/2014/main" id="{85E6808C-87C1-F747-9F34-19C6AB60713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58351" y="-91836"/>
            <a:ext cx="812800" cy="812800"/>
          </a:xfrm>
          <a:prstGeom prst="rect">
            <a:avLst/>
          </a:prstGeom>
        </p:spPr>
      </p:pic>
    </p:spTree>
    <p:extLst>
      <p:ext uri="{BB962C8B-B14F-4D97-AF65-F5344CB8AC3E}">
        <p14:creationId xmlns:p14="http://schemas.microsoft.com/office/powerpoint/2010/main" val="35350057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28"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662AB4-5805-FE41-B9DC-49A98A2D7670}"/>
              </a:ext>
            </a:extLst>
          </p:cNvPr>
          <p:cNvSpPr txBox="1">
            <a:spLocks/>
          </p:cNvSpPr>
          <p:nvPr/>
        </p:nvSpPr>
        <p:spPr>
          <a:xfrm>
            <a:off x="2583873" y="5982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12-4-3 </a:t>
            </a:r>
            <a:endParaRPr kumimoji="1" lang="zh-CN" altLang="en-US" sz="3600" dirty="0"/>
          </a:p>
        </p:txBody>
      </p:sp>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39F18665-CE5F-5B4E-B400-2C2B08FED131}"/>
              </a:ext>
            </a:extLst>
          </p:cNvPr>
          <p:cNvSpPr/>
          <p:nvPr/>
        </p:nvSpPr>
        <p:spPr>
          <a:xfrm>
            <a:off x="838200" y="1690688"/>
            <a:ext cx="10055578" cy="1015663"/>
          </a:xfrm>
          <a:prstGeom prst="rect">
            <a:avLst/>
          </a:prstGeom>
        </p:spPr>
        <p:txBody>
          <a:bodyPr wrap="square">
            <a:spAutoFit/>
          </a:bodyPr>
          <a:lstStyle/>
          <a:p>
            <a:r>
              <a:rPr lang="en-US" altLang="zh-CN" sz="2000" b="1" kern="0" dirty="0">
                <a:latin typeface="DengXian" panose="02010600030101010101" pitchFamily="2" charset="-122"/>
                <a:cs typeface="Times New Roman" panose="02020603050405020304" pitchFamily="18" charset="0"/>
              </a:rPr>
              <a:t>Stages of presentation</a:t>
            </a:r>
          </a:p>
          <a:p>
            <a:endParaRPr lang="zh-CN" altLang="zh-CN" sz="2000" kern="100" dirty="0">
              <a:latin typeface="DengXian" panose="02010600030101010101" pitchFamily="2" charset="-122"/>
              <a:ea typeface="DengXian" panose="02010600030101010101" pitchFamily="2" charset="-122"/>
              <a:cs typeface="Times New Roman" panose="02020603050405020304" pitchFamily="18" charset="0"/>
            </a:endParaRPr>
          </a:p>
          <a:p>
            <a:r>
              <a:rPr lang="en-US" altLang="zh-CN" sz="2000" kern="0" dirty="0">
                <a:latin typeface="DengXian" panose="02010600030101010101" pitchFamily="2" charset="-122"/>
                <a:cs typeface="Times New Roman" panose="02020603050405020304" pitchFamily="18" charset="0"/>
              </a:rPr>
              <a:t>Discuss relationship between adaptations and 24 .......... </a:t>
            </a:r>
            <a:r>
              <a:rPr lang="zh-CN" altLang="en-US" sz="2000" kern="100" dirty="0">
                <a:latin typeface="DengXian" panose="02010600030101010101" pitchFamily="2" charset="-122"/>
                <a:ea typeface="DengXian" panose="02010600030101010101" pitchFamily="2" charset="-122"/>
                <a:cs typeface="Times New Roman" panose="02020603050405020304" pitchFamily="18" charset="0"/>
              </a:rPr>
              <a:t> </a:t>
            </a:r>
            <a:r>
              <a:rPr lang="en-US" altLang="zh-CN" sz="2000" kern="0" dirty="0">
                <a:latin typeface="DengXian" panose="02010600030101010101" pitchFamily="2" charset="-122"/>
                <a:cs typeface="Times New Roman" panose="02020603050405020304" pitchFamily="18" charset="0"/>
              </a:rPr>
              <a:t>at the time of making the film</a:t>
            </a:r>
            <a:r>
              <a:rPr lang="zh-CN" altLang="zh-CN" sz="2000" dirty="0"/>
              <a:t> </a:t>
            </a:r>
            <a:endParaRPr lang="zh-CN" altLang="en-US" sz="2000" dirty="0"/>
          </a:p>
        </p:txBody>
      </p:sp>
      <p:pic>
        <p:nvPicPr>
          <p:cNvPr id="5" name="IELTS11_IELTS 12 Test 8_03">
            <a:hlinkClick r:id="" action="ppaction://media"/>
            <a:extLst>
              <a:ext uri="{FF2B5EF4-FFF2-40B4-BE49-F238E27FC236}">
                <a16:creationId xmlns:a16="http://schemas.microsoft.com/office/drawing/2014/main" id="{2DD33632-1D1F-4C79-8BCF-04E4CD1C31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35273" y="131259"/>
            <a:ext cx="406400" cy="406400"/>
          </a:xfrm>
          <a:prstGeom prst="rect">
            <a:avLst/>
          </a:prstGeom>
        </p:spPr>
      </p:pic>
    </p:spTree>
    <p:extLst>
      <p:ext uri="{BB962C8B-B14F-4D97-AF65-F5344CB8AC3E}">
        <p14:creationId xmlns:p14="http://schemas.microsoft.com/office/powerpoint/2010/main" val="885568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57E1E96-7091-F84B-B917-1A14C6DA2446}"/>
              </a:ext>
            </a:extLst>
          </p:cNvPr>
          <p:cNvSpPr txBox="1">
            <a:spLocks/>
          </p:cNvSpPr>
          <p:nvPr/>
        </p:nvSpPr>
        <p:spPr>
          <a:xfrm>
            <a:off x="838200" y="1825625"/>
            <a:ext cx="11023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kumimoji="1" lang="zh-CN" altLang="en-US" sz="1800" dirty="0"/>
          </a:p>
        </p:txBody>
      </p:sp>
      <p:sp>
        <p:nvSpPr>
          <p:cNvPr id="4" name="矩形 3">
            <a:extLst>
              <a:ext uri="{FF2B5EF4-FFF2-40B4-BE49-F238E27FC236}">
                <a16:creationId xmlns:a16="http://schemas.microsoft.com/office/drawing/2014/main" id="{0D147199-CC53-FA4A-A230-DEAE024D4D67}"/>
              </a:ext>
            </a:extLst>
          </p:cNvPr>
          <p:cNvSpPr/>
          <p:nvPr/>
        </p:nvSpPr>
        <p:spPr>
          <a:xfrm>
            <a:off x="838200" y="1690688"/>
            <a:ext cx="10055578" cy="1015663"/>
          </a:xfrm>
          <a:prstGeom prst="rect">
            <a:avLst/>
          </a:prstGeom>
        </p:spPr>
        <p:txBody>
          <a:bodyPr wrap="square">
            <a:spAutoFit/>
          </a:bodyPr>
          <a:lstStyle/>
          <a:p>
            <a:r>
              <a:rPr lang="en-US" altLang="zh-CN" sz="2000" b="1" kern="0" dirty="0">
                <a:latin typeface="DengXian" panose="02010600030101010101" pitchFamily="2" charset="-122"/>
                <a:cs typeface="Times New Roman" panose="02020603050405020304" pitchFamily="18" charset="0"/>
              </a:rPr>
              <a:t>Stages of presentation</a:t>
            </a:r>
          </a:p>
          <a:p>
            <a:endParaRPr lang="zh-CN" altLang="zh-CN" sz="2000" kern="100" dirty="0">
              <a:latin typeface="DengXian" panose="02010600030101010101" pitchFamily="2" charset="-122"/>
              <a:ea typeface="DengXian" panose="02010600030101010101" pitchFamily="2" charset="-122"/>
              <a:cs typeface="Times New Roman" panose="02020603050405020304" pitchFamily="18" charset="0"/>
            </a:endParaRPr>
          </a:p>
          <a:p>
            <a:r>
              <a:rPr lang="en-US" altLang="zh-CN" sz="2000" kern="0" dirty="0">
                <a:latin typeface="DengXian" panose="02010600030101010101" pitchFamily="2" charset="-122"/>
                <a:cs typeface="Times New Roman" panose="02020603050405020304" pitchFamily="18" charset="0"/>
              </a:rPr>
              <a:t>Discuss relationship between </a:t>
            </a:r>
            <a:r>
              <a:rPr lang="en-US" altLang="zh-CN" sz="2000" kern="0" dirty="0">
                <a:solidFill>
                  <a:srgbClr val="FF0000"/>
                </a:solidFill>
                <a:latin typeface="DengXian" panose="02010600030101010101" pitchFamily="2" charset="-122"/>
                <a:cs typeface="Times New Roman" panose="02020603050405020304" pitchFamily="18" charset="0"/>
              </a:rPr>
              <a:t>adaptations</a:t>
            </a:r>
            <a:r>
              <a:rPr lang="en-US" altLang="zh-CN" sz="2000" kern="0" dirty="0">
                <a:latin typeface="DengXian" panose="02010600030101010101" pitchFamily="2" charset="-122"/>
                <a:cs typeface="Times New Roman" panose="02020603050405020304" pitchFamily="18" charset="0"/>
              </a:rPr>
              <a:t> and 24 </a:t>
            </a:r>
            <a:r>
              <a:rPr lang="en-US" altLang="zh-CN" sz="2000" kern="0" dirty="0">
                <a:solidFill>
                  <a:srgbClr val="00B050"/>
                </a:solidFill>
                <a:latin typeface="DengXian" panose="02010600030101010101" pitchFamily="2" charset="-122"/>
                <a:cs typeface="Times New Roman" panose="02020603050405020304" pitchFamily="18" charset="0"/>
              </a:rPr>
              <a:t>.......... </a:t>
            </a:r>
            <a:r>
              <a:rPr lang="zh-CN" altLang="en-US" sz="2000" kern="100" dirty="0">
                <a:solidFill>
                  <a:srgbClr val="00B050"/>
                </a:solidFill>
                <a:latin typeface="DengXian" panose="02010600030101010101" pitchFamily="2" charset="-122"/>
                <a:ea typeface="DengXian" panose="02010600030101010101" pitchFamily="2" charset="-122"/>
                <a:cs typeface="Times New Roman" panose="02020603050405020304" pitchFamily="18" charset="0"/>
              </a:rPr>
              <a:t> </a:t>
            </a:r>
            <a:r>
              <a:rPr lang="en-US" altLang="zh-CN" sz="2000" kern="0" dirty="0">
                <a:solidFill>
                  <a:srgbClr val="00B050"/>
                </a:solidFill>
                <a:latin typeface="DengXian" panose="02010600030101010101" pitchFamily="2" charset="-122"/>
                <a:cs typeface="Times New Roman" panose="02020603050405020304" pitchFamily="18" charset="0"/>
              </a:rPr>
              <a:t>at the time of making the film</a:t>
            </a:r>
            <a:r>
              <a:rPr lang="zh-CN" altLang="zh-CN" sz="2000" dirty="0">
                <a:solidFill>
                  <a:srgbClr val="00B050"/>
                </a:solidFill>
              </a:rPr>
              <a:t> </a:t>
            </a:r>
            <a:endParaRPr lang="zh-CN" altLang="en-US" sz="2000" dirty="0">
              <a:solidFill>
                <a:srgbClr val="00B050"/>
              </a:solidFill>
            </a:endParaRPr>
          </a:p>
        </p:txBody>
      </p:sp>
      <p:sp>
        <p:nvSpPr>
          <p:cNvPr id="5" name="矩形 4">
            <a:extLst>
              <a:ext uri="{FF2B5EF4-FFF2-40B4-BE49-F238E27FC236}">
                <a16:creationId xmlns:a16="http://schemas.microsoft.com/office/drawing/2014/main" id="{0D4C444C-1C83-2945-8FB1-FD506A3D70B3}"/>
              </a:ext>
            </a:extLst>
          </p:cNvPr>
          <p:cNvSpPr/>
          <p:nvPr/>
        </p:nvSpPr>
        <p:spPr>
          <a:xfrm>
            <a:off x="838200" y="3570249"/>
            <a:ext cx="10191044" cy="646331"/>
          </a:xfrm>
          <a:prstGeom prst="rect">
            <a:avLst/>
          </a:prstGeom>
        </p:spPr>
        <p:txBody>
          <a:bodyPr wrap="square">
            <a:spAutoFit/>
          </a:bodyPr>
          <a:lstStyle/>
          <a:p>
            <a:r>
              <a:rPr lang="en-US" altLang="zh-CN" dirty="0">
                <a:solidFill>
                  <a:srgbClr val="000000"/>
                </a:solidFill>
                <a:latin typeface="Arial" panose="020B0604020202020204" pitchFamily="34" charset="0"/>
              </a:rPr>
              <a:t> Q24 </a:t>
            </a:r>
            <a:r>
              <a:rPr lang="en-US" altLang="zh-CN" u="sng" dirty="0">
                <a:solidFill>
                  <a:srgbClr val="000000"/>
                </a:solidFill>
                <a:latin typeface="Arial" panose="020B0604020202020204" pitchFamily="34" charset="0"/>
              </a:rPr>
              <a:t>Next I want to say something about how plays may be chosen for </a:t>
            </a:r>
            <a:r>
              <a:rPr lang="en-US" altLang="zh-CN" u="sng" dirty="0">
                <a:solidFill>
                  <a:srgbClr val="FF0000"/>
                </a:solidFill>
                <a:latin typeface="Arial" panose="020B0604020202020204" pitchFamily="34" charset="0"/>
              </a:rPr>
              <a:t>adaptation</a:t>
            </a:r>
            <a:r>
              <a:rPr lang="en-US" altLang="zh-CN" u="sng" dirty="0">
                <a:solidFill>
                  <a:srgbClr val="000000"/>
                </a:solidFill>
                <a:latin typeface="Arial" panose="020B0604020202020204" pitchFamily="34" charset="0"/>
              </a:rPr>
              <a:t> because they're concerned with </a:t>
            </a:r>
            <a:r>
              <a:rPr lang="en-US" altLang="zh-CN" u="sng" dirty="0">
                <a:solidFill>
                  <a:srgbClr val="00B050"/>
                </a:solidFill>
                <a:latin typeface="Arial" panose="020B0604020202020204" pitchFamily="34" charset="0"/>
              </a:rPr>
              <a:t>issues of the time when the film is made.</a:t>
            </a:r>
            <a:endParaRPr lang="en-US" altLang="zh-CN" dirty="0">
              <a:solidFill>
                <a:srgbClr val="00B050"/>
              </a:solidFill>
              <a:effectLst/>
              <a:latin typeface="Arial" panose="020B0604020202020204" pitchFamily="34" charset="0"/>
            </a:endParaRPr>
          </a:p>
        </p:txBody>
      </p:sp>
      <p:sp>
        <p:nvSpPr>
          <p:cNvPr id="7" name="标题 1">
            <a:extLst>
              <a:ext uri="{FF2B5EF4-FFF2-40B4-BE49-F238E27FC236}">
                <a16:creationId xmlns:a16="http://schemas.microsoft.com/office/drawing/2014/main" id="{7A146F81-37FD-3F4C-9794-39E745740E6F}"/>
              </a:ext>
            </a:extLst>
          </p:cNvPr>
          <p:cNvSpPr txBox="1">
            <a:spLocks/>
          </p:cNvSpPr>
          <p:nvPr/>
        </p:nvSpPr>
        <p:spPr>
          <a:xfrm>
            <a:off x="2583873" y="5982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600" dirty="0"/>
              <a:t>题干并列关系 </a:t>
            </a:r>
            <a:r>
              <a:rPr lang="en-US" altLang="zh-CN" sz="3600" dirty="0"/>
              <a:t>12-4-3 </a:t>
            </a:r>
            <a:endParaRPr kumimoji="1" lang="zh-CN" altLang="en-US" sz="3600" dirty="0"/>
          </a:p>
        </p:txBody>
      </p:sp>
      <p:pic>
        <p:nvPicPr>
          <p:cNvPr id="8" name="IELTS11_IELTS 12 Test 8_03">
            <a:hlinkClick r:id="" action="ppaction://media"/>
            <a:extLst>
              <a:ext uri="{FF2B5EF4-FFF2-40B4-BE49-F238E27FC236}">
                <a16:creationId xmlns:a16="http://schemas.microsoft.com/office/drawing/2014/main" id="{F1B5995C-6FA5-8447-9034-C880D358F74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35273" y="131259"/>
            <a:ext cx="406400" cy="406400"/>
          </a:xfrm>
          <a:prstGeom prst="rect">
            <a:avLst/>
          </a:prstGeom>
        </p:spPr>
      </p:pic>
    </p:spTree>
    <p:extLst>
      <p:ext uri="{BB962C8B-B14F-4D97-AF65-F5344CB8AC3E}">
        <p14:creationId xmlns:p14="http://schemas.microsoft.com/office/powerpoint/2010/main" val="402194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2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D790050-1406-4C40-8112-6CABCB4C3E73}"/>
              </a:ext>
            </a:extLst>
          </p:cNvPr>
          <p:cNvSpPr/>
          <p:nvPr/>
        </p:nvSpPr>
        <p:spPr>
          <a:xfrm>
            <a:off x="2912533" y="2659559"/>
            <a:ext cx="6096000" cy="1015663"/>
          </a:xfrm>
          <a:prstGeom prst="rect">
            <a:avLst/>
          </a:prstGeom>
        </p:spPr>
        <p:txBody>
          <a:bodyPr>
            <a:spAutoFit/>
          </a:bodyPr>
          <a:lstStyle/>
          <a:p>
            <a:pPr algn="ctr"/>
            <a:r>
              <a:rPr kumimoji="1" lang="zh-CN" altLang="en-US" sz="6000" dirty="0">
                <a:latin typeface="Microsoft YaHei" panose="020B0503020204020204" pitchFamily="34" charset="-122"/>
                <a:ea typeface="Microsoft YaHei" panose="020B0503020204020204" pitchFamily="34" charset="-122"/>
              </a:rPr>
              <a:t>学术场景</a:t>
            </a:r>
            <a:r>
              <a:rPr kumimoji="1" lang="en-US" altLang="zh-CN" sz="6000" dirty="0">
                <a:latin typeface="Microsoft YaHei" panose="020B0503020204020204" pitchFamily="34" charset="-122"/>
                <a:ea typeface="Microsoft YaHei" panose="020B0503020204020204" pitchFamily="34" charset="-122"/>
              </a:rPr>
              <a:t>-</a:t>
            </a:r>
            <a:r>
              <a:rPr kumimoji="1" lang="zh-CN" altLang="en-US" sz="6000" dirty="0">
                <a:latin typeface="Microsoft YaHei" panose="020B0503020204020204" pitchFamily="34" charset="-122"/>
                <a:ea typeface="Microsoft YaHei" panose="020B0503020204020204" pitchFamily="34" charset="-122"/>
              </a:rPr>
              <a:t>讲座</a:t>
            </a:r>
            <a:endParaRPr kumimoji="1" lang="en-US" altLang="zh-CN" sz="6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7197670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A73FE1C-753D-4AB5-9F9B-A9021E75548D}"/>
              </a:ext>
            </a:extLst>
          </p:cNvPr>
          <p:cNvSpPr/>
          <p:nvPr/>
        </p:nvSpPr>
        <p:spPr>
          <a:xfrm>
            <a:off x="1030664" y="3002140"/>
            <a:ext cx="11026218" cy="369332"/>
          </a:xfrm>
          <a:prstGeom prst="rect">
            <a:avLst/>
          </a:prstGeom>
        </p:spPr>
        <p:txBody>
          <a:bodyPr wrap="square">
            <a:spAutoFit/>
          </a:bodyPr>
          <a:lstStyle/>
          <a:p>
            <a:r>
              <a:rPr lang="en-US" dirty="0"/>
              <a:t>According to George Bernard Shaw, men are supposed to understand…………… economics and finance.</a:t>
            </a:r>
            <a:endParaRPr lang="en-GB" dirty="0"/>
          </a:p>
        </p:txBody>
      </p:sp>
      <p:sp>
        <p:nvSpPr>
          <p:cNvPr id="6" name="矩形 5">
            <a:extLst>
              <a:ext uri="{FF2B5EF4-FFF2-40B4-BE49-F238E27FC236}">
                <a16:creationId xmlns:a16="http://schemas.microsoft.com/office/drawing/2014/main" id="{0751B2B8-487D-421B-B165-ACB4ECD98649}"/>
              </a:ext>
            </a:extLst>
          </p:cNvPr>
          <p:cNvSpPr/>
          <p:nvPr/>
        </p:nvSpPr>
        <p:spPr>
          <a:xfrm>
            <a:off x="2812875" y="0"/>
            <a:ext cx="3902030" cy="954107"/>
          </a:xfrm>
          <a:prstGeom prst="rect">
            <a:avLst/>
          </a:prstGeom>
        </p:spPr>
        <p:txBody>
          <a:bodyPr wrap="non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5-1-4 Q31</a:t>
            </a:r>
          </a:p>
          <a:p>
            <a:pPr lvl="0"/>
            <a:endParaRPr lang="en-US" altLang="zh-CN" sz="2400" b="1" dirty="0">
              <a:solidFill>
                <a:prstClr val="black"/>
              </a:solidFill>
              <a:latin typeface="Arial" panose="020B0604020202020204" pitchFamily="34" charset="0"/>
              <a:cs typeface="Arial" panose="020B0604020202020204" pitchFamily="34" charset="0"/>
            </a:endParaRPr>
          </a:p>
        </p:txBody>
      </p:sp>
      <p:pic>
        <p:nvPicPr>
          <p:cNvPr id="3" name="5-1-4 Q31">
            <a:hlinkClick r:id="" action="ppaction://media"/>
            <a:extLst>
              <a:ext uri="{FF2B5EF4-FFF2-40B4-BE49-F238E27FC236}">
                <a16:creationId xmlns:a16="http://schemas.microsoft.com/office/drawing/2014/main" id="{650927C0-33A4-4219-A254-FFDC31C3AFB8}"/>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831896" y="-124691"/>
            <a:ext cx="796235" cy="796235"/>
          </a:xfrm>
          <a:prstGeom prst="rect">
            <a:avLst/>
          </a:prstGeom>
        </p:spPr>
      </p:pic>
    </p:spTree>
    <p:extLst>
      <p:ext uri="{BB962C8B-B14F-4D97-AF65-F5344CB8AC3E}">
        <p14:creationId xmlns:p14="http://schemas.microsoft.com/office/powerpoint/2010/main" val="822269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8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A73FE1C-753D-4AB5-9F9B-A9021E75548D}"/>
              </a:ext>
            </a:extLst>
          </p:cNvPr>
          <p:cNvSpPr/>
          <p:nvPr/>
        </p:nvSpPr>
        <p:spPr>
          <a:xfrm>
            <a:off x="956366" y="1965192"/>
            <a:ext cx="11026218" cy="369332"/>
          </a:xfrm>
          <a:prstGeom prst="rect">
            <a:avLst/>
          </a:prstGeom>
        </p:spPr>
        <p:txBody>
          <a:bodyPr wrap="square">
            <a:spAutoFit/>
          </a:bodyPr>
          <a:lstStyle/>
          <a:p>
            <a:r>
              <a:rPr lang="en-US" dirty="0"/>
              <a:t>According to George Bernard Shaw, men are supposed to understand……………, </a:t>
            </a:r>
            <a:r>
              <a:rPr lang="en-US" dirty="0">
                <a:solidFill>
                  <a:srgbClr val="C00000"/>
                </a:solidFill>
              </a:rPr>
              <a:t>economics and finance.</a:t>
            </a:r>
            <a:endParaRPr lang="en-GB" dirty="0">
              <a:solidFill>
                <a:srgbClr val="C00000"/>
              </a:solidFill>
            </a:endParaRPr>
          </a:p>
        </p:txBody>
      </p:sp>
      <p:sp>
        <p:nvSpPr>
          <p:cNvPr id="4" name="矩形 3">
            <a:extLst>
              <a:ext uri="{FF2B5EF4-FFF2-40B4-BE49-F238E27FC236}">
                <a16:creationId xmlns:a16="http://schemas.microsoft.com/office/drawing/2014/main" id="{9E780530-FCA8-4D15-8217-70B3095BF69E}"/>
              </a:ext>
            </a:extLst>
          </p:cNvPr>
          <p:cNvSpPr/>
          <p:nvPr/>
        </p:nvSpPr>
        <p:spPr>
          <a:xfrm>
            <a:off x="956366" y="3987838"/>
            <a:ext cx="11026218" cy="1294650"/>
          </a:xfrm>
          <a:prstGeom prst="rect">
            <a:avLst/>
          </a:prstGeom>
        </p:spPr>
        <p:txBody>
          <a:bodyPr wrap="square">
            <a:spAutoFit/>
          </a:bodyPr>
          <a:lstStyle/>
          <a:p>
            <a:pPr algn="just">
              <a:lnSpc>
                <a:spcPct val="150000"/>
              </a:lnSpc>
              <a:spcAft>
                <a:spcPts val="0"/>
              </a:spcAft>
              <a:tabLst>
                <a:tab pos="1600200" algn="l"/>
                <a:tab pos="2400300" algn="l"/>
                <a:tab pos="3200400" algn="l"/>
              </a:tabLst>
            </a:pP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Back in 1928 the British writer George Bernard Shaw wrote in his Intelligent Women's Guide to Socialism and Capitalism that ‘A man is supposed </a:t>
            </a:r>
            <a:r>
              <a:rPr lang="en-US" altLang="zh-CN" kern="100" dirty="0">
                <a:solidFill>
                  <a:srgbClr val="C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to understand </a:t>
            </a:r>
            <a:r>
              <a:rPr lang="en-US" altLang="zh-CN" u="sng" kern="100" dirty="0">
                <a:solidFill>
                  <a:srgbClr val="C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politics</a:t>
            </a:r>
            <a:r>
              <a:rPr lang="en-US" altLang="zh-CN" kern="100" dirty="0">
                <a:solidFill>
                  <a:srgbClr val="C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 economics and finance </a:t>
            </a:r>
            <a:r>
              <a:rPr lang="en-US" altLang="zh-CN" kern="100" dirty="0">
                <a:solidFill>
                  <a:srgbClr val="000000"/>
                </a:solidFill>
                <a:uFill>
                  <a:solidFill>
                    <a:srgbClr val="000000"/>
                  </a:solidFill>
                </a:uFill>
                <a:latin typeface="Arial" panose="020B0604020202020204" pitchFamily="34" charset="0"/>
                <a:ea typeface="等线" panose="02010600030101010101" pitchFamily="2" charset="-122"/>
                <a:cs typeface="等线" panose="02010600030101010101" pitchFamily="2" charset="-122"/>
              </a:rPr>
              <a:t>and is therefore unwilling to accept essential instruction.’</a:t>
            </a:r>
            <a:endParaRPr lang="zh-CN" altLang="zh-CN" kern="100" dirty="0">
              <a:solidFill>
                <a:srgbClr val="000000"/>
              </a:solidFill>
              <a:uFill>
                <a:solidFill>
                  <a:srgbClr val="000000"/>
                </a:solidFill>
              </a:uFill>
              <a:latin typeface="等线" panose="02010600030101010101" pitchFamily="2" charset="-122"/>
              <a:ea typeface="等线" panose="02010600030101010101" pitchFamily="2" charset="-122"/>
              <a:cs typeface="等线" panose="02010600030101010101" pitchFamily="2" charset="-122"/>
            </a:endParaRPr>
          </a:p>
        </p:txBody>
      </p:sp>
      <p:sp>
        <p:nvSpPr>
          <p:cNvPr id="7" name="矩形 6">
            <a:extLst>
              <a:ext uri="{FF2B5EF4-FFF2-40B4-BE49-F238E27FC236}">
                <a16:creationId xmlns:a16="http://schemas.microsoft.com/office/drawing/2014/main" id="{E8EE0D67-8152-E642-9F96-A8646A6269B5}"/>
              </a:ext>
            </a:extLst>
          </p:cNvPr>
          <p:cNvSpPr/>
          <p:nvPr/>
        </p:nvSpPr>
        <p:spPr>
          <a:xfrm>
            <a:off x="2812875" y="0"/>
            <a:ext cx="3902030" cy="954107"/>
          </a:xfrm>
          <a:prstGeom prst="rect">
            <a:avLst/>
          </a:prstGeom>
        </p:spPr>
        <p:txBody>
          <a:bodyPr wrap="none">
            <a:spAutoFit/>
          </a:bodyPr>
          <a:lstStyle/>
          <a:p>
            <a:pPr lvl="0"/>
            <a:r>
              <a:rPr kumimoji="1" lang="zh-CN" altLang="en-US" sz="3200" b="1" dirty="0">
                <a:solidFill>
                  <a:prstClr val="black"/>
                </a:solidFill>
                <a:latin typeface="Arial" panose="020B0604020202020204" pitchFamily="34" charset="0"/>
                <a:cs typeface="Arial" panose="020B0604020202020204" pitchFamily="34" charset="0"/>
              </a:rPr>
              <a:t>并列关系      </a:t>
            </a:r>
            <a:r>
              <a:rPr lang="en-US" altLang="zh-CN" sz="2400" b="1" dirty="0">
                <a:solidFill>
                  <a:prstClr val="black"/>
                </a:solidFill>
                <a:latin typeface="Arial" panose="020B0604020202020204" pitchFamily="34" charset="0"/>
                <a:cs typeface="Arial" panose="020B0604020202020204" pitchFamily="34" charset="0"/>
              </a:rPr>
              <a:t>5-1-4 Q31</a:t>
            </a:r>
          </a:p>
          <a:p>
            <a:pPr lvl="0"/>
            <a:endParaRPr lang="en-US" altLang="zh-CN" sz="2400" b="1" dirty="0">
              <a:solidFill>
                <a:prstClr val="black"/>
              </a:solidFill>
              <a:latin typeface="Arial" panose="020B0604020202020204" pitchFamily="34" charset="0"/>
              <a:cs typeface="Arial" panose="020B0604020202020204" pitchFamily="34" charset="0"/>
            </a:endParaRPr>
          </a:p>
        </p:txBody>
      </p:sp>
      <p:pic>
        <p:nvPicPr>
          <p:cNvPr id="8" name="5-1-4 Q31">
            <a:hlinkClick r:id="" action="ppaction://media"/>
            <a:extLst>
              <a:ext uri="{FF2B5EF4-FFF2-40B4-BE49-F238E27FC236}">
                <a16:creationId xmlns:a16="http://schemas.microsoft.com/office/drawing/2014/main" id="{92313A59-3E01-7A43-92C9-EC0D2D216094}"/>
              </a:ext>
            </a:extLst>
          </p:cNvPr>
          <p:cNvPicPr>
            <a:picLocks noChangeAspect="1"/>
          </p:cNvPicPr>
          <p:nvPr>
            <a:audioFile r:link="rId2"/>
            <p:extLst>
              <p:ext uri="{DAA4B4D4-6D71-4841-9C94-3DE7FCFB9230}">
                <p14:media xmlns:p14="http://schemas.microsoft.com/office/powerpoint/2010/main" r:embed="rId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831896" y="-124691"/>
            <a:ext cx="796235" cy="796235"/>
          </a:xfrm>
          <a:prstGeom prst="rect">
            <a:avLst/>
          </a:prstGeom>
        </p:spPr>
      </p:pic>
    </p:spTree>
    <p:extLst>
      <p:ext uri="{BB962C8B-B14F-4D97-AF65-F5344CB8AC3E}">
        <p14:creationId xmlns:p14="http://schemas.microsoft.com/office/powerpoint/2010/main" val="575140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8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雅思">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kumimoji="1" sz="2400" b="1" dirty="0" smtClean="0">
            <a:solidFill>
              <a:srgbClr val="F4A032"/>
            </a:solidFill>
            <a:latin typeface="+mn-lt"/>
            <a:ea typeface="微软雅黑" panose="020B0703020204020201"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雅思">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vert="horz" lIns="91440" tIns="45720" rIns="91440" bIns="45720" rtlCol="0">
        <a:noAutofit/>
      </a:bodyPr>
      <a:lstStyle>
        <a:defPPr marL="0" indent="0">
          <a:lnSpc>
            <a:spcPct val="150000"/>
          </a:lnSpc>
          <a:buNone/>
          <a:defRPr sz="2400" dirty="0" smtClean="0">
            <a:solidFill>
              <a:schemeClr val="tx1">
                <a:lumMod val="95000"/>
                <a:lumOff val="5000"/>
              </a:schemeClr>
            </a:solidFill>
            <a:ea typeface="微软雅黑" panose="020B0703020204020201" charset="-122"/>
          </a:defRPr>
        </a:defPPr>
      </a:lstStyle>
    </a:spDef>
    <a:txDef>
      <a:spPr>
        <a:noFill/>
      </a:spPr>
      <a:bodyPr wrap="square" rtlCol="0">
        <a:spAutoFit/>
      </a:bodyPr>
      <a:lstStyle>
        <a:defPPr>
          <a:defRPr kumimoji="1" sz="2400" smtClean="0">
            <a:latin typeface="+mn-lt"/>
            <a:ea typeface="微软雅黑" panose="020B0703020204020201" charset="-122"/>
            <a:cs typeface="微软雅黑" panose="020B0703020204020201"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雅思">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ot="0" spcFirstLastPara="0" vertOverflow="overflow" horzOverflow="overflow" vert="horz" wrap="square" lIns="91440" tIns="45720" rIns="91440" bIns="45720" numCol="1" spcCol="0" rtlCol="0" fromWordArt="0" anchor="ctr" anchorCtr="0" forceAA="0" compatLnSpc="1">
        <a:noAutofit/>
      </a:bodyPr>
      <a:lstStyle>
        <a:defPPr algn="ctr">
          <a:defRPr kumimoji="1" dirty="0" smtClean="0">
            <a:latin typeface="+mn-lt"/>
            <a:ea typeface="微软雅黑" panose="020B0703020204020201" charset="-122"/>
            <a:cs typeface="微软雅黑" panose="020B0703020204020201"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kumimoji="1" sz="2400" dirty="0" smtClean="0">
            <a:ea typeface="微软雅黑" panose="020B0703020204020201" charset="-122"/>
            <a:cs typeface="微软雅黑" panose="020B0703020204020201"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题干逻辑关系 -比较</Template>
  <TotalTime>2728</TotalTime>
  <Words>8887</Words>
  <Application>Microsoft Macintosh PowerPoint</Application>
  <PresentationFormat>宽屏</PresentationFormat>
  <Paragraphs>890</Paragraphs>
  <Slides>226</Slides>
  <Notes>4</Notes>
  <HiddenSlides>0</HiddenSlides>
  <MMClips>218</MMClips>
  <ScaleCrop>false</ScaleCrop>
  <HeadingPairs>
    <vt:vector size="6" baseType="variant">
      <vt:variant>
        <vt:lpstr>已用的字体</vt:lpstr>
      </vt:variant>
      <vt:variant>
        <vt:i4>11</vt:i4>
      </vt:variant>
      <vt:variant>
        <vt:lpstr>主题</vt:lpstr>
      </vt:variant>
      <vt:variant>
        <vt:i4>3</vt:i4>
      </vt:variant>
      <vt:variant>
        <vt:lpstr>幻灯片标题</vt:lpstr>
      </vt:variant>
      <vt:variant>
        <vt:i4>226</vt:i4>
      </vt:variant>
    </vt:vector>
  </HeadingPairs>
  <TitlesOfParts>
    <vt:vector size="240" baseType="lpstr">
      <vt:lpstr>DengXian</vt:lpstr>
      <vt:lpstr>DengXian</vt:lpstr>
      <vt:lpstr>微软雅黑</vt:lpstr>
      <vt:lpstr>微软雅黑</vt:lpstr>
      <vt:lpstr>Arial</vt:lpstr>
      <vt:lpstr>Arial Black</vt:lpstr>
      <vt:lpstr>Calibri</vt:lpstr>
      <vt:lpstr>Helvetica</vt:lpstr>
      <vt:lpstr>Times</vt:lpstr>
      <vt:lpstr>Times New Roman</vt:lpstr>
      <vt:lpstr>Wingdings</vt:lpstr>
      <vt:lpstr>自定义设计方案</vt:lpstr>
      <vt:lpstr>1_自定义设计方案</vt:lpstr>
      <vt:lpstr>2_自定义设计方案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©PPTSTORE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©PPTSTORE</dc:creator>
  <dc:description>©PPTSTORE 版权所有</dc:description>
  <cp:lastModifiedBy>Microsoft Office User</cp:lastModifiedBy>
  <cp:revision>701</cp:revision>
  <dcterms:created xsi:type="dcterms:W3CDTF">2016-06-15T09:34:00Z</dcterms:created>
  <dcterms:modified xsi:type="dcterms:W3CDTF">2021-11-25T13:34:55Z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2052-11.1.0.8984</vt:lpwstr>
  </property>
</Properties>
</file>

<file path=docProps/thumbnail.jpeg>
</file>